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59" r:id="rId4"/>
    <p:sldId id="260" r:id="rId5"/>
    <p:sldId id="261" r:id="rId6"/>
    <p:sldId id="262" r:id="rId7"/>
    <p:sldId id="263" r:id="rId8"/>
    <p:sldId id="271" r:id="rId9"/>
    <p:sldId id="266" r:id="rId10"/>
    <p:sldId id="272" r:id="rId11"/>
    <p:sldId id="264" r:id="rId12"/>
    <p:sldId id="265" r:id="rId13"/>
    <p:sldId id="273" r:id="rId14"/>
    <p:sldId id="267" r:id="rId15"/>
    <p:sldId id="268" r:id="rId16"/>
    <p:sldId id="269" r:id="rId17"/>
    <p:sldId id="270" r:id="rId18"/>
  </p:sldIdLst>
  <p:sldSz cx="9144000" cy="6858000" type="screen4x3"/>
  <p:notesSz cx="6858000" cy="9144000"/>
  <p:custShowLst>
    <p:custShow name="Custom Show 1" id="0">
      <p:sldLst>
        <p:sld r:id="rId2"/>
      </p:sldLst>
    </p:custShow>
    <p:custShow name="Custom Show 2" id="1">
      <p:sldLst>
        <p:sld r:id="rId3"/>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5004"/>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27" autoAdjust="0"/>
    <p:restoredTop sz="94660"/>
  </p:normalViewPr>
  <p:slideViewPr>
    <p:cSldViewPr>
      <p:cViewPr>
        <p:scale>
          <a:sx n="50" d="100"/>
          <a:sy n="50" d="100"/>
        </p:scale>
        <p:origin x="-1314" y="-4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6084AB-89D2-481B-9966-635448039C6D}" type="datetimeFigureOut">
              <a:rPr lang="en-US" smtClean="0"/>
              <a:pPr/>
              <a:t>7/5/2019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9ED72B5-F66D-4092-BCF7-1231F2D1CDC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084AB-89D2-481B-9966-635448039C6D}" type="datetimeFigureOut">
              <a:rPr lang="en-US" smtClean="0"/>
              <a:pPr/>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2B5-F66D-4092-BCF7-1231F2D1CD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084AB-89D2-481B-9966-635448039C6D}" type="datetimeFigureOut">
              <a:rPr lang="en-US" smtClean="0"/>
              <a:pPr/>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2B5-F66D-4092-BCF7-1231F2D1CD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6084AB-89D2-481B-9966-635448039C6D}" type="datetimeFigureOut">
              <a:rPr lang="en-US" smtClean="0"/>
              <a:pPr/>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2B5-F66D-4092-BCF7-1231F2D1CDC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6084AB-89D2-481B-9966-635448039C6D}" type="datetimeFigureOut">
              <a:rPr lang="en-US" smtClean="0"/>
              <a:pPr/>
              <a:t>7/5/2019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9ED72B5-F66D-4092-BCF7-1231F2D1CD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6084AB-89D2-481B-9966-635448039C6D}" type="datetimeFigureOut">
              <a:rPr lang="en-US" smtClean="0"/>
              <a:pPr/>
              <a:t>7/5/2019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72B5-F66D-4092-BCF7-1231F2D1CDC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6084AB-89D2-481B-9966-635448039C6D}" type="datetimeFigureOut">
              <a:rPr lang="en-US" smtClean="0"/>
              <a:pPr/>
              <a:t>7/5/2019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D72B5-F66D-4092-BCF7-1231F2D1CDC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6084AB-89D2-481B-9966-635448039C6D}" type="datetimeFigureOut">
              <a:rPr lang="en-US" smtClean="0"/>
              <a:pPr/>
              <a:t>7/5/2019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D72B5-F66D-4092-BCF7-1231F2D1CD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084AB-89D2-481B-9966-635448039C6D}" type="datetimeFigureOut">
              <a:rPr lang="en-US" smtClean="0"/>
              <a:pPr/>
              <a:t>7/5/2019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D72B5-F66D-4092-BCF7-1231F2D1CD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6084AB-89D2-481B-9966-635448039C6D}" type="datetimeFigureOut">
              <a:rPr lang="en-US" smtClean="0"/>
              <a:pPr/>
              <a:t>7/5/2019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72B5-F66D-4092-BCF7-1231F2D1CDC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6084AB-89D2-481B-9966-635448039C6D}" type="datetimeFigureOut">
              <a:rPr lang="en-US" smtClean="0"/>
              <a:pPr/>
              <a:t>7/5/2019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9ED72B5-F66D-4092-BCF7-1231F2D1CDC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6084AB-89D2-481B-9966-635448039C6D}" type="datetimeFigureOut">
              <a:rPr lang="en-US" smtClean="0"/>
              <a:pPr/>
              <a:t>7/5/2019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9ED72B5-F66D-4092-BCF7-1231F2D1CD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7.jpeg"/><Relationship Id="rId7" Type="http://schemas.openxmlformats.org/officeDocument/2006/relationships/image" Target="../media/image28.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20.jpeg"/><Relationship Id="rId4" Type="http://schemas.openxmlformats.org/officeDocument/2006/relationships/image" Target="../media/image26.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9.jpeg"/><Relationship Id="rId1" Type="http://schemas.openxmlformats.org/officeDocument/2006/relationships/slideLayout" Target="../slideLayouts/slideLayout7.xml"/><Relationship Id="rId5" Type="http://schemas.openxmlformats.org/officeDocument/2006/relationships/image" Target="../media/image30.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1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gif"/><Relationship Id="rId12"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22.jpeg"/><Relationship Id="rId7" Type="http://schemas.openxmlformats.org/officeDocument/2006/relationships/image" Target="../media/image25.jpeg"/><Relationship Id="rId2" Type="http://schemas.openxmlformats.org/officeDocument/2006/relationships/image" Target="../media/image21.jpeg"/><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6.jpeg"/><Relationship Id="rId9"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gnetic Disk 2"/>
          <p:cNvSpPr/>
          <p:nvPr/>
        </p:nvSpPr>
        <p:spPr>
          <a:xfrm>
            <a:off x="1981200" y="381000"/>
            <a:ext cx="5181600" cy="6019800"/>
          </a:xfrm>
          <a:prstGeom prst="flowChartMagneticDisk">
            <a:avLst/>
          </a:prstGeom>
          <a:blipFill>
            <a:blip r:embed="rId2"/>
            <a:stretch>
              <a:fillRect/>
            </a:stretch>
          </a:blipFill>
          <a:ln>
            <a:solidFill>
              <a:srgbClr val="92D05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b="1" dirty="0" smtClean="0">
                <a:ln w="24500" cmpd="dbl">
                  <a:solidFill>
                    <a:schemeClr val="accent2">
                      <a:shade val="85000"/>
                      <a:satMod val="155000"/>
                    </a:schemeClr>
                  </a:solidFill>
                  <a:prstDash val="solid"/>
                  <a:miter lim="800000"/>
                </a:ln>
                <a:solidFill>
                  <a:srgbClr val="FF0000"/>
                </a:solidFill>
                <a:latin typeface="NikoshBAN" pitchFamily="2" charset="0"/>
                <a:cs typeface="NikoshBAN" pitchFamily="2" charset="0"/>
              </a:rPr>
              <a:t>আজকের ক্লাসে সবাইকে</a:t>
            </a:r>
            <a:endParaRPr lang="en-US" sz="8000" b="1" dirty="0" smtClean="0">
              <a:ln w="24500" cmpd="dbl">
                <a:solidFill>
                  <a:schemeClr val="accent2">
                    <a:shade val="85000"/>
                    <a:satMod val="155000"/>
                  </a:schemeClr>
                </a:solidFill>
                <a:prstDash val="solid"/>
                <a:miter lim="800000"/>
              </a:ln>
              <a:solidFill>
                <a:srgbClr val="FF0000"/>
              </a:solidFill>
              <a:latin typeface="NikoshBAN" pitchFamily="2" charset="0"/>
              <a:cs typeface="NikoshBAN" pitchFamily="2" charset="0"/>
            </a:endParaRPr>
          </a:p>
          <a:p>
            <a:pPr algn="ctr"/>
            <a:r>
              <a:rPr lang="bn-BD" sz="8000" b="1" dirty="0" smtClean="0">
                <a:ln w="24500" cmpd="dbl">
                  <a:solidFill>
                    <a:schemeClr val="accent2">
                      <a:shade val="85000"/>
                      <a:satMod val="155000"/>
                    </a:schemeClr>
                  </a:solidFill>
                  <a:prstDash val="solid"/>
                  <a:miter lim="800000"/>
                </a:ln>
                <a:solidFill>
                  <a:srgbClr val="FF0000"/>
                </a:solidFill>
                <a:latin typeface="NikoshBAN" pitchFamily="2" charset="0"/>
                <a:cs typeface="NikoshBAN" pitchFamily="2" charset="0"/>
              </a:rPr>
              <a:t>স্বাগতম</a:t>
            </a:r>
            <a:endParaRPr lang="en-US" sz="8000" b="1" dirty="0">
              <a:ln w="18000">
                <a:solidFill>
                  <a:schemeClr val="accent2">
                    <a:satMod val="140000"/>
                  </a:schemeClr>
                </a:solidFill>
                <a:prstDash val="solid"/>
                <a:miter lim="800000"/>
              </a:ln>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10800000" flipV="1">
            <a:off x="2209800" y="2286000"/>
            <a:ext cx="6400800" cy="14478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400" dirty="0" smtClean="0">
                <a:solidFill>
                  <a:schemeClr val="tx1">
                    <a:lumMod val="85000"/>
                    <a:lumOff val="15000"/>
                  </a:schemeClr>
                </a:solidFill>
                <a:latin typeface="NikoshBAN" pitchFamily="2" charset="0"/>
                <a:cs typeface="NikoshBAN" pitchFamily="2" charset="0"/>
              </a:rPr>
              <a:t>যে কোন প্রকার  ছবি, মুদ্রিত বা হাতে লেখা </a:t>
            </a:r>
            <a:r>
              <a:rPr lang="bn-BD" sz="2400" dirty="0" smtClean="0">
                <a:solidFill>
                  <a:schemeClr val="tx1">
                    <a:lumMod val="85000"/>
                    <a:lumOff val="15000"/>
                  </a:schemeClr>
                </a:solidFill>
                <a:latin typeface="NikoshBAN" pitchFamily="2" charset="0"/>
                <a:cs typeface="NikoshBAN" pitchFamily="2" charset="0"/>
              </a:rPr>
              <a:t>কোনো </a:t>
            </a:r>
            <a:r>
              <a:rPr lang="bn-BD" sz="2400" dirty="0" smtClean="0">
                <a:solidFill>
                  <a:schemeClr val="tx1">
                    <a:lumMod val="85000"/>
                    <a:lumOff val="15000"/>
                  </a:schemeClr>
                </a:solidFill>
                <a:latin typeface="NikoshBAN" pitchFamily="2" charset="0"/>
                <a:cs typeface="NikoshBAN" pitchFamily="2" charset="0"/>
              </a:rPr>
              <a:t>ডকুমেন্ট অথবা কোন বস্তুর ডিজিটাল প্রতিলিপি তৈরি করার যন্ত্রের নাম স্ক্যানার</a:t>
            </a:r>
            <a:r>
              <a:rPr lang="bn-BD" sz="2400" dirty="0" smtClean="0">
                <a:solidFill>
                  <a:schemeClr val="tx1">
                    <a:lumMod val="85000"/>
                    <a:lumOff val="15000"/>
                  </a:schemeClr>
                </a:solidFill>
                <a:latin typeface="NikoshBAN" pitchFamily="2" charset="0"/>
                <a:cs typeface="NikoshBAN" pitchFamily="2" charset="0"/>
              </a:rPr>
              <a:t>। এ ডিজিটাল প্রিতিলিপি বিভিন্ন প্রকারের তথ্য ফাইল আকারে কম্পিউটারে সংরক্ষন করা যায়। </a:t>
            </a:r>
            <a:endParaRPr lang="en-US" sz="2400" dirty="0">
              <a:solidFill>
                <a:schemeClr val="tx1">
                  <a:lumMod val="85000"/>
                  <a:lumOff val="15000"/>
                </a:schemeClr>
              </a:solidFill>
              <a:latin typeface="NikoshBAN" pitchFamily="2" charset="0"/>
              <a:cs typeface="NikoshBAN" pitchFamily="2" charset="0"/>
            </a:endParaRPr>
          </a:p>
        </p:txBody>
      </p:sp>
      <p:pic>
        <p:nvPicPr>
          <p:cNvPr id="4" name="Picture 3" descr="skaner.jpg"/>
          <p:cNvPicPr>
            <a:picLocks noChangeAspect="1"/>
          </p:cNvPicPr>
          <p:nvPr/>
        </p:nvPicPr>
        <p:blipFill>
          <a:blip r:embed="rId2"/>
          <a:stretch>
            <a:fillRect/>
          </a:stretch>
        </p:blipFill>
        <p:spPr>
          <a:xfrm>
            <a:off x="228600" y="2286000"/>
            <a:ext cx="1752600" cy="1433689"/>
          </a:xfrm>
          <a:prstGeom prst="rect">
            <a:avLst/>
          </a:prstGeom>
        </p:spPr>
      </p:pic>
      <p:sp>
        <p:nvSpPr>
          <p:cNvPr id="7" name="Rectangle 6"/>
          <p:cNvSpPr/>
          <p:nvPr/>
        </p:nvSpPr>
        <p:spPr>
          <a:xfrm rot="10800000" flipV="1">
            <a:off x="2057400" y="228600"/>
            <a:ext cx="6553200" cy="17526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400" dirty="0" smtClean="0">
                <a:solidFill>
                  <a:schemeClr val="tx1">
                    <a:lumMod val="85000"/>
                    <a:lumOff val="15000"/>
                  </a:schemeClr>
                </a:solidFill>
                <a:latin typeface="NikoshBAN" pitchFamily="2" charset="0"/>
                <a:cs typeface="NikoshBAN" pitchFamily="2" charset="0"/>
              </a:rPr>
              <a:t>ওয়েবক্যাম ডিজিটাল ক্যামেরার একটি বিশেষ রুপ। এটি হার্ডওয়্যার হিসেবে কম্পিউটারে যুক্ত থাকে। সাধারণত ল্যাপটপ কম্পিউটারে এটি সংযুক্ত থাকে। ওয়েব ক্যামেরার মাধ্যমে স্থির চিত্র বা ভিডিও চিত্র কম্পিউটারে ইনপুট হিসেবে প্রবেশ করানো যায়। ওয়াল্ড ওয়াইড ওয়েবে এর ব্যাপক ব্যবহারের কারণে এর নাম হয়েছে ওয়েব ক্যাম</a:t>
            </a:r>
            <a:endParaRPr lang="en-US" sz="2400" dirty="0">
              <a:solidFill>
                <a:schemeClr val="tx1">
                  <a:lumMod val="85000"/>
                  <a:lumOff val="15000"/>
                </a:schemeClr>
              </a:solidFill>
              <a:latin typeface="NikoshBAN" pitchFamily="2" charset="0"/>
              <a:cs typeface="NikoshBAN" pitchFamily="2" charset="0"/>
            </a:endParaRPr>
          </a:p>
        </p:txBody>
      </p:sp>
      <p:sp>
        <p:nvSpPr>
          <p:cNvPr id="12" name="Rectangle 11"/>
          <p:cNvSpPr/>
          <p:nvPr/>
        </p:nvSpPr>
        <p:spPr>
          <a:xfrm rot="10800000" flipV="1">
            <a:off x="2209800" y="4191000"/>
            <a:ext cx="6629400" cy="22098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latin typeface="NikoshBAN" pitchFamily="2" charset="0"/>
                <a:cs typeface="NikoshBAN" pitchFamily="2" charset="0"/>
              </a:rPr>
              <a:t>(</a:t>
            </a:r>
            <a:r>
              <a:rPr lang="en-US" sz="2400" dirty="0" smtClean="0">
                <a:latin typeface="NikoshBAN" pitchFamily="2" charset="0"/>
                <a:cs typeface="NikoshBAN" pitchFamily="2" charset="0"/>
              </a:rPr>
              <a:t>Optical Mark Raeder)</a:t>
            </a:r>
            <a:r>
              <a:rPr lang="bn-BD" sz="2400" dirty="0" smtClean="0">
                <a:latin typeface="NikoshBAN" pitchFamily="2" charset="0"/>
                <a:cs typeface="NikoshBAN" pitchFamily="2" charset="0"/>
              </a:rPr>
              <a:t> </a:t>
            </a:r>
            <a:r>
              <a:rPr lang="bn-BD" sz="2800" dirty="0" smtClean="0">
                <a:latin typeface="NikoshBAN" pitchFamily="2" charset="0"/>
                <a:cs typeface="NikoshBAN" pitchFamily="2" charset="0"/>
              </a:rPr>
              <a:t>ওএমআর </a:t>
            </a:r>
            <a:r>
              <a:rPr lang="bn-BD" sz="2800" dirty="0" smtClean="0">
                <a:latin typeface="NikoshBAN" pitchFamily="2" charset="0"/>
                <a:cs typeface="NikoshBAN" pitchFamily="2" charset="0"/>
              </a:rPr>
              <a:t>এর কাজের ধরন অনেকটা স্ক্যানারের মতো। বিশেষভাবে তৈরি করা কিছু দাগ বা চিহ্ন এটি পড়তে পারে। বর্তমানে এটি খুবই পরিচিত। বিশেষ করে বহুনির্বাচিনি প্রশ্নের উত্তর যাচাইয়ে এটির ব্যাপক ব্যবহার রয়েছে।</a:t>
            </a:r>
            <a:endParaRPr lang="en-US" sz="2400" dirty="0">
              <a:latin typeface="NikoshBAN" pitchFamily="2" charset="0"/>
              <a:cs typeface="NikoshBAN" pitchFamily="2" charset="0"/>
            </a:endParaRPr>
          </a:p>
        </p:txBody>
      </p:sp>
      <p:grpSp>
        <p:nvGrpSpPr>
          <p:cNvPr id="17" name="Group 16"/>
          <p:cNvGrpSpPr/>
          <p:nvPr/>
        </p:nvGrpSpPr>
        <p:grpSpPr>
          <a:xfrm>
            <a:off x="381000" y="4191000"/>
            <a:ext cx="1447800" cy="2286000"/>
            <a:chOff x="381000" y="4191000"/>
            <a:chExt cx="1447800" cy="2286000"/>
          </a:xfrm>
        </p:grpSpPr>
        <p:sp>
          <p:nvSpPr>
            <p:cNvPr id="14" name="Rectangle 13"/>
            <p:cNvSpPr/>
            <p:nvPr/>
          </p:nvSpPr>
          <p:spPr>
            <a:xfrm>
              <a:off x="381000" y="4191000"/>
              <a:ext cx="1447800" cy="1219200"/>
            </a:xfrm>
            <a:prstGeom prst="rect">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1000" y="5410200"/>
              <a:ext cx="1447800" cy="1066800"/>
            </a:xfrm>
            <a:prstGeom prst="rect">
              <a:avLst/>
            </a:pr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Rounded Rectangle 15"/>
          <p:cNvSpPr/>
          <p:nvPr/>
        </p:nvSpPr>
        <p:spPr>
          <a:xfrm>
            <a:off x="152400" y="152400"/>
            <a:ext cx="1828800" cy="1905000"/>
          </a:xfrm>
          <a:prstGeom prst="roundRect">
            <a:avLst/>
          </a:prstGeom>
          <a:blipFill>
            <a:blip r:embed="rId7"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ox(in)">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amond(in)">
                                      <p:cBhvr>
                                        <p:cTn id="25" dur="2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 from="(-#ppt_w/2)" to="(#ppt_x)" calcmode="lin" valueType="num">
                                      <p:cBhvr>
                                        <p:cTn id="30" dur="600" fill="hold">
                                          <p:stCondLst>
                                            <p:cond delay="0"/>
                                          </p:stCondLst>
                                        </p:cTn>
                                        <p:tgtEl>
                                          <p:spTgt spid="17"/>
                                        </p:tgtEl>
                                        <p:attrNameLst>
                                          <p:attrName>ppt_x</p:attrName>
                                        </p:attrNameLst>
                                      </p:cBhvr>
                                    </p:anim>
                                    <p:anim from="0" to="-1.0" calcmode="lin" valueType="num">
                                      <p:cBhvr>
                                        <p:cTn id="31" dur="200" decel="50000" autoRev="1" fill="hold">
                                          <p:stCondLst>
                                            <p:cond delay="600"/>
                                          </p:stCondLst>
                                        </p:cTn>
                                        <p:tgtEl>
                                          <p:spTgt spid="17"/>
                                        </p:tgtEl>
                                        <p:attrNameLst>
                                          <p:attrName>xshear</p:attrName>
                                        </p:attrNameLst>
                                      </p:cBhvr>
                                    </p:anim>
                                    <p:animScale>
                                      <p:cBhvr>
                                        <p:cTn id="32" dur="200" decel="100000" autoRev="1" fill="hold">
                                          <p:stCondLst>
                                            <p:cond delay="600"/>
                                          </p:stCondLst>
                                        </p:cTn>
                                        <p:tgtEl>
                                          <p:spTgt spid="17"/>
                                        </p:tgtEl>
                                      </p:cBhvr>
                                      <p:from x="100000" y="100000"/>
                                      <p:to x="80000" y="100000"/>
                                    </p:animScale>
                                    <p:anim by="(#ppt_h/3+#ppt_w*0.1)" calcmode="lin" valueType="num">
                                      <p:cBhvr additive="sum">
                                        <p:cTn id="33" dur="200" decel="100000" autoRev="1" fill="hold">
                                          <p:stCondLst>
                                            <p:cond delay="600"/>
                                          </p:stCondLst>
                                        </p:cTn>
                                        <p:tgtEl>
                                          <p:spTgt spid="17"/>
                                        </p:tgtEl>
                                        <p:attrNameLst>
                                          <p:attrName>ppt_x</p:attrName>
                                        </p:attrNameLst>
                                      </p:cBhvr>
                                    </p:anim>
                                  </p:childTnLst>
                                </p:cTn>
                              </p:par>
                            </p:childTnLst>
                          </p:cTn>
                        </p:par>
                      </p:childTnLst>
                    </p:cTn>
                  </p:par>
                  <p:par>
                    <p:cTn id="34" fill="hold">
                      <p:stCondLst>
                        <p:cond delay="indefinite"/>
                      </p:stCondLst>
                      <p:childTnLst>
                        <p:par>
                          <p:cTn id="35" fill="hold">
                            <p:stCondLst>
                              <p:cond delay="0"/>
                            </p:stCondLst>
                            <p:childTnLst>
                              <p:par>
                                <p:cTn id="36" presetID="3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800" decel="100000"/>
                                        <p:tgtEl>
                                          <p:spTgt spid="12"/>
                                        </p:tgtEl>
                                      </p:cBhvr>
                                    </p:animEffect>
                                    <p:anim calcmode="lin" valueType="num">
                                      <p:cBhvr>
                                        <p:cTn id="39" dur="800" decel="100000" fill="hold"/>
                                        <p:tgtEl>
                                          <p:spTgt spid="12"/>
                                        </p:tgtEl>
                                        <p:attrNameLst>
                                          <p:attrName>style.rotation</p:attrName>
                                        </p:attrNameLst>
                                      </p:cBhvr>
                                      <p:tavLst>
                                        <p:tav tm="0">
                                          <p:val>
                                            <p:fltVal val="-90"/>
                                          </p:val>
                                        </p:tav>
                                        <p:tav tm="100000">
                                          <p:val>
                                            <p:fltVal val="0"/>
                                          </p:val>
                                        </p:tav>
                                      </p:tavLst>
                                    </p:anim>
                                    <p:anim calcmode="lin" valueType="num">
                                      <p:cBhvr>
                                        <p:cTn id="40" dur="800" decel="100000" fill="hold"/>
                                        <p:tgtEl>
                                          <p:spTgt spid="12"/>
                                        </p:tgtEl>
                                        <p:attrNameLst>
                                          <p:attrName>ppt_x</p:attrName>
                                        </p:attrNameLst>
                                      </p:cBhvr>
                                      <p:tavLst>
                                        <p:tav tm="0">
                                          <p:val>
                                            <p:strVal val="#ppt_x+0.4"/>
                                          </p:val>
                                        </p:tav>
                                        <p:tav tm="100000">
                                          <p:val>
                                            <p:strVal val="#ppt_x-0.05"/>
                                          </p:val>
                                        </p:tav>
                                      </p:tavLst>
                                    </p:anim>
                                    <p:anim calcmode="lin" valueType="num">
                                      <p:cBhvr>
                                        <p:cTn id="41" dur="800" decel="100000" fill="hold"/>
                                        <p:tgtEl>
                                          <p:spTgt spid="12"/>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1" animBg="1"/>
      <p:bldP spid="12"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que 1"/>
          <p:cNvSpPr/>
          <p:nvPr/>
        </p:nvSpPr>
        <p:spPr>
          <a:xfrm>
            <a:off x="1905000" y="152400"/>
            <a:ext cx="5562600" cy="762000"/>
          </a:xfrm>
          <a:prstGeom prst="plaqu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আউটপুট ডিভাইস</a:t>
            </a:r>
            <a:endParaRPr lang="en-US" sz="5400" dirty="0">
              <a:latin typeface="NikoshBAN" pitchFamily="2" charset="0"/>
              <a:cs typeface="NikoshBAN" pitchFamily="2" charset="0"/>
            </a:endParaRPr>
          </a:p>
        </p:txBody>
      </p:sp>
      <p:pic>
        <p:nvPicPr>
          <p:cNvPr id="4" name="Picture 3" descr="268_Multimedia_Speaker.jpg"/>
          <p:cNvPicPr>
            <a:picLocks noChangeAspect="1"/>
          </p:cNvPicPr>
          <p:nvPr/>
        </p:nvPicPr>
        <p:blipFill>
          <a:blip r:embed="rId2" cstate="print"/>
          <a:stretch>
            <a:fillRect/>
          </a:stretch>
        </p:blipFill>
        <p:spPr>
          <a:xfrm>
            <a:off x="1371600" y="1143000"/>
            <a:ext cx="2584537" cy="1981200"/>
          </a:xfrm>
          <a:prstGeom prst="rect">
            <a:avLst/>
          </a:prstGeom>
        </p:spPr>
      </p:pic>
      <p:pic>
        <p:nvPicPr>
          <p:cNvPr id="5" name="Picture 4" descr="procjator.jpg"/>
          <p:cNvPicPr>
            <a:picLocks noChangeAspect="1"/>
          </p:cNvPicPr>
          <p:nvPr/>
        </p:nvPicPr>
        <p:blipFill>
          <a:blip r:embed="rId3"/>
          <a:stretch>
            <a:fillRect/>
          </a:stretch>
        </p:blipFill>
        <p:spPr>
          <a:xfrm>
            <a:off x="4648200" y="990600"/>
            <a:ext cx="2771775" cy="2057400"/>
          </a:xfrm>
          <a:prstGeom prst="rect">
            <a:avLst/>
          </a:prstGeom>
        </p:spPr>
      </p:pic>
      <p:pic>
        <p:nvPicPr>
          <p:cNvPr id="6" name="Picture 5" descr="printer.jpg"/>
          <p:cNvPicPr>
            <a:picLocks noChangeAspect="1"/>
          </p:cNvPicPr>
          <p:nvPr/>
        </p:nvPicPr>
        <p:blipFill>
          <a:blip r:embed="rId4"/>
          <a:stretch>
            <a:fillRect/>
          </a:stretch>
        </p:blipFill>
        <p:spPr>
          <a:xfrm>
            <a:off x="1219199" y="2921876"/>
            <a:ext cx="3006725" cy="2488324"/>
          </a:xfrm>
          <a:prstGeom prst="rect">
            <a:avLst/>
          </a:prstGeom>
        </p:spPr>
      </p:pic>
      <p:sp>
        <p:nvSpPr>
          <p:cNvPr id="7" name="Rectangle 6"/>
          <p:cNvSpPr/>
          <p:nvPr/>
        </p:nvSpPr>
        <p:spPr>
          <a:xfrm>
            <a:off x="304800" y="5486400"/>
            <a:ext cx="8686800" cy="1143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যে ডিভাইস এর মাধ্যমে কম্পিউটারের কোন তথ্য ফলাফল আকারে দেখতে ও শুনতে পাই তাকে আউটপুট ডিভাইস বলে।</a:t>
            </a:r>
            <a:endParaRPr lang="en-US" sz="2800" dirty="0" smtClean="0">
              <a:solidFill>
                <a:schemeClr val="tx1"/>
              </a:solidFill>
              <a:latin typeface="NikoshBAN" pitchFamily="2" charset="0"/>
              <a:cs typeface="NikoshBAN" pitchFamily="2" charset="0"/>
            </a:endParaRPr>
          </a:p>
          <a:p>
            <a:pPr algn="ctr"/>
            <a:r>
              <a:rPr lang="bn-BD"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pic>
        <p:nvPicPr>
          <p:cNvPr id="1026" name="Picture 2" descr="C:\Users\acer\Desktop\rumi\led monitor.jpeg"/>
          <p:cNvPicPr>
            <a:picLocks noChangeAspect="1" noChangeArrowheads="1"/>
          </p:cNvPicPr>
          <p:nvPr/>
        </p:nvPicPr>
        <p:blipFill>
          <a:blip r:embed="rId5"/>
          <a:srcRect l="12228" t="8290" r="9513" b="3282"/>
          <a:stretch>
            <a:fillRect/>
          </a:stretch>
        </p:blipFill>
        <p:spPr bwMode="auto">
          <a:xfrm>
            <a:off x="4953000" y="2971800"/>
            <a:ext cx="2438400" cy="2438400"/>
          </a:xfrm>
          <a:prstGeom prst="rect">
            <a:avLst/>
          </a:prstGeom>
          <a:noFill/>
        </p:spPr>
      </p:pic>
      <p:sp>
        <p:nvSpPr>
          <p:cNvPr id="12" name="Up Arrow Callout 11"/>
          <p:cNvSpPr/>
          <p:nvPr/>
        </p:nvSpPr>
        <p:spPr>
          <a:xfrm rot="5400000">
            <a:off x="38100" y="1600200"/>
            <a:ext cx="1447800" cy="9144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স্পীকার</a:t>
            </a:r>
            <a:endParaRPr lang="en-US" sz="3200" dirty="0">
              <a:latin typeface="NikoshBAN" pitchFamily="2" charset="0"/>
              <a:cs typeface="NikoshBAN" pitchFamily="2" charset="0"/>
            </a:endParaRPr>
          </a:p>
        </p:txBody>
      </p:sp>
      <p:sp>
        <p:nvSpPr>
          <p:cNvPr id="13" name="Up Arrow Callout 12"/>
          <p:cNvSpPr/>
          <p:nvPr/>
        </p:nvSpPr>
        <p:spPr>
          <a:xfrm rot="16200000">
            <a:off x="7200900" y="1485900"/>
            <a:ext cx="1447800" cy="12192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প্রজেক্টর</a:t>
            </a:r>
            <a:endParaRPr lang="en-US" sz="3200" dirty="0">
              <a:latin typeface="NikoshBAN" pitchFamily="2" charset="0"/>
              <a:cs typeface="NikoshBAN" pitchFamily="2" charset="0"/>
            </a:endParaRPr>
          </a:p>
        </p:txBody>
      </p:sp>
      <p:sp>
        <p:nvSpPr>
          <p:cNvPr id="15" name="Up Arrow Callout 14"/>
          <p:cNvSpPr/>
          <p:nvPr/>
        </p:nvSpPr>
        <p:spPr>
          <a:xfrm rot="5400000">
            <a:off x="95250" y="3562350"/>
            <a:ext cx="1447800" cy="10287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প্রিন্টার</a:t>
            </a:r>
            <a:endParaRPr lang="en-US" sz="3200" dirty="0">
              <a:latin typeface="NikoshBAN" pitchFamily="2" charset="0"/>
              <a:cs typeface="NikoshBAN" pitchFamily="2" charset="0"/>
            </a:endParaRPr>
          </a:p>
        </p:txBody>
      </p:sp>
      <p:sp>
        <p:nvSpPr>
          <p:cNvPr id="17" name="Up Arrow Callout 16"/>
          <p:cNvSpPr/>
          <p:nvPr/>
        </p:nvSpPr>
        <p:spPr>
          <a:xfrm rot="16200000">
            <a:off x="7124700" y="3467100"/>
            <a:ext cx="1447800" cy="1371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মনিটর</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diamond(in)">
                                      <p:cBhvr>
                                        <p:cTn id="32" dur="200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4"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from="(-#ppt_w/2)" to="(#ppt_x)" calcmode="lin" valueType="num">
                                      <p:cBhvr>
                                        <p:cTn id="43" dur="600" fill="hold">
                                          <p:stCondLst>
                                            <p:cond delay="0"/>
                                          </p:stCondLst>
                                        </p:cTn>
                                        <p:tgtEl>
                                          <p:spTgt spid="13"/>
                                        </p:tgtEl>
                                        <p:attrNameLst>
                                          <p:attrName>ppt_x</p:attrName>
                                        </p:attrNameLst>
                                      </p:cBhvr>
                                    </p:anim>
                                    <p:anim from="0" to="-1.0" calcmode="lin" valueType="num">
                                      <p:cBhvr>
                                        <p:cTn id="44" dur="200" decel="50000" autoRev="1" fill="hold">
                                          <p:stCondLst>
                                            <p:cond delay="600"/>
                                          </p:stCondLst>
                                        </p:cTn>
                                        <p:tgtEl>
                                          <p:spTgt spid="13"/>
                                        </p:tgtEl>
                                        <p:attrNameLst>
                                          <p:attrName>xshear</p:attrName>
                                        </p:attrNameLst>
                                      </p:cBhvr>
                                    </p:anim>
                                    <p:animScale>
                                      <p:cBhvr>
                                        <p:cTn id="45" dur="200" decel="100000" autoRev="1" fill="hold">
                                          <p:stCondLst>
                                            <p:cond delay="600"/>
                                          </p:stCondLst>
                                        </p:cTn>
                                        <p:tgtEl>
                                          <p:spTgt spid="13"/>
                                        </p:tgtEl>
                                      </p:cBhvr>
                                      <p:from x="100000" y="100000"/>
                                      <p:to x="80000" y="100000"/>
                                    </p:animScale>
                                    <p:anim by="(#ppt_h/3+#ppt_w*0.1)" calcmode="lin" valueType="num">
                                      <p:cBhvr additive="sum">
                                        <p:cTn id="46" dur="200" decel="100000" autoRev="1" fill="hold">
                                          <p:stCondLst>
                                            <p:cond delay="600"/>
                                          </p:stCondLst>
                                        </p:cTn>
                                        <p:tgtEl>
                                          <p:spTgt spid="13"/>
                                        </p:tgtEl>
                                        <p:attrNameLst>
                                          <p:attrName>ppt_x</p:attrName>
                                        </p:attrNameLst>
                                      </p:cBhvr>
                                    </p:anim>
                                  </p:childTnLst>
                                </p:cTn>
                              </p:par>
                            </p:childTnLst>
                          </p:cTn>
                        </p:par>
                      </p:childTnLst>
                    </p:cTn>
                  </p:par>
                  <p:par>
                    <p:cTn id="47" fill="hold">
                      <p:stCondLst>
                        <p:cond delay="indefinite"/>
                      </p:stCondLst>
                      <p:childTnLst>
                        <p:par>
                          <p:cTn id="48" fill="hold">
                            <p:stCondLst>
                              <p:cond delay="0"/>
                            </p:stCondLst>
                            <p:childTnLst>
                              <p:par>
                                <p:cTn id="49" presetID="39" presetClass="entr" presetSubtype="0" accel="10000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52"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53"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5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checkerboard(across)">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grpId="0" nodeType="clickEffect">
                                  <p:stCondLst>
                                    <p:cond delay="0"/>
                                  </p:stCondLst>
                                  <p:iterate type="lt">
                                    <p:tmPct val="10000"/>
                                  </p:iterate>
                                  <p:childTnLst>
                                    <p:set>
                                      <p:cBhvr>
                                        <p:cTn id="63" dur="1" fill="hold">
                                          <p:stCondLst>
                                            <p:cond delay="0"/>
                                          </p:stCondLst>
                                        </p:cTn>
                                        <p:tgtEl>
                                          <p:spTgt spid="7"/>
                                        </p:tgtEl>
                                        <p:attrNameLst>
                                          <p:attrName>style.visibility</p:attrName>
                                        </p:attrNameLst>
                                      </p:cBhvr>
                                      <p:to>
                                        <p:strVal val="visible"/>
                                      </p:to>
                                    </p:set>
                                    <p:animEffect transition="in" filter="fade">
                                      <p:cBhvr>
                                        <p:cTn id="64" dur="2000"/>
                                        <p:tgtEl>
                                          <p:spTgt spid="7"/>
                                        </p:tgtEl>
                                      </p:cBhvr>
                                    </p:animEffect>
                                    <p:anim calcmode="lin" valueType="num">
                                      <p:cBhvr>
                                        <p:cTn id="65" dur="2000" fill="hold"/>
                                        <p:tgtEl>
                                          <p:spTgt spid="7"/>
                                        </p:tgtEl>
                                        <p:attrNameLst>
                                          <p:attrName>ppt_w</p:attrName>
                                        </p:attrNameLst>
                                      </p:cBhvr>
                                      <p:tavLst>
                                        <p:tav tm="0" fmla="#ppt_w*sin(2.5*pi*$)">
                                          <p:val>
                                            <p:fltVal val="0"/>
                                          </p:val>
                                        </p:tav>
                                        <p:tav tm="100000">
                                          <p:val>
                                            <p:fltVal val="1"/>
                                          </p:val>
                                        </p:tav>
                                      </p:tavLst>
                                    </p:anim>
                                    <p:anim calcmode="lin" valueType="num">
                                      <p:cBhvr>
                                        <p:cTn id="66"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12" grpId="0" animBg="1"/>
      <p:bldP spid="13" grpId="0" animBg="1"/>
      <p:bldP spid="15"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inter.jpg"/>
          <p:cNvPicPr>
            <a:picLocks noChangeAspect="1"/>
          </p:cNvPicPr>
          <p:nvPr/>
        </p:nvPicPr>
        <p:blipFill>
          <a:blip r:embed="rId2"/>
          <a:stretch>
            <a:fillRect/>
          </a:stretch>
        </p:blipFill>
        <p:spPr>
          <a:xfrm>
            <a:off x="152400" y="2819400"/>
            <a:ext cx="1828800" cy="1524000"/>
          </a:xfrm>
          <a:prstGeom prst="rect">
            <a:avLst/>
          </a:prstGeom>
        </p:spPr>
      </p:pic>
      <p:pic>
        <p:nvPicPr>
          <p:cNvPr id="5" name="Picture 2" descr="C:\Users\acer\Desktop\rumi\led monitor.jpeg"/>
          <p:cNvPicPr>
            <a:picLocks noChangeAspect="1" noChangeArrowheads="1"/>
          </p:cNvPicPr>
          <p:nvPr/>
        </p:nvPicPr>
        <p:blipFill>
          <a:blip r:embed="rId3"/>
          <a:srcRect l="12228" t="8290" r="9513" b="3282"/>
          <a:stretch>
            <a:fillRect/>
          </a:stretch>
        </p:blipFill>
        <p:spPr bwMode="auto">
          <a:xfrm>
            <a:off x="228600" y="1295400"/>
            <a:ext cx="1905000" cy="1447800"/>
          </a:xfrm>
          <a:prstGeom prst="rect">
            <a:avLst/>
          </a:prstGeom>
          <a:noFill/>
        </p:spPr>
      </p:pic>
      <p:sp>
        <p:nvSpPr>
          <p:cNvPr id="6" name="Left-Right Arrow 5"/>
          <p:cNvSpPr/>
          <p:nvPr/>
        </p:nvSpPr>
        <p:spPr>
          <a:xfrm>
            <a:off x="2209800" y="0"/>
            <a:ext cx="5638800" cy="1219200"/>
          </a:xfrm>
          <a:prstGeom prst="left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FFFF00"/>
                </a:solidFill>
                <a:latin typeface="NikoshBAN" pitchFamily="2" charset="0"/>
                <a:cs typeface="NikoshBAN" pitchFamily="2" charset="0"/>
              </a:rPr>
              <a:t>আউটপুট ডিভাইস  এর ব্যবহার</a:t>
            </a:r>
            <a:endParaRPr lang="en-US" sz="3600" dirty="0">
              <a:solidFill>
                <a:srgbClr val="FFFF00"/>
              </a:solidFill>
              <a:latin typeface="NikoshBAN" pitchFamily="2" charset="0"/>
              <a:cs typeface="NikoshBAN" pitchFamily="2" charset="0"/>
            </a:endParaRPr>
          </a:p>
        </p:txBody>
      </p:sp>
      <p:sp>
        <p:nvSpPr>
          <p:cNvPr id="9" name="Rectangle 8"/>
          <p:cNvSpPr/>
          <p:nvPr/>
        </p:nvSpPr>
        <p:spPr>
          <a:xfrm>
            <a:off x="2209800" y="3124200"/>
            <a:ext cx="6705600" cy="11430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000" dirty="0" smtClean="0">
                <a:latin typeface="NikoshBAN" pitchFamily="2" charset="0"/>
                <a:cs typeface="NikoshBAN" pitchFamily="2" charset="0"/>
              </a:rPr>
              <a:t>কম্পিউটারে</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প্রসেসিং করার পর এর আউটপুট কাগজে ছাপানোর জন্য প্রিন্টার ব্যবহার করতে হয়। প্রিন্টার তিন প্রকার- লেজার,</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ডট ম্যাট্রিক্য,</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ইঙ্কজেট।</a:t>
            </a:r>
            <a:endParaRPr lang="en-US" sz="2000" dirty="0"/>
          </a:p>
        </p:txBody>
      </p:sp>
      <p:sp>
        <p:nvSpPr>
          <p:cNvPr id="12" name="Rectangle 11"/>
          <p:cNvSpPr/>
          <p:nvPr/>
        </p:nvSpPr>
        <p:spPr>
          <a:xfrm rot="10800000" flipV="1">
            <a:off x="2286000" y="1524000"/>
            <a:ext cx="6629400" cy="1143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400" dirty="0" smtClean="0">
                <a:latin typeface="NikoshBAN" pitchFamily="2" charset="0"/>
                <a:cs typeface="NikoshBAN" pitchFamily="2" charset="0"/>
              </a:rPr>
              <a:t>মনিটরের  মাধ্যমে কম্পিউটারে প্রদানকৃত তথ্য ফলাফল আকারে দেখতে পাই। মনিটর তিন প্রকার-</a:t>
            </a:r>
            <a:r>
              <a:rPr lang="en-US" sz="2400" dirty="0" smtClean="0">
                <a:latin typeface="NikoshBAN" pitchFamily="2" charset="0"/>
                <a:cs typeface="NikoshBAN" pitchFamily="2" charset="0"/>
              </a:rPr>
              <a:t>CRT,</a:t>
            </a:r>
            <a:r>
              <a:rPr lang="bn-BD" sz="2400" dirty="0" smtClean="0">
                <a:latin typeface="NikoshBAN" pitchFamily="2" charset="0"/>
                <a:cs typeface="NikoshBAN" pitchFamily="2" charset="0"/>
              </a:rPr>
              <a:t> </a:t>
            </a:r>
            <a:r>
              <a:rPr lang="en-US" sz="2400" dirty="0" smtClean="0">
                <a:latin typeface="NikoshBAN" pitchFamily="2" charset="0"/>
                <a:cs typeface="NikoshBAN" pitchFamily="2" charset="0"/>
              </a:rPr>
              <a:t>LCD,</a:t>
            </a:r>
            <a:r>
              <a:rPr lang="bn-BD" sz="2400" dirty="0" smtClean="0">
                <a:latin typeface="NikoshBAN" pitchFamily="2" charset="0"/>
                <a:cs typeface="NikoshBAN" pitchFamily="2" charset="0"/>
              </a:rPr>
              <a:t> </a:t>
            </a:r>
            <a:r>
              <a:rPr lang="en-US" sz="2400" dirty="0" smtClean="0">
                <a:latin typeface="NikoshBAN" pitchFamily="2" charset="0"/>
                <a:cs typeface="NikoshBAN" pitchFamily="2" charset="0"/>
              </a:rPr>
              <a:t>LED.</a:t>
            </a:r>
            <a:endParaRPr lang="en-US" sz="2400" dirty="0">
              <a:latin typeface="NikoshBAN" pitchFamily="2" charset="0"/>
              <a:cs typeface="NikoshBAN" pitchFamily="2" charset="0"/>
            </a:endParaRPr>
          </a:p>
        </p:txBody>
      </p:sp>
      <p:sp>
        <p:nvSpPr>
          <p:cNvPr id="13" name="Rectangle 12"/>
          <p:cNvSpPr/>
          <p:nvPr/>
        </p:nvSpPr>
        <p:spPr>
          <a:xfrm>
            <a:off x="304800" y="4800600"/>
            <a:ext cx="1676400" cy="1524000"/>
          </a:xfrm>
          <a:prstGeom prst="rect">
            <a:avLst/>
          </a:prstGeom>
          <a:blipFill>
            <a:blip r:embed="rId4"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209800" y="4800600"/>
            <a:ext cx="6705600" cy="15240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000" dirty="0" smtClean="0">
                <a:latin typeface="NikoshBAN" pitchFamily="2" charset="0"/>
                <a:cs typeface="NikoshBAN" pitchFamily="2" charset="0"/>
              </a:rPr>
              <a:t>কম্পিউটারে</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প্রসেসিং করার পর এর আউটপুট কাগজে ছাপানোর জন্য প্রিন্টার ব্যবহার করতে হয়। প্রিন্টার তিন প্রকার- লেজার,</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ডট ম্যাট্রিক্য,</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ইঙ্কজেট।</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amond(in)">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amond(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amond(in)">
                                      <p:cBhvr>
                                        <p:cTn id="29" dur="2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ox(in)">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amond(in)">
                                      <p:cBhvr>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4800600"/>
            <a:ext cx="6781800" cy="1600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000" dirty="0" smtClean="0">
                <a:solidFill>
                  <a:schemeClr val="tx1"/>
                </a:solidFill>
                <a:latin typeface="NikoshBAN" pitchFamily="2" charset="0"/>
                <a:cs typeface="NikoshBAN" pitchFamily="2" charset="0"/>
              </a:rPr>
              <a:t>মাল্টিমিডিয়া প্রজেক্টর হলো একটি ইলেকট্রো অপটিক্যাল যনত্র</a:t>
            </a:r>
            <a:r>
              <a:rPr lang="bn-BD" sz="2000" dirty="0" smtClean="0">
                <a:solidFill>
                  <a:schemeClr val="tx1"/>
                </a:solidFill>
                <a:latin typeface="NikoshBAN" pitchFamily="2" charset="0"/>
                <a:cs typeface="NikoshBAN" pitchFamily="2" charset="0"/>
              </a:rPr>
              <a:t>। এর </a:t>
            </a:r>
            <a:r>
              <a:rPr lang="bn-BD" sz="2000" dirty="0" smtClean="0">
                <a:solidFill>
                  <a:schemeClr val="tx1"/>
                </a:solidFill>
                <a:latin typeface="NikoshBAN" pitchFamily="2" charset="0"/>
                <a:cs typeface="NikoshBAN" pitchFamily="2" charset="0"/>
              </a:rPr>
              <a:t>সাহায্যে কম্পিউটার বা </a:t>
            </a:r>
            <a:r>
              <a:rPr lang="bn-BD" sz="2000" dirty="0" smtClean="0">
                <a:solidFill>
                  <a:schemeClr val="tx1"/>
                </a:solidFill>
                <a:latin typeface="NikoshBAN" pitchFamily="2" charset="0"/>
                <a:cs typeface="NikoshBAN" pitchFamily="2" charset="0"/>
              </a:rPr>
              <a:t>অন্য </a:t>
            </a:r>
            <a:r>
              <a:rPr lang="bn-BD" sz="2000" dirty="0" smtClean="0">
                <a:solidFill>
                  <a:schemeClr val="tx1"/>
                </a:solidFill>
                <a:latin typeface="NikoshBAN" pitchFamily="2" charset="0"/>
                <a:cs typeface="NikoshBAN" pitchFamily="2" charset="0"/>
              </a:rPr>
              <a:t>কোনো ভিডিও উৎস </a:t>
            </a:r>
            <a:r>
              <a:rPr lang="bn-BD" sz="2000" dirty="0" smtClean="0">
                <a:solidFill>
                  <a:schemeClr val="tx1"/>
                </a:solidFill>
                <a:latin typeface="NikoshBAN" pitchFamily="2" charset="0"/>
                <a:cs typeface="NikoshBAN" pitchFamily="2" charset="0"/>
              </a:rPr>
              <a:t>থেকে </a:t>
            </a:r>
            <a:r>
              <a:rPr lang="bn-BD" sz="2000" dirty="0" smtClean="0">
                <a:solidFill>
                  <a:schemeClr val="tx1"/>
                </a:solidFill>
                <a:latin typeface="NikoshBAN" pitchFamily="2" charset="0"/>
                <a:cs typeface="NikoshBAN" pitchFamily="2" charset="0"/>
              </a:rPr>
              <a:t>নেওয়া ইমেজে ডেটা রুপান্তর করা যায় </a:t>
            </a:r>
            <a:r>
              <a:rPr lang="bn-BD" sz="2000" dirty="0" smtClean="0">
                <a:solidFill>
                  <a:schemeClr val="tx1"/>
                </a:solidFill>
                <a:latin typeface="NikoshBAN" pitchFamily="2" charset="0"/>
                <a:cs typeface="NikoshBAN" pitchFamily="2" charset="0"/>
              </a:rPr>
              <a:t>। এ </a:t>
            </a:r>
            <a:r>
              <a:rPr lang="bn-BD" sz="2000" dirty="0" smtClean="0">
                <a:solidFill>
                  <a:schemeClr val="tx1"/>
                </a:solidFill>
                <a:latin typeface="NikoshBAN" pitchFamily="2" charset="0"/>
                <a:cs typeface="NikoshBAN" pitchFamily="2" charset="0"/>
              </a:rPr>
              <a:t>ইমেজ লেন্স পদ্ধতির মাধ্যমে </a:t>
            </a:r>
            <a:r>
              <a:rPr lang="bn-BD" sz="2000" dirty="0" smtClean="0">
                <a:solidFill>
                  <a:schemeClr val="tx1"/>
                </a:solidFill>
                <a:latin typeface="NikoshBAN" pitchFamily="2" charset="0"/>
                <a:cs typeface="NikoshBAN" pitchFamily="2" charset="0"/>
              </a:rPr>
              <a:t>বহুগুনে বিবর্ধিত </a:t>
            </a:r>
            <a:r>
              <a:rPr lang="bn-BD" sz="2000" dirty="0" smtClean="0">
                <a:solidFill>
                  <a:schemeClr val="tx1"/>
                </a:solidFill>
                <a:latin typeface="NikoshBAN" pitchFamily="2" charset="0"/>
                <a:cs typeface="NikoshBAN" pitchFamily="2" charset="0"/>
              </a:rPr>
              <a:t>করে দূরবর্তী দেয়ালে বা স্ক্রীনে ফেলে উজ্জল ইমেজ তৈরী করে মালটিমিডিয়া প্রজেক্টর</a:t>
            </a:r>
            <a:r>
              <a:rPr lang="bn-BD" sz="2000" dirty="0" smtClean="0">
                <a:solidFill>
                  <a:schemeClr val="tx1"/>
                </a:solidFill>
                <a:latin typeface="NikoshBAN" pitchFamily="2" charset="0"/>
                <a:cs typeface="NikoshBAN" pitchFamily="2" charset="0"/>
              </a:rPr>
              <a:t>। এট ডিজিটাল ইমেজকে যে কোনো সমতলে যেমন- দেয়াল বা ডেস্কের উপর বড় করে ফেলতে সক্ষম।</a:t>
            </a:r>
            <a:endParaRPr lang="en-US" sz="2000" dirty="0">
              <a:latin typeface="NikoshBAN" pitchFamily="2" charset="0"/>
              <a:cs typeface="NikoshBAN" pitchFamily="2" charset="0"/>
            </a:endParaRPr>
          </a:p>
        </p:txBody>
      </p:sp>
      <p:pic>
        <p:nvPicPr>
          <p:cNvPr id="3" name="Picture 2" descr="procjator.jpg"/>
          <p:cNvPicPr>
            <a:picLocks noChangeAspect="1"/>
          </p:cNvPicPr>
          <p:nvPr/>
        </p:nvPicPr>
        <p:blipFill>
          <a:blip r:embed="rId2"/>
          <a:stretch>
            <a:fillRect/>
          </a:stretch>
        </p:blipFill>
        <p:spPr>
          <a:xfrm>
            <a:off x="381000" y="4800600"/>
            <a:ext cx="1447801" cy="1524000"/>
          </a:xfrm>
          <a:prstGeom prst="rect">
            <a:avLst/>
          </a:prstGeom>
        </p:spPr>
      </p:pic>
      <p:pic>
        <p:nvPicPr>
          <p:cNvPr id="4" name="Picture 3" descr="268_Multimedia_Speaker.jpg"/>
          <p:cNvPicPr>
            <a:picLocks noChangeAspect="1"/>
          </p:cNvPicPr>
          <p:nvPr/>
        </p:nvPicPr>
        <p:blipFill>
          <a:blip r:embed="rId3" cstate="print"/>
          <a:stretch>
            <a:fillRect/>
          </a:stretch>
        </p:blipFill>
        <p:spPr>
          <a:xfrm>
            <a:off x="304800" y="457200"/>
            <a:ext cx="1676400" cy="1371600"/>
          </a:xfrm>
          <a:prstGeom prst="rect">
            <a:avLst/>
          </a:prstGeom>
        </p:spPr>
      </p:pic>
      <p:sp>
        <p:nvSpPr>
          <p:cNvPr id="5" name="Rectangle 4"/>
          <p:cNvSpPr/>
          <p:nvPr/>
        </p:nvSpPr>
        <p:spPr>
          <a:xfrm>
            <a:off x="2133600" y="457200"/>
            <a:ext cx="67818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400" dirty="0" smtClean="0">
                <a:solidFill>
                  <a:schemeClr val="tx1"/>
                </a:solidFill>
                <a:latin typeface="NikoshBAN" pitchFamily="2" charset="0"/>
                <a:cs typeface="NikoshBAN" pitchFamily="2" charset="0"/>
              </a:rPr>
              <a:t>স্পিকার আমাদের সব ধরনের শব্দ শোনাতে পারে। সাউন্ডকার্ড বা রিসিভার থেকে </a:t>
            </a:r>
            <a:r>
              <a:rPr lang="bn-BD" sz="2400" dirty="0" smtClean="0">
                <a:solidFill>
                  <a:schemeClr val="tx1"/>
                </a:solidFill>
                <a:latin typeface="NikoshBAN" pitchFamily="2" charset="0"/>
                <a:cs typeface="NikoshBAN" pitchFamily="2" charset="0"/>
              </a:rPr>
              <a:t>সৃষ্ট </a:t>
            </a:r>
            <a:r>
              <a:rPr lang="bn-BD" sz="2400" dirty="0" smtClean="0">
                <a:solidFill>
                  <a:schemeClr val="tx1"/>
                </a:solidFill>
                <a:latin typeface="NikoshBAN" pitchFamily="2" charset="0"/>
                <a:cs typeface="NikoshBAN" pitchFamily="2" charset="0"/>
              </a:rPr>
              <a:t>বৈদ্যুতিক তরঙ্গকে শ্রবণযোগ্য শব্দতরঙ্গ রূপান্তরিত করা </a:t>
            </a:r>
            <a:r>
              <a:rPr lang="bn-BD" sz="2400" dirty="0" smtClean="0">
                <a:solidFill>
                  <a:schemeClr val="tx1"/>
                </a:solidFill>
                <a:latin typeface="NikoshBAN" pitchFamily="2" charset="0"/>
                <a:cs typeface="NikoshBAN" pitchFamily="2" charset="0"/>
              </a:rPr>
              <a:t>স্পীকারের</a:t>
            </a:r>
            <a:r>
              <a:rPr lang="bn-BD" sz="2400" dirty="0" smtClean="0">
                <a:solidFill>
                  <a:schemeClr val="tx1"/>
                </a:solidFill>
                <a:latin typeface="NikoshBAN" pitchFamily="2" charset="0"/>
                <a:cs typeface="NikoshBAN" pitchFamily="2" charset="0"/>
              </a:rPr>
              <a:t> </a:t>
            </a:r>
            <a:r>
              <a:rPr lang="bn-BD" sz="2400" dirty="0" smtClean="0">
                <a:solidFill>
                  <a:schemeClr val="tx1"/>
                </a:solidFill>
                <a:latin typeface="NikoshBAN" pitchFamily="2" charset="0"/>
                <a:cs typeface="NikoshBAN" pitchFamily="2" charset="0"/>
              </a:rPr>
              <a:t>কাজ।</a:t>
            </a:r>
            <a:endParaRPr lang="en-US" sz="2400" dirty="0">
              <a:solidFill>
                <a:schemeClr val="tx1"/>
              </a:solidFill>
              <a:latin typeface="NikoshBAN" pitchFamily="2" charset="0"/>
              <a:cs typeface="NikoshBAN" pitchFamily="2" charset="0"/>
            </a:endParaRPr>
          </a:p>
        </p:txBody>
      </p:sp>
      <p:sp>
        <p:nvSpPr>
          <p:cNvPr id="6" name="Rounded Rectangle 5"/>
          <p:cNvSpPr/>
          <p:nvPr/>
        </p:nvSpPr>
        <p:spPr>
          <a:xfrm>
            <a:off x="228600" y="2590800"/>
            <a:ext cx="1752600" cy="1600200"/>
          </a:xfrm>
          <a:prstGeom prst="roundRect">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33600" y="2590800"/>
            <a:ext cx="68580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000" dirty="0" smtClean="0">
                <a:solidFill>
                  <a:schemeClr val="tx1"/>
                </a:solidFill>
                <a:latin typeface="NikoshBAN" pitchFamily="2" charset="0"/>
                <a:cs typeface="NikoshBAN" pitchFamily="2" charset="0"/>
              </a:rPr>
              <a:t>হেডফোন হলো কানের কাছাকাছি নিয়ে শব্দ শোনার যন্ত্র। একে অনেকে এয়ারফোন বা হেডসেট নামেও ডাকে। সাধারন্ত মোবাইলফোন, সিডি/ডিভিডি প্লেয়ার, এমপিথ্রি/এমপিফোর প্লেয়ার, ল্যাপটপ বা পার্সোনাল কম্পিউটারের সাথে ব্যবহার করা হয়। একাকী ব্যবহার করা হয়  বলে এতে অন্যের বিরক্ত হওয়ার সম্ভাবনা নেই। </a:t>
            </a:r>
            <a:endParaRPr lang="en-US" sz="20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from="(-#ppt_w/2)" to="(#ppt_x)" calcmode="lin" valueType="num">
                                      <p:cBhvr>
                                        <p:cTn id="17" dur="600" fill="hold">
                                          <p:stCondLst>
                                            <p:cond delay="0"/>
                                          </p:stCondLst>
                                        </p:cTn>
                                        <p:tgtEl>
                                          <p:spTgt spid="6"/>
                                        </p:tgtEl>
                                        <p:attrNameLst>
                                          <p:attrName>ppt_x</p:attrName>
                                        </p:attrNameLst>
                                      </p:cBhvr>
                                    </p:anim>
                                    <p:anim from="0" to="-1.0" calcmode="lin" valueType="num">
                                      <p:cBhvr>
                                        <p:cTn id="18" dur="200" decel="50000" autoRev="1" fill="hold">
                                          <p:stCondLst>
                                            <p:cond delay="600"/>
                                          </p:stCondLst>
                                        </p:cTn>
                                        <p:tgtEl>
                                          <p:spTgt spid="6"/>
                                        </p:tgtEl>
                                        <p:attrNameLst>
                                          <p:attrName>xshear</p:attrName>
                                        </p:attrNameLst>
                                      </p:cBhvr>
                                    </p:anim>
                                    <p:animScale>
                                      <p:cBhvr>
                                        <p:cTn id="19" dur="200" decel="100000" autoRev="1" fill="hold">
                                          <p:stCondLst>
                                            <p:cond delay="600"/>
                                          </p:stCondLst>
                                        </p:cTn>
                                        <p:tgtEl>
                                          <p:spTgt spid="6"/>
                                        </p:tgtEl>
                                      </p:cBhvr>
                                      <p:from x="100000" y="100000"/>
                                      <p:to x="80000" y="100000"/>
                                    </p:animScale>
                                    <p:anim by="(#ppt_h/3+#ppt_w*0.1)" calcmode="lin" valueType="num">
                                      <p:cBhvr additive="sum">
                                        <p:cTn id="20" dur="200" decel="100000" autoRev="1" fill="hold">
                                          <p:stCondLst>
                                            <p:cond delay="600"/>
                                          </p:stCondLst>
                                        </p:cTn>
                                        <p:tgtEl>
                                          <p:spTgt spid="6"/>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amond(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amond(in)">
                                      <p:cBhvr>
                                        <p:cTn id="30" dur="20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diamond(in)">
                                      <p:cBhvr>
                                        <p:cTn id="3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1371600" y="762000"/>
            <a:ext cx="6324600" cy="1371600"/>
          </a:xfrm>
          <a:prstGeom prst="flowChartTermina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t>দলীয়কাজ</a:t>
            </a:r>
            <a:endParaRPr lang="en-US" sz="4800" dirty="0"/>
          </a:p>
        </p:txBody>
      </p:sp>
      <p:sp>
        <p:nvSpPr>
          <p:cNvPr id="3" name="Flowchart: Process 2"/>
          <p:cNvSpPr/>
          <p:nvPr/>
        </p:nvSpPr>
        <p:spPr>
          <a:xfrm>
            <a:off x="762000" y="4343400"/>
            <a:ext cx="7239000" cy="11430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মাল্টিমডিয়া প্রজেক্টর কিভাবে কাজ করে তা লিখ।</a:t>
            </a:r>
            <a:endParaRPr lang="en-US" sz="3600" dirty="0">
              <a:solidFill>
                <a:schemeClr val="tx1"/>
              </a:solidFill>
              <a:latin typeface="NikoshBAN" pitchFamily="2" charset="0"/>
              <a:cs typeface="NikoshBAN" pitchFamily="2" charset="0"/>
            </a:endParaRPr>
          </a:p>
        </p:txBody>
      </p:sp>
      <p:sp>
        <p:nvSpPr>
          <p:cNvPr id="4" name="Flowchart: Process 3"/>
          <p:cNvSpPr/>
          <p:nvPr/>
        </p:nvSpPr>
        <p:spPr>
          <a:xfrm>
            <a:off x="762000" y="2667000"/>
            <a:ext cx="7239000" cy="11430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স্পীকার ও হেডফোন কী কাজে ব্যবহার করা হয় ?</a:t>
            </a:r>
            <a:endParaRPr lang="en-US" sz="36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amond(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2057400" y="914400"/>
            <a:ext cx="5181600" cy="1600200"/>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1500" b="1" dirty="0" smtClean="0">
                <a:ln w="18000">
                  <a:solidFill>
                    <a:schemeClr val="accent2">
                      <a:satMod val="140000"/>
                    </a:schemeClr>
                  </a:solidFill>
                  <a:prstDash val="solid"/>
                  <a:miter lim="800000"/>
                </a:ln>
                <a:solidFill>
                  <a:srgbClr val="C00000"/>
                </a:solidFill>
                <a:latin typeface="NikoshBAN" pitchFamily="2" charset="0"/>
                <a:cs typeface="NikoshBAN" pitchFamily="2" charset="0"/>
              </a:rPr>
              <a:t>মূল্যায়ন</a:t>
            </a:r>
            <a:endParaRPr lang="en-US" sz="11500" b="1" dirty="0">
              <a:ln w="18000">
                <a:solidFill>
                  <a:schemeClr val="accent2">
                    <a:satMod val="140000"/>
                  </a:schemeClr>
                </a:solidFill>
                <a:prstDash val="solid"/>
                <a:miter lim="800000"/>
              </a:ln>
              <a:solidFill>
                <a:srgbClr val="C00000"/>
              </a:solidFill>
              <a:latin typeface="NikoshBAN" pitchFamily="2" charset="0"/>
              <a:cs typeface="NikoshBAN" pitchFamily="2" charset="0"/>
            </a:endParaRPr>
          </a:p>
        </p:txBody>
      </p:sp>
      <p:sp>
        <p:nvSpPr>
          <p:cNvPr id="3" name="Horizontal Scroll 2"/>
          <p:cNvSpPr/>
          <p:nvPr/>
        </p:nvSpPr>
        <p:spPr>
          <a:xfrm>
            <a:off x="609600" y="2667000"/>
            <a:ext cx="8077200" cy="2971800"/>
          </a:xfrm>
          <a:prstGeom prst="horizontalScroll">
            <a:avLst>
              <a:gd name="adj" fmla="val 1188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rgbClr val="002060"/>
                </a:solidFill>
                <a:latin typeface="NikoshBAN" pitchFamily="2" charset="0"/>
                <a:cs typeface="NikoshBAN" pitchFamily="2" charset="0"/>
              </a:rPr>
              <a:t>১। ইনপুট ডিভাইস </a:t>
            </a:r>
            <a:r>
              <a:rPr lang="bn-BD" sz="3200" dirty="0" smtClean="0">
                <a:solidFill>
                  <a:srgbClr val="002060"/>
                </a:solidFill>
                <a:latin typeface="NikoshBAN" pitchFamily="2" charset="0"/>
                <a:cs typeface="NikoshBAN" pitchFamily="2" charset="0"/>
              </a:rPr>
              <a:t>ও আউটপুট </a:t>
            </a:r>
            <a:r>
              <a:rPr lang="bn-BD" sz="3200" dirty="0" smtClean="0">
                <a:solidFill>
                  <a:srgbClr val="002060"/>
                </a:solidFill>
                <a:latin typeface="NikoshBAN" pitchFamily="2" charset="0"/>
                <a:cs typeface="NikoshBAN" pitchFamily="2" charset="0"/>
              </a:rPr>
              <a:t>ডিভাইস কি?</a:t>
            </a:r>
          </a:p>
          <a:p>
            <a:endParaRPr lang="bn-BD" sz="2800" dirty="0" smtClean="0">
              <a:solidFill>
                <a:srgbClr val="002060"/>
              </a:solidFill>
              <a:latin typeface="NikoshBAN" pitchFamily="2" charset="0"/>
              <a:cs typeface="NikoshBAN" pitchFamily="2" charset="0"/>
            </a:endParaRPr>
          </a:p>
          <a:p>
            <a:r>
              <a:rPr lang="bn-BD" sz="2800" dirty="0" smtClean="0">
                <a:solidFill>
                  <a:srgbClr val="002060"/>
                </a:solidFill>
                <a:latin typeface="NikoshBAN" pitchFamily="2" charset="0"/>
                <a:cs typeface="NikoshBAN" pitchFamily="2" charset="0"/>
              </a:rPr>
              <a:t>৩</a:t>
            </a:r>
            <a:r>
              <a:rPr lang="bn-BD" sz="2800" dirty="0" smtClean="0">
                <a:solidFill>
                  <a:srgbClr val="002060"/>
                </a:solidFill>
                <a:latin typeface="NikoshBAN" pitchFamily="2" charset="0"/>
                <a:cs typeface="NikoshBAN" pitchFamily="2" charset="0"/>
              </a:rPr>
              <a:t>। কয়েকটি ইনপুট ও আউটপুট ডিভাইস </a:t>
            </a:r>
            <a:r>
              <a:rPr lang="bn-BD" sz="2800" dirty="0" smtClean="0">
                <a:solidFill>
                  <a:srgbClr val="002060"/>
                </a:solidFill>
                <a:latin typeface="NikoshBAN" pitchFamily="2" charset="0"/>
                <a:cs typeface="NikoshBAN" pitchFamily="2" charset="0"/>
              </a:rPr>
              <a:t>এর চিত্র এঁকে দেখাও।  </a:t>
            </a:r>
            <a:endParaRPr lang="en-US"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1752600" y="3581400"/>
            <a:ext cx="5943600" cy="990600"/>
          </a:xfrm>
          <a:prstGeom prst="flowChartTerminator">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ln w="18000">
                  <a:solidFill>
                    <a:schemeClr val="tx1"/>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বাড়ীর কাজ</a:t>
            </a:r>
            <a:endParaRPr lang="en-US" sz="7200" b="1" dirty="0">
              <a:ln w="18000">
                <a:solidFill>
                  <a:schemeClr val="tx1"/>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endParaRPr>
          </a:p>
        </p:txBody>
      </p:sp>
      <p:sp>
        <p:nvSpPr>
          <p:cNvPr id="3" name="Flowchart: Alternate Process 2"/>
          <p:cNvSpPr/>
          <p:nvPr/>
        </p:nvSpPr>
        <p:spPr>
          <a:xfrm>
            <a:off x="533400" y="4800600"/>
            <a:ext cx="8077200" cy="1600200"/>
          </a:xfrm>
          <a:prstGeom prst="flowChartAlternate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800" dirty="0" smtClean="0">
                <a:solidFill>
                  <a:schemeClr val="tx1"/>
                </a:solidFill>
                <a:latin typeface="NikoshBAN" pitchFamily="2" charset="0"/>
                <a:cs typeface="NikoshBAN" pitchFamily="2" charset="0"/>
              </a:rPr>
              <a:t>যে ডিভাইস গুলো আলোচনা করা হলো এর বাইরে তোমাদের অভিজ্ঞতার আলোকে ইনপুট ও আউটপুট ডিভাইসের একটি তালিকা তৈরি </a:t>
            </a:r>
            <a:r>
              <a:rPr lang="bn-BD" sz="2800" dirty="0" smtClean="0">
                <a:solidFill>
                  <a:schemeClr val="tx1"/>
                </a:solidFill>
                <a:latin typeface="NikoshBAN" pitchFamily="2" charset="0"/>
                <a:cs typeface="NikoshBAN" pitchFamily="2" charset="0"/>
              </a:rPr>
              <a:t>করে খাতায় লিখে আনবে।</a:t>
            </a:r>
            <a:endParaRPr lang="en-US" sz="2000" dirty="0">
              <a:solidFill>
                <a:schemeClr val="tx1"/>
              </a:solidFill>
              <a:latin typeface="NikoshBAN" pitchFamily="2" charset="0"/>
              <a:cs typeface="NikoshBAN" pitchFamily="2" charset="0"/>
            </a:endParaRPr>
          </a:p>
        </p:txBody>
      </p:sp>
      <p:sp>
        <p:nvSpPr>
          <p:cNvPr id="4" name="Rectangle 3"/>
          <p:cNvSpPr/>
          <p:nvPr/>
        </p:nvSpPr>
        <p:spPr>
          <a:xfrm>
            <a:off x="1676400" y="304800"/>
            <a:ext cx="6019800" cy="3048000"/>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iterate type="lt">
                                    <p:tmPct val="10000"/>
                                  </p:iterate>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anim calcmode="lin" valueType="num">
                                      <p:cBhvr>
                                        <p:cTn id="18" dur="2000" fill="hold"/>
                                        <p:tgtEl>
                                          <p:spTgt spid="3"/>
                                        </p:tgtEl>
                                        <p:attrNameLst>
                                          <p:attrName>ppt_w</p:attrName>
                                        </p:attrNameLst>
                                      </p:cBhvr>
                                      <p:tavLst>
                                        <p:tav tm="0" fmla="#ppt_w*sin(2.5*pi*$)">
                                          <p:val>
                                            <p:fltVal val="0"/>
                                          </p:val>
                                        </p:tav>
                                        <p:tav tm="100000">
                                          <p:val>
                                            <p:fltVal val="1"/>
                                          </p:val>
                                        </p:tav>
                                      </p:tavLst>
                                    </p:anim>
                                    <p:anim calcmode="lin" valueType="num">
                                      <p:cBhvr>
                                        <p:cTn id="1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gnetic Disk 3"/>
          <p:cNvSpPr/>
          <p:nvPr/>
        </p:nvSpPr>
        <p:spPr>
          <a:xfrm>
            <a:off x="838200" y="609600"/>
            <a:ext cx="7848600" cy="6096000"/>
          </a:xfrm>
          <a:prstGeom prst="flowChartMagneticDisk">
            <a:avLst/>
          </a:prstGeom>
          <a:blipFill>
            <a:blip r:embed="rId2"/>
            <a:stretch>
              <a:fillRect/>
            </a:stretch>
          </a:blip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6600" b="1" dirty="0" smtClean="0">
                <a:ln w="18000">
                  <a:solidFill>
                    <a:schemeClr val="accent3">
                      <a:lumMod val="60000"/>
                      <a:lumOff val="40000"/>
                    </a:schemeClr>
                  </a:solidFill>
                  <a:prstDash val="solid"/>
                  <a:miter lim="800000"/>
                </a:ln>
                <a:solidFill>
                  <a:schemeClr val="accent2">
                    <a:lumMod val="60000"/>
                    <a:lumOff val="40000"/>
                  </a:schemeClr>
                </a:solidFill>
                <a:effectLst>
                  <a:glow rad="101600">
                    <a:schemeClr val="accent3">
                      <a:lumMod val="60000"/>
                      <a:lumOff val="40000"/>
                      <a:alpha val="60000"/>
                    </a:schemeClr>
                  </a:glow>
                  <a:outerShdw blurRad="25500" dist="23000" dir="7020000" algn="tl">
                    <a:srgbClr val="000000">
                      <a:alpha val="50000"/>
                    </a:srgbClr>
                  </a:outerShdw>
                </a:effectLst>
                <a:latin typeface="NikoshBAN" pitchFamily="2" charset="0"/>
                <a:cs typeface="NikoshBAN" pitchFamily="2" charset="0"/>
              </a:rPr>
              <a:t>ধন্যবাদ</a:t>
            </a:r>
            <a:endParaRPr lang="en-US" sz="16600" b="1" dirty="0">
              <a:ln w="18000">
                <a:solidFill>
                  <a:schemeClr val="accent3">
                    <a:lumMod val="60000"/>
                    <a:lumOff val="40000"/>
                  </a:schemeClr>
                </a:solidFill>
                <a:prstDash val="solid"/>
                <a:miter lim="800000"/>
              </a:ln>
              <a:solidFill>
                <a:schemeClr val="accent2">
                  <a:lumMod val="60000"/>
                  <a:lumOff val="40000"/>
                </a:schemeClr>
              </a:solidFill>
              <a:effectLst>
                <a:glow rad="101600">
                  <a:schemeClr val="accent3">
                    <a:lumMod val="60000"/>
                    <a:lumOff val="40000"/>
                    <a:alpha val="60000"/>
                  </a:schemeClr>
                </a:glow>
                <a:outerShdw blurRad="25500" dist="23000" dir="7020000" algn="tl">
                  <a:srgbClr val="000000">
                    <a:alpha val="50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1" nodeType="clickEffect">
                                  <p:stCondLst>
                                    <p:cond delay="250"/>
                                  </p:stCondLst>
                                  <p:childTnLst>
                                    <p:anim calcmode="discrete" valueType="str">
                                      <p:cBhvr override="childStyle">
                                        <p:cTn id="11" dur="1000" fill="hold"/>
                                        <p:tgtEl>
                                          <p:spTgt spid="4"/>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1"/>
          <p:cNvSpPr/>
          <p:nvPr/>
        </p:nvSpPr>
        <p:spPr>
          <a:xfrm>
            <a:off x="2057400" y="609600"/>
            <a:ext cx="5093547" cy="1600200"/>
          </a:xfrm>
          <a:prstGeom prst="leftRightArrow">
            <a:avLst>
              <a:gd name="adj1" fmla="val 81648"/>
              <a:gd name="adj2" fmla="val 50000"/>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NikoshBAN" pitchFamily="2" charset="0"/>
                <a:cs typeface="NikoshBAN" pitchFamily="2" charset="0"/>
              </a:rPr>
              <a:t>পরিচিতি</a:t>
            </a:r>
            <a:endParaRPr lang="en-US" sz="5400" b="1" dirty="0">
              <a:ln w="11430"/>
              <a:solidFill>
                <a:srgbClr val="FF0000"/>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3" name="Rounded Rectangle 2"/>
          <p:cNvSpPr/>
          <p:nvPr/>
        </p:nvSpPr>
        <p:spPr>
          <a:xfrm>
            <a:off x="304800" y="2514600"/>
            <a:ext cx="4572000" cy="3810000"/>
          </a:xfrm>
          <a:prstGeom prst="roundRect">
            <a:avLst/>
          </a:prstGeom>
          <a:blipFill>
            <a:blip r:embed="rId2"/>
            <a:stretch>
              <a:fillRect/>
            </a:stretch>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3600" dirty="0" smtClean="0">
              <a:solidFill>
                <a:srgbClr val="7030A0"/>
              </a:solidFill>
              <a:latin typeface="NikoshBAN" pitchFamily="2" charset="0"/>
              <a:cs typeface="NikoshBAN" pitchFamily="2" charset="0"/>
            </a:endParaRPr>
          </a:p>
          <a:p>
            <a:pPr algn="ctr"/>
            <a:endParaRPr lang="bn-BD" sz="3600" dirty="0" smtClean="0">
              <a:solidFill>
                <a:srgbClr val="7030A0"/>
              </a:solidFill>
              <a:latin typeface="NikoshBAN" pitchFamily="2" charset="0"/>
              <a:cs typeface="NikoshBAN" pitchFamily="2" charset="0"/>
            </a:endParaRPr>
          </a:p>
          <a:p>
            <a:pPr algn="ctr"/>
            <a:endParaRPr lang="en-US" sz="3600" dirty="0" smtClean="0">
              <a:solidFill>
                <a:srgbClr val="7030A0"/>
              </a:solidFill>
              <a:latin typeface="NikoshBAN" pitchFamily="2" charset="0"/>
              <a:cs typeface="NikoshBAN" pitchFamily="2" charset="0"/>
            </a:endParaRPr>
          </a:p>
          <a:p>
            <a:pPr algn="ctr"/>
            <a:endParaRPr lang="bn-BD" sz="3200" dirty="0" smtClean="0">
              <a:solidFill>
                <a:srgbClr val="CC5004"/>
              </a:solidFill>
              <a:latin typeface="NikoshBAN" pitchFamily="2" charset="0"/>
              <a:cs typeface="NikoshBAN" pitchFamily="2" charset="0"/>
            </a:endParaRPr>
          </a:p>
          <a:p>
            <a:pPr algn="ctr"/>
            <a:r>
              <a:rPr lang="bn-BD" sz="3200" dirty="0" smtClean="0">
                <a:solidFill>
                  <a:srgbClr val="CC5004"/>
                </a:solidFill>
                <a:latin typeface="NikoshBAN" pitchFamily="2" charset="0"/>
                <a:cs typeface="NikoshBAN" pitchFamily="2" charset="0"/>
              </a:rPr>
              <a:t>মোঃ  </a:t>
            </a:r>
            <a:r>
              <a:rPr lang="bn-BD" sz="3200" dirty="0" smtClean="0">
                <a:solidFill>
                  <a:srgbClr val="CC5004"/>
                </a:solidFill>
                <a:latin typeface="NikoshBAN" pitchFamily="2" charset="0"/>
                <a:cs typeface="NikoshBAN" pitchFamily="2" charset="0"/>
              </a:rPr>
              <a:t>মোস্তাফিজারর রহমান </a:t>
            </a:r>
            <a:r>
              <a:rPr lang="bn-BD" sz="2800" dirty="0" smtClean="0">
                <a:solidFill>
                  <a:srgbClr val="CC5004"/>
                </a:solidFill>
                <a:latin typeface="NikoshBAN" pitchFamily="2" charset="0"/>
                <a:cs typeface="NikoshBAN" pitchFamily="2" charset="0"/>
              </a:rPr>
              <a:t>সহকারী শিক্ষক </a:t>
            </a:r>
            <a:r>
              <a:rPr lang="bn-BD" sz="3200" dirty="0" smtClean="0">
                <a:solidFill>
                  <a:srgbClr val="CC5004"/>
                </a:solidFill>
                <a:latin typeface="NikoshBAN" pitchFamily="2" charset="0"/>
                <a:cs typeface="NikoshBAN" pitchFamily="2" charset="0"/>
              </a:rPr>
              <a:t>(</a:t>
            </a:r>
            <a:r>
              <a:rPr lang="en-US" sz="2400" dirty="0" smtClean="0">
                <a:solidFill>
                  <a:srgbClr val="CC5004"/>
                </a:solidFill>
                <a:latin typeface="NikoshBAN" pitchFamily="2" charset="0"/>
                <a:cs typeface="NikoshBAN" pitchFamily="2" charset="0"/>
              </a:rPr>
              <a:t>ICT</a:t>
            </a:r>
            <a:r>
              <a:rPr lang="bn-BD" sz="3200" dirty="0" smtClean="0">
                <a:solidFill>
                  <a:srgbClr val="CC5004"/>
                </a:solidFill>
                <a:latin typeface="NikoshBAN" pitchFamily="2" charset="0"/>
                <a:cs typeface="NikoshBAN" pitchFamily="2" charset="0"/>
              </a:rPr>
              <a:t>)</a:t>
            </a:r>
          </a:p>
          <a:p>
            <a:pPr algn="ctr"/>
            <a:r>
              <a:rPr lang="bn-BD" sz="2800" dirty="0" smtClean="0">
                <a:solidFill>
                  <a:srgbClr val="CC5004"/>
                </a:solidFill>
                <a:latin typeface="NikoshBAN" pitchFamily="2" charset="0"/>
                <a:cs typeface="NikoshBAN" pitchFamily="2" charset="0"/>
              </a:rPr>
              <a:t>শঠিবাড়ী বহুমুখী উচ্চ বিদ্যালয়</a:t>
            </a:r>
          </a:p>
          <a:p>
            <a:pPr algn="ctr"/>
            <a:r>
              <a:rPr lang="bn-BD" sz="1600" dirty="0" smtClean="0">
                <a:solidFill>
                  <a:srgbClr val="CC5004"/>
                </a:solidFill>
                <a:latin typeface="NikoshBAN" pitchFamily="2" charset="0"/>
                <a:cs typeface="NikoshBAN" pitchFamily="2" charset="0"/>
              </a:rPr>
              <a:t>ইমেইলঃ </a:t>
            </a:r>
            <a:r>
              <a:rPr lang="en-US" sz="1600" dirty="0" smtClean="0">
                <a:solidFill>
                  <a:srgbClr val="CC5004"/>
                </a:solidFill>
                <a:latin typeface="NikoshBAN" pitchFamily="2" charset="0"/>
                <a:cs typeface="NikoshBAN" pitchFamily="2" charset="0"/>
              </a:rPr>
              <a:t>mostafizarictt@gmail.com</a:t>
            </a:r>
            <a:r>
              <a:rPr lang="bn-BD" sz="1600" dirty="0" smtClean="0">
                <a:solidFill>
                  <a:srgbClr val="CC5004"/>
                </a:solidFill>
                <a:latin typeface="NikoshBAN" pitchFamily="2" charset="0"/>
                <a:cs typeface="NikoshBAN" pitchFamily="2" charset="0"/>
              </a:rPr>
              <a:t> </a:t>
            </a:r>
            <a:endParaRPr lang="en-US" sz="1600" dirty="0">
              <a:solidFill>
                <a:srgbClr val="CC5004"/>
              </a:solidFill>
              <a:latin typeface="NikoshBAN" pitchFamily="2" charset="0"/>
              <a:cs typeface="NikoshBAN" pitchFamily="2" charset="0"/>
            </a:endParaRPr>
          </a:p>
        </p:txBody>
      </p:sp>
      <p:sp>
        <p:nvSpPr>
          <p:cNvPr id="4" name="Rounded Rectangle 3"/>
          <p:cNvSpPr/>
          <p:nvPr/>
        </p:nvSpPr>
        <p:spPr>
          <a:xfrm>
            <a:off x="5029200" y="2514600"/>
            <a:ext cx="3886199" cy="3962400"/>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7030A0"/>
                </a:solidFill>
                <a:latin typeface="NikoshBAN" pitchFamily="2" charset="0"/>
                <a:cs typeface="NikoshBAN" pitchFamily="2" charset="0"/>
              </a:rPr>
              <a:t>শ্রেণিঃ সপ্তম</a:t>
            </a:r>
          </a:p>
          <a:p>
            <a:pPr algn="ctr"/>
            <a:r>
              <a:rPr lang="bn-BD" sz="3600" dirty="0" smtClean="0">
                <a:solidFill>
                  <a:srgbClr val="7030A0"/>
                </a:solidFill>
                <a:latin typeface="NikoshBAN" pitchFamily="2" charset="0"/>
                <a:cs typeface="NikoshBAN" pitchFamily="2" charset="0"/>
              </a:rPr>
              <a:t>বিষয়ঃ </a:t>
            </a:r>
            <a:r>
              <a:rPr lang="en-US" sz="3600" dirty="0" smtClean="0">
                <a:solidFill>
                  <a:srgbClr val="7030A0"/>
                </a:solidFill>
                <a:latin typeface="NikoshBAN" pitchFamily="2" charset="0"/>
                <a:cs typeface="NikoshBAN" pitchFamily="2" charset="0"/>
              </a:rPr>
              <a:t> ICT</a:t>
            </a:r>
          </a:p>
          <a:p>
            <a:pPr algn="ctr"/>
            <a:r>
              <a:rPr lang="bn-BD" sz="3600" dirty="0" smtClean="0">
                <a:solidFill>
                  <a:srgbClr val="7030A0"/>
                </a:solidFill>
                <a:latin typeface="NikoshBAN" pitchFamily="2" charset="0"/>
                <a:cs typeface="NikoshBAN" pitchFamily="2" charset="0"/>
              </a:rPr>
              <a:t>অধ্যায়ঃ দ্বিতীয়</a:t>
            </a:r>
          </a:p>
          <a:p>
            <a:pPr algn="ctr"/>
            <a:r>
              <a:rPr lang="bn-BD" sz="3600" dirty="0" smtClean="0">
                <a:solidFill>
                  <a:srgbClr val="7030A0"/>
                </a:solidFill>
                <a:latin typeface="NikoshBAN" pitchFamily="2" charset="0"/>
                <a:cs typeface="NikoshBAN" pitchFamily="2" charset="0"/>
              </a:rPr>
              <a:t>পাঠঃ </a:t>
            </a:r>
            <a:r>
              <a:rPr lang="bn-BD" sz="3600" dirty="0" smtClean="0">
                <a:solidFill>
                  <a:srgbClr val="7030A0"/>
                </a:solidFill>
                <a:latin typeface="NikoshBAN" pitchFamily="2" charset="0"/>
                <a:cs typeface="NikoshBAN" pitchFamily="2" charset="0"/>
              </a:rPr>
              <a:t>৮, ৯, ১৬ ও ১৭ </a:t>
            </a:r>
            <a:endParaRPr lang="bn-BD" sz="3600" dirty="0" smtClean="0">
              <a:solidFill>
                <a:srgbClr val="7030A0"/>
              </a:solidFill>
              <a:latin typeface="NikoshBAN" pitchFamily="2" charset="0"/>
              <a:cs typeface="NikoshBAN" pitchFamily="2" charset="0"/>
            </a:endParaRPr>
          </a:p>
          <a:p>
            <a:pPr algn="ctr"/>
            <a:r>
              <a:rPr lang="bn-BD" sz="3600" dirty="0" smtClean="0">
                <a:solidFill>
                  <a:srgbClr val="7030A0"/>
                </a:solidFill>
                <a:latin typeface="NikoshBAN" pitchFamily="2" charset="0"/>
                <a:cs typeface="NikoshBAN" pitchFamily="2" charset="0"/>
              </a:rPr>
              <a:t>সময়ঃ</a:t>
            </a:r>
            <a:r>
              <a:rPr lang="en-US" sz="3600" dirty="0" smtClean="0">
                <a:solidFill>
                  <a:srgbClr val="7030A0"/>
                </a:solidFill>
                <a:latin typeface="NikoshBAN" pitchFamily="2" charset="0"/>
                <a:cs typeface="NikoshBAN" pitchFamily="2" charset="0"/>
              </a:rPr>
              <a:t> </a:t>
            </a:r>
            <a:r>
              <a:rPr lang="bn-BD" sz="3600" dirty="0" smtClean="0">
                <a:solidFill>
                  <a:srgbClr val="7030A0"/>
                </a:solidFill>
                <a:latin typeface="NikoshBAN" pitchFamily="2" charset="0"/>
                <a:cs typeface="NikoshBAN" pitchFamily="2" charset="0"/>
              </a:rPr>
              <a:t>৫০ মিনিট</a:t>
            </a:r>
          </a:p>
          <a:p>
            <a:pPr algn="ctr"/>
            <a:r>
              <a:rPr lang="bn-BD" sz="3600" dirty="0" smtClean="0">
                <a:solidFill>
                  <a:srgbClr val="7030A0"/>
                </a:solidFill>
                <a:latin typeface="NikoshBAN" pitchFamily="2" charset="0"/>
                <a:cs typeface="NikoshBAN" pitchFamily="2" charset="0"/>
              </a:rPr>
              <a:t>তাং-১৬ /০৭/২০১৯ </a:t>
            </a:r>
            <a:endParaRPr lang="en-US" sz="3600" dirty="0">
              <a:solidFill>
                <a:srgbClr val="7030A0"/>
              </a:solidFill>
              <a:latin typeface="NikoshBAN" pitchFamily="2" charset="0"/>
              <a:cs typeface="NikoshBAN" pitchFamily="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2000"/>
                                        <p:tgtEl>
                                          <p:spTgt spid="3"/>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457200" y="228600"/>
            <a:ext cx="8305800" cy="1371600"/>
          </a:xfrm>
          <a:prstGeom prst="horizontalScroll">
            <a:avLst/>
          </a:prstGeom>
          <a:blipFill>
            <a:blip r:embed="rId2"/>
            <a:tile tx="0" ty="0" sx="100000" sy="100000" flip="none" algn="tl"/>
          </a:blip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ln w="18000">
                  <a:solidFill>
                    <a:schemeClr val="accent2">
                      <a:satMod val="140000"/>
                    </a:schemeClr>
                  </a:solidFill>
                  <a:prstDash val="solid"/>
                  <a:miter lim="800000"/>
                </a:ln>
                <a:solidFill>
                  <a:srgbClr val="C00000"/>
                </a:solidFill>
                <a:latin typeface="NikoshBAN" pitchFamily="2" charset="0"/>
                <a:cs typeface="NikoshBAN" pitchFamily="2" charset="0"/>
              </a:rPr>
              <a:t>নিচের ছবিগুলো </a:t>
            </a:r>
            <a:r>
              <a:rPr lang="bn-BD" sz="4800" b="1" dirty="0" smtClean="0">
                <a:ln w="18000">
                  <a:solidFill>
                    <a:schemeClr val="accent2">
                      <a:satMod val="140000"/>
                    </a:schemeClr>
                  </a:solidFill>
                  <a:prstDash val="solid"/>
                  <a:miter lim="800000"/>
                </a:ln>
                <a:solidFill>
                  <a:srgbClr val="C00000"/>
                </a:solidFill>
                <a:latin typeface="NikoshBAN" pitchFamily="2" charset="0"/>
                <a:cs typeface="NikoshBAN" pitchFamily="2" charset="0"/>
              </a:rPr>
              <a:t>দেখে সুন্দর করে নাম বল</a:t>
            </a:r>
            <a:endParaRPr lang="en-US" sz="4800" b="1" dirty="0">
              <a:ln w="18000">
                <a:solidFill>
                  <a:schemeClr val="accent2">
                    <a:satMod val="140000"/>
                  </a:schemeClr>
                </a:solidFill>
                <a:prstDash val="solid"/>
                <a:miter lim="800000"/>
              </a:ln>
              <a:solidFill>
                <a:srgbClr val="C00000"/>
              </a:solidFill>
              <a:latin typeface="NikoshBAN" pitchFamily="2" charset="0"/>
              <a:cs typeface="NikoshBAN" pitchFamily="2" charset="0"/>
            </a:endParaRPr>
          </a:p>
        </p:txBody>
      </p:sp>
      <p:pic>
        <p:nvPicPr>
          <p:cNvPr id="4" name="Picture 3" descr="268_Multimedia_Speaker.jpg"/>
          <p:cNvPicPr>
            <a:picLocks noChangeAspect="1"/>
          </p:cNvPicPr>
          <p:nvPr/>
        </p:nvPicPr>
        <p:blipFill>
          <a:blip r:embed="rId3" cstate="print"/>
          <a:stretch>
            <a:fillRect/>
          </a:stretch>
        </p:blipFill>
        <p:spPr>
          <a:xfrm>
            <a:off x="4953000" y="1905000"/>
            <a:ext cx="1646932" cy="1370400"/>
          </a:xfrm>
          <a:prstGeom prst="rect">
            <a:avLst/>
          </a:prstGeom>
        </p:spPr>
      </p:pic>
      <p:pic>
        <p:nvPicPr>
          <p:cNvPr id="5" name="Picture 4" descr="camera.jpg"/>
          <p:cNvPicPr>
            <a:picLocks noChangeAspect="1"/>
          </p:cNvPicPr>
          <p:nvPr/>
        </p:nvPicPr>
        <p:blipFill>
          <a:blip r:embed="rId4"/>
          <a:stretch>
            <a:fillRect/>
          </a:stretch>
        </p:blipFill>
        <p:spPr>
          <a:xfrm>
            <a:off x="7315200" y="3581400"/>
            <a:ext cx="1600200" cy="2286000"/>
          </a:xfrm>
          <a:prstGeom prst="rect">
            <a:avLst/>
          </a:prstGeom>
        </p:spPr>
      </p:pic>
      <p:pic>
        <p:nvPicPr>
          <p:cNvPr id="13" name="Picture 12" descr="large-keyboard.jpg"/>
          <p:cNvPicPr>
            <a:picLocks noChangeAspect="1"/>
          </p:cNvPicPr>
          <p:nvPr/>
        </p:nvPicPr>
        <p:blipFill>
          <a:blip r:embed="rId5" cstate="print"/>
          <a:stretch>
            <a:fillRect/>
          </a:stretch>
        </p:blipFill>
        <p:spPr>
          <a:xfrm>
            <a:off x="1676400" y="1981200"/>
            <a:ext cx="2919600" cy="1162248"/>
          </a:xfrm>
          <a:prstGeom prst="rect">
            <a:avLst/>
          </a:prstGeom>
        </p:spPr>
      </p:pic>
      <p:pic>
        <p:nvPicPr>
          <p:cNvPr id="16" name="Picture 15" descr="Lexmark-inkjet1.jpg"/>
          <p:cNvPicPr>
            <a:picLocks noChangeAspect="1"/>
          </p:cNvPicPr>
          <p:nvPr/>
        </p:nvPicPr>
        <p:blipFill>
          <a:blip r:embed="rId6" cstate="print"/>
          <a:stretch>
            <a:fillRect/>
          </a:stretch>
        </p:blipFill>
        <p:spPr>
          <a:xfrm>
            <a:off x="1981200" y="3352800"/>
            <a:ext cx="2362200" cy="1600200"/>
          </a:xfrm>
          <a:prstGeom prst="rect">
            <a:avLst/>
          </a:prstGeom>
        </p:spPr>
      </p:pic>
      <p:pic>
        <p:nvPicPr>
          <p:cNvPr id="17" name="Picture 16" descr="optical-mark-reader--omr-omr48fs-69.jpg.gif"/>
          <p:cNvPicPr>
            <a:picLocks noChangeAspect="1"/>
          </p:cNvPicPr>
          <p:nvPr/>
        </p:nvPicPr>
        <p:blipFill>
          <a:blip r:embed="rId7"/>
          <a:stretch>
            <a:fillRect/>
          </a:stretch>
        </p:blipFill>
        <p:spPr>
          <a:xfrm>
            <a:off x="228600" y="3810000"/>
            <a:ext cx="1676400" cy="2057400"/>
          </a:xfrm>
          <a:prstGeom prst="rect">
            <a:avLst/>
          </a:prstGeom>
        </p:spPr>
      </p:pic>
      <p:pic>
        <p:nvPicPr>
          <p:cNvPr id="19" name="Picture 18" descr="printer.jpg"/>
          <p:cNvPicPr>
            <a:picLocks noChangeAspect="1"/>
          </p:cNvPicPr>
          <p:nvPr/>
        </p:nvPicPr>
        <p:blipFill>
          <a:blip r:embed="rId8"/>
          <a:stretch>
            <a:fillRect/>
          </a:stretch>
        </p:blipFill>
        <p:spPr>
          <a:xfrm>
            <a:off x="2133600" y="4876800"/>
            <a:ext cx="2743200" cy="1524000"/>
          </a:xfrm>
          <a:prstGeom prst="rect">
            <a:avLst/>
          </a:prstGeom>
        </p:spPr>
      </p:pic>
      <p:pic>
        <p:nvPicPr>
          <p:cNvPr id="20" name="Picture 19" descr="procjator.jpg"/>
          <p:cNvPicPr>
            <a:picLocks noChangeAspect="1"/>
          </p:cNvPicPr>
          <p:nvPr/>
        </p:nvPicPr>
        <p:blipFill>
          <a:blip r:embed="rId9"/>
          <a:stretch>
            <a:fillRect/>
          </a:stretch>
        </p:blipFill>
        <p:spPr>
          <a:xfrm>
            <a:off x="4419600" y="3352800"/>
            <a:ext cx="2771775" cy="1647825"/>
          </a:xfrm>
          <a:prstGeom prst="rect">
            <a:avLst/>
          </a:prstGeom>
        </p:spPr>
      </p:pic>
      <p:pic>
        <p:nvPicPr>
          <p:cNvPr id="21" name="Picture 20" descr="skaner.jpg"/>
          <p:cNvPicPr>
            <a:picLocks noChangeAspect="1"/>
          </p:cNvPicPr>
          <p:nvPr/>
        </p:nvPicPr>
        <p:blipFill>
          <a:blip r:embed="rId10"/>
          <a:stretch>
            <a:fillRect/>
          </a:stretch>
        </p:blipFill>
        <p:spPr>
          <a:xfrm>
            <a:off x="6781800" y="1905000"/>
            <a:ext cx="2057400" cy="1524000"/>
          </a:xfrm>
          <a:prstGeom prst="rect">
            <a:avLst/>
          </a:prstGeom>
        </p:spPr>
      </p:pic>
      <p:pic>
        <p:nvPicPr>
          <p:cNvPr id="22" name="Picture 21" descr="Wired-Optical-Mouse-LD-114.jpg"/>
          <p:cNvPicPr>
            <a:picLocks noChangeAspect="1"/>
          </p:cNvPicPr>
          <p:nvPr/>
        </p:nvPicPr>
        <p:blipFill>
          <a:blip r:embed="rId11" cstate="print"/>
          <a:stretch>
            <a:fillRect/>
          </a:stretch>
        </p:blipFill>
        <p:spPr>
          <a:xfrm>
            <a:off x="152400" y="1828800"/>
            <a:ext cx="1524000" cy="1524000"/>
          </a:xfrm>
          <a:prstGeom prst="rect">
            <a:avLst/>
          </a:prstGeom>
        </p:spPr>
      </p:pic>
      <p:sp>
        <p:nvSpPr>
          <p:cNvPr id="15" name="Rounded Rectangle 14"/>
          <p:cNvSpPr/>
          <p:nvPr/>
        </p:nvSpPr>
        <p:spPr>
          <a:xfrm>
            <a:off x="5105400" y="4953000"/>
            <a:ext cx="2057400" cy="1371600"/>
          </a:xfrm>
          <a:prstGeom prst="roundRect">
            <a:avLst/>
          </a:prstGeom>
          <a:blipFill>
            <a:blip r:embed="rId1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diamond(in)">
                                      <p:cBhvr>
                                        <p:cTn id="14" dur="20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amond(in)">
                                      <p:cBhvr>
                                        <p:cTn id="19" dur="2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amond(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diamond(in)">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diamond(in)">
                                      <p:cBhvr>
                                        <p:cTn id="34" dur="20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diamond(in)">
                                      <p:cBhvr>
                                        <p:cTn id="39" dur="2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diamond(in)">
                                      <p:cBhvr>
                                        <p:cTn id="44" dur="20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diamond(in)">
                                      <p:cBhvr>
                                        <p:cTn id="49" dur="20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diamond(in)">
                                      <p:cBhvr>
                                        <p:cTn id="54" dur="20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diamond(in)">
                                      <p:cBhvr>
                                        <p:cTn id="59" dur="20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diamond(in)">
                                      <p:cBhvr>
                                        <p:cTn id="64"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1752600" y="1143000"/>
            <a:ext cx="5334000" cy="914400"/>
          </a:xfrm>
          <a:prstGeom prst="flowChartTerminator">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ln w="18000">
                  <a:solidFill>
                    <a:schemeClr val="accent2">
                      <a:satMod val="140000"/>
                    </a:schemeClr>
                  </a:solidFill>
                  <a:prstDash val="solid"/>
                  <a:miter lim="800000"/>
                </a:ln>
                <a:solidFill>
                  <a:schemeClr val="accent6">
                    <a:lumMod val="60000"/>
                    <a:lumOff val="40000"/>
                  </a:schemeClr>
                </a:solidFill>
                <a:effectLst>
                  <a:outerShdw blurRad="25500" dist="23000" dir="7020000" algn="tl">
                    <a:srgbClr val="000000">
                      <a:alpha val="50000"/>
                    </a:srgbClr>
                  </a:outerShdw>
                </a:effectLst>
                <a:latin typeface="NikoshBAN" pitchFamily="2" charset="0"/>
                <a:cs typeface="NikoshBAN" pitchFamily="2" charset="0"/>
              </a:rPr>
              <a:t>আজকের পাঠ </a:t>
            </a:r>
            <a:endParaRPr lang="en-US" sz="7200" b="1" dirty="0">
              <a:ln w="18000">
                <a:solidFill>
                  <a:schemeClr val="accent2">
                    <a:satMod val="140000"/>
                  </a:schemeClr>
                </a:solidFill>
                <a:prstDash val="solid"/>
                <a:miter lim="800000"/>
              </a:ln>
              <a:solidFill>
                <a:schemeClr val="accent6">
                  <a:lumMod val="60000"/>
                  <a:lumOff val="40000"/>
                </a:schemeClr>
              </a:solidFill>
              <a:effectLst>
                <a:outerShdw blurRad="25500" dist="23000" dir="7020000" algn="tl">
                  <a:srgbClr val="000000">
                    <a:alpha val="50000"/>
                  </a:srgbClr>
                </a:outerShdw>
              </a:effectLst>
              <a:latin typeface="NikoshBAN" pitchFamily="2" charset="0"/>
              <a:cs typeface="NikoshBAN" pitchFamily="2" charset="0"/>
            </a:endParaRPr>
          </a:p>
        </p:txBody>
      </p:sp>
      <p:sp>
        <p:nvSpPr>
          <p:cNvPr id="4" name="Rectangle 3"/>
          <p:cNvSpPr/>
          <p:nvPr/>
        </p:nvSpPr>
        <p:spPr>
          <a:xfrm>
            <a:off x="914400" y="3048000"/>
            <a:ext cx="7696200" cy="2057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b="1" u="dbl"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কম্পিউটার সংশ্লিষ্ট যন্ত্রপাতি</a:t>
            </a:r>
            <a:endParaRPr lang="en-US" sz="6600" b="1" u="dbl"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endParaRP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1143000" y="228600"/>
            <a:ext cx="6858000" cy="1219200"/>
          </a:xfrm>
          <a:prstGeom prst="horizontalScrol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শিখনফল</a:t>
            </a:r>
            <a:endParaRPr lang="en-US" sz="6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endParaRPr>
          </a:p>
        </p:txBody>
      </p:sp>
      <p:sp>
        <p:nvSpPr>
          <p:cNvPr id="5" name="Right Arrow 4"/>
          <p:cNvSpPr/>
          <p:nvPr/>
        </p:nvSpPr>
        <p:spPr>
          <a:xfrm>
            <a:off x="304800" y="3124200"/>
            <a:ext cx="838200" cy="457200"/>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28600" y="4114800"/>
            <a:ext cx="838200" cy="457200"/>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28600" y="5105400"/>
            <a:ext cx="914400" cy="4572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Terminator 7"/>
          <p:cNvSpPr/>
          <p:nvPr/>
        </p:nvSpPr>
        <p:spPr>
          <a:xfrm>
            <a:off x="1295400" y="2971800"/>
            <a:ext cx="7239000" cy="838200"/>
          </a:xfrm>
          <a:prstGeom prst="flowChartTerminato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C00000"/>
                </a:solidFill>
                <a:latin typeface="NikoshBAN" pitchFamily="2" charset="0"/>
                <a:cs typeface="NikoshBAN" pitchFamily="2" charset="0"/>
              </a:rPr>
              <a:t>কম্পিউটারের বিভিন্ন যন্ত্রাংশের নাম বলতে </a:t>
            </a:r>
            <a:r>
              <a:rPr lang="bn-BD" sz="2800" dirty="0" smtClean="0">
                <a:solidFill>
                  <a:srgbClr val="C00000"/>
                </a:solidFill>
                <a:latin typeface="NikoshBAN" pitchFamily="2" charset="0"/>
                <a:cs typeface="NikoshBAN" pitchFamily="2" charset="0"/>
              </a:rPr>
              <a:t>পারবে</a:t>
            </a:r>
            <a:r>
              <a:rPr lang="bn-BD" sz="2800" dirty="0" smtClean="0">
                <a:solidFill>
                  <a:srgbClr val="C00000"/>
                </a:solidFill>
                <a:latin typeface="NikoshBAN" pitchFamily="2" charset="0"/>
                <a:cs typeface="NikoshBAN" pitchFamily="2" charset="0"/>
              </a:rPr>
              <a:t>। </a:t>
            </a:r>
            <a:endParaRPr lang="en-US" sz="2800" dirty="0">
              <a:solidFill>
                <a:srgbClr val="C00000"/>
              </a:solidFill>
              <a:latin typeface="NikoshBAN" pitchFamily="2" charset="0"/>
              <a:cs typeface="NikoshBAN" pitchFamily="2" charset="0"/>
            </a:endParaRPr>
          </a:p>
        </p:txBody>
      </p:sp>
      <p:sp>
        <p:nvSpPr>
          <p:cNvPr id="9" name="Flowchart: Terminator 8"/>
          <p:cNvSpPr/>
          <p:nvPr/>
        </p:nvSpPr>
        <p:spPr>
          <a:xfrm>
            <a:off x="1295400" y="3962400"/>
            <a:ext cx="7239000" cy="762000"/>
          </a:xfrm>
          <a:prstGeom prst="flowChartTermina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2">
                    <a:lumMod val="50000"/>
                  </a:schemeClr>
                </a:solidFill>
                <a:latin typeface="NikoshBAN" pitchFamily="2" charset="0"/>
                <a:cs typeface="NikoshBAN" pitchFamily="2" charset="0"/>
              </a:rPr>
              <a:t>ইনপুট ও </a:t>
            </a:r>
            <a:r>
              <a:rPr lang="bn-BD" sz="2800" dirty="0" smtClean="0">
                <a:solidFill>
                  <a:schemeClr val="tx2">
                    <a:lumMod val="50000"/>
                  </a:schemeClr>
                </a:solidFill>
                <a:latin typeface="NikoshBAN" pitchFamily="2" charset="0"/>
                <a:cs typeface="NikoshBAN" pitchFamily="2" charset="0"/>
              </a:rPr>
              <a:t>আউটপুট ডিভাইস </a:t>
            </a:r>
            <a:r>
              <a:rPr lang="bn-BD" sz="2800" dirty="0" smtClean="0">
                <a:solidFill>
                  <a:schemeClr val="tx2">
                    <a:lumMod val="50000"/>
                  </a:schemeClr>
                </a:solidFill>
                <a:latin typeface="NikoshBAN" pitchFamily="2" charset="0"/>
                <a:cs typeface="NikoshBAN" pitchFamily="2" charset="0"/>
              </a:rPr>
              <a:t>গুলো সনাক্ত করতে </a:t>
            </a:r>
            <a:r>
              <a:rPr lang="bn-BD" sz="2800" dirty="0" smtClean="0">
                <a:solidFill>
                  <a:schemeClr val="tx2">
                    <a:lumMod val="50000"/>
                  </a:schemeClr>
                </a:solidFill>
                <a:latin typeface="NikoshBAN" pitchFamily="2" charset="0"/>
                <a:cs typeface="NikoshBAN" pitchFamily="2" charset="0"/>
              </a:rPr>
              <a:t>পারবে </a:t>
            </a:r>
            <a:endParaRPr lang="en-US" sz="4000" dirty="0">
              <a:solidFill>
                <a:schemeClr val="tx2">
                  <a:lumMod val="50000"/>
                </a:schemeClr>
              </a:solidFill>
              <a:latin typeface="NikoshBAN" pitchFamily="2" charset="0"/>
              <a:cs typeface="NikoshBAN" pitchFamily="2" charset="0"/>
            </a:endParaRPr>
          </a:p>
        </p:txBody>
      </p:sp>
      <p:sp>
        <p:nvSpPr>
          <p:cNvPr id="10" name="Flowchart: Terminator 9"/>
          <p:cNvSpPr/>
          <p:nvPr/>
        </p:nvSpPr>
        <p:spPr>
          <a:xfrm>
            <a:off x="1219200" y="4876800"/>
            <a:ext cx="7543800" cy="990600"/>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rgbClr val="002060"/>
                </a:solidFill>
                <a:latin typeface="NikoshBAN" pitchFamily="2" charset="0"/>
                <a:cs typeface="NikoshBAN" pitchFamily="2" charset="0"/>
              </a:rPr>
              <a:t>কম্পিউটারের বিভিন্ন </a:t>
            </a:r>
            <a:r>
              <a:rPr lang="bn-BD" sz="2400" dirty="0" smtClean="0">
                <a:solidFill>
                  <a:srgbClr val="002060"/>
                </a:solidFill>
                <a:latin typeface="NikoshBAN" pitchFamily="2" charset="0"/>
                <a:cs typeface="NikoshBAN" pitchFamily="2" charset="0"/>
              </a:rPr>
              <a:t>যন্ত্রাংশের পারস্পারিক সম্পর্ক ব্যাখ্যা করতে </a:t>
            </a:r>
            <a:r>
              <a:rPr lang="bn-BD" sz="2400" dirty="0" smtClean="0">
                <a:solidFill>
                  <a:srgbClr val="002060"/>
                </a:solidFill>
                <a:latin typeface="NikoshBAN" pitchFamily="2" charset="0"/>
                <a:cs typeface="NikoshBAN" pitchFamily="2" charset="0"/>
              </a:rPr>
              <a:t>পারবে</a:t>
            </a:r>
            <a:endParaRPr lang="en-US" sz="3600" dirty="0">
              <a:solidFill>
                <a:srgbClr val="002060"/>
              </a:solidFill>
              <a:latin typeface="NikoshBAN" pitchFamily="2" charset="0"/>
              <a:cs typeface="NikoshBAN" pitchFamily="2" charset="0"/>
            </a:endParaRPr>
          </a:p>
        </p:txBody>
      </p:sp>
      <p:sp>
        <p:nvSpPr>
          <p:cNvPr id="11" name="Rectangular Callout 10"/>
          <p:cNvSpPr/>
          <p:nvPr/>
        </p:nvSpPr>
        <p:spPr>
          <a:xfrm>
            <a:off x="304800" y="1600200"/>
            <a:ext cx="4572000" cy="762000"/>
          </a:xfrm>
          <a:prstGeom prst="wedgeRectCallout">
            <a:avLst>
              <a:gd name="adj1" fmla="val 33117"/>
              <a:gd name="adj2" fmla="val 11825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smtClean="0">
                <a:latin typeface="NikoshBAN" pitchFamily="2" charset="0"/>
                <a:cs typeface="NikoshBAN" pitchFamily="2" charset="0"/>
              </a:rPr>
              <a:t>এই পাঠ শেষে শিক্ষার্থীরা</a:t>
            </a: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to="" calcmode="lin" valueType="num">
                                      <p:cBhvr>
                                        <p:cTn id="14" dur="1" fill="hold"/>
                                        <p:tgtEl>
                                          <p:spTgt spid="11"/>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anim calcmode="lin" valueType="num">
                                      <p:cBhvr>
                                        <p:cTn id="25" dur="2000" fill="hold"/>
                                        <p:tgtEl>
                                          <p:spTgt spid="8"/>
                                        </p:tgtEl>
                                        <p:attrNameLst>
                                          <p:attrName>ppt_w</p:attrName>
                                        </p:attrNameLst>
                                      </p:cBhvr>
                                      <p:tavLst>
                                        <p:tav tm="0" fmla="#ppt_w*sin(2.5*pi*$)">
                                          <p:val>
                                            <p:fltVal val="0"/>
                                          </p:val>
                                        </p:tav>
                                        <p:tav tm="100000">
                                          <p:val>
                                            <p:fltVal val="1"/>
                                          </p:val>
                                        </p:tav>
                                      </p:tavLst>
                                    </p:anim>
                                    <p:anim calcmode="lin" valueType="num">
                                      <p:cBhvr>
                                        <p:cTn id="26"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ox(in)">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amond(in)">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ox(in)">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diamond(in)">
                                      <p:cBhvr>
                                        <p:cTn id="4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228600" y="381000"/>
            <a:ext cx="8686800" cy="19812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smtClean="0">
                <a:solidFill>
                  <a:schemeClr val="tx2">
                    <a:lumMod val="60000"/>
                    <a:lumOff val="40000"/>
                  </a:schemeClr>
                </a:solidFill>
                <a:latin typeface="NikoshBAN" pitchFamily="2" charset="0"/>
                <a:cs typeface="NikoshBAN" pitchFamily="2" charset="0"/>
              </a:rPr>
              <a:t>যন্ত্রপাতিকে ইংরেজীতে ডিভাইস বলে। </a:t>
            </a:r>
            <a:r>
              <a:rPr lang="bn-BD" sz="3600" b="1" dirty="0" smtClean="0">
                <a:solidFill>
                  <a:schemeClr val="tx2">
                    <a:lumMod val="60000"/>
                    <a:lumOff val="40000"/>
                  </a:schemeClr>
                </a:solidFill>
                <a:latin typeface="NikoshBAN" pitchFamily="2" charset="0"/>
                <a:cs typeface="NikoshBAN" pitchFamily="2" charset="0"/>
              </a:rPr>
              <a:t>তাই </a:t>
            </a:r>
            <a:r>
              <a:rPr lang="bn-BD" sz="3600" b="1" dirty="0" smtClean="0">
                <a:solidFill>
                  <a:schemeClr val="tx2">
                    <a:lumMod val="60000"/>
                    <a:lumOff val="40000"/>
                  </a:schemeClr>
                </a:solidFill>
                <a:latin typeface="NikoshBAN" pitchFamily="2" charset="0"/>
                <a:cs typeface="NikoshBAN" pitchFamily="2" charset="0"/>
              </a:rPr>
              <a:t>কম্পিউটারের খুচরা যন্ত্রপাতি গুলোকে কম্পিটার ডিভাইস বলে।</a:t>
            </a:r>
            <a:endParaRPr lang="en-US" sz="2400" b="1" dirty="0">
              <a:solidFill>
                <a:schemeClr val="tx2">
                  <a:lumMod val="60000"/>
                  <a:lumOff val="40000"/>
                </a:schemeClr>
              </a:solidFill>
              <a:latin typeface="NikoshBAN" pitchFamily="2" charset="0"/>
              <a:cs typeface="NikoshBAN" pitchFamily="2" charset="0"/>
            </a:endParaRPr>
          </a:p>
        </p:txBody>
      </p:sp>
      <p:sp>
        <p:nvSpPr>
          <p:cNvPr id="14" name="Isosceles Triangle 13"/>
          <p:cNvSpPr/>
          <p:nvPr/>
        </p:nvSpPr>
        <p:spPr>
          <a:xfrm>
            <a:off x="533400" y="4343400"/>
            <a:ext cx="3352800" cy="1981200"/>
          </a:xfrm>
          <a:prstGeom prst="triangle">
            <a:avLst>
              <a:gd name="adj" fmla="val 48649"/>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accent6">
                    <a:lumMod val="75000"/>
                  </a:schemeClr>
                </a:solidFill>
                <a:latin typeface="NikoshBAN" pitchFamily="2" charset="0"/>
                <a:cs typeface="NikoshBAN" pitchFamily="2" charset="0"/>
              </a:rPr>
              <a:t>ইনপুট ডিভাইস </a:t>
            </a:r>
            <a:endParaRPr lang="en-US" sz="3600" dirty="0">
              <a:solidFill>
                <a:schemeClr val="accent6">
                  <a:lumMod val="75000"/>
                </a:schemeClr>
              </a:solidFill>
              <a:latin typeface="NikoshBAN" pitchFamily="2" charset="0"/>
              <a:cs typeface="NikoshBAN" pitchFamily="2" charset="0"/>
            </a:endParaRPr>
          </a:p>
        </p:txBody>
      </p:sp>
      <p:sp>
        <p:nvSpPr>
          <p:cNvPr id="15" name="Isosceles Triangle 14"/>
          <p:cNvSpPr/>
          <p:nvPr/>
        </p:nvSpPr>
        <p:spPr>
          <a:xfrm>
            <a:off x="5943600" y="4343400"/>
            <a:ext cx="2971800" cy="1905000"/>
          </a:xfrm>
          <a:prstGeom prst="triangl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accent6">
                    <a:lumMod val="75000"/>
                  </a:schemeClr>
                </a:solidFill>
                <a:latin typeface="NikoshBAN" pitchFamily="2" charset="0"/>
                <a:cs typeface="NikoshBAN" pitchFamily="2" charset="0"/>
              </a:rPr>
              <a:t>আউটপুট ডিভাইস</a:t>
            </a:r>
            <a:endParaRPr lang="en-US" sz="3600" dirty="0">
              <a:solidFill>
                <a:schemeClr val="accent6">
                  <a:lumMod val="75000"/>
                </a:schemeClr>
              </a:solidFill>
              <a:latin typeface="NikoshBAN" pitchFamily="2" charset="0"/>
              <a:cs typeface="NikoshBAN" pitchFamily="2" charset="0"/>
            </a:endParaRPr>
          </a:p>
        </p:txBody>
      </p:sp>
      <p:sp>
        <p:nvSpPr>
          <p:cNvPr id="7" name="Rounded Rectangle 6"/>
          <p:cNvSpPr/>
          <p:nvPr/>
        </p:nvSpPr>
        <p:spPr>
          <a:xfrm>
            <a:off x="762000" y="2895600"/>
            <a:ext cx="7848600" cy="1371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accent6">
                    <a:lumMod val="75000"/>
                  </a:schemeClr>
                </a:solidFill>
                <a:latin typeface="NikoshBAN" pitchFamily="2" charset="0"/>
                <a:cs typeface="NikoshBAN" pitchFamily="2" charset="0"/>
              </a:rPr>
              <a:t>কম্পিউটার ডিভাইস মুলত দুই </a:t>
            </a:r>
            <a:r>
              <a:rPr lang="bn-BD" sz="4000" dirty="0" smtClean="0">
                <a:solidFill>
                  <a:schemeClr val="accent6">
                    <a:lumMod val="75000"/>
                  </a:schemeClr>
                </a:solidFill>
                <a:latin typeface="NikoshBAN" pitchFamily="2" charset="0"/>
                <a:cs typeface="NikoshBAN" pitchFamily="2" charset="0"/>
              </a:rPr>
              <a:t>প্রকার, যথাঃ</a:t>
            </a:r>
            <a:endParaRPr lang="bn-BD" sz="4000" dirty="0" smtClean="0">
              <a:solidFill>
                <a:schemeClr val="accent6">
                  <a:lumMod val="7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diamond(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amond(in)">
                                      <p:cBhvr>
                                        <p:cTn id="2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que 2"/>
          <p:cNvSpPr/>
          <p:nvPr/>
        </p:nvSpPr>
        <p:spPr>
          <a:xfrm>
            <a:off x="2133600" y="152400"/>
            <a:ext cx="4724400" cy="762000"/>
          </a:xfrm>
          <a:prstGeom prst="plaqu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0000"/>
                </a:solidFill>
                <a:latin typeface="NikoshBAN" pitchFamily="2" charset="0"/>
                <a:cs typeface="NikoshBAN" pitchFamily="2" charset="0"/>
              </a:rPr>
              <a:t>ইনপুট ডিভাইস</a:t>
            </a:r>
            <a:endParaRPr lang="en-US" sz="4400" dirty="0">
              <a:solidFill>
                <a:srgbClr val="FF0000"/>
              </a:solidFill>
              <a:latin typeface="NikoshBAN" pitchFamily="2" charset="0"/>
              <a:cs typeface="NikoshBAN" pitchFamily="2" charset="0"/>
            </a:endParaRPr>
          </a:p>
        </p:txBody>
      </p:sp>
      <p:pic>
        <p:nvPicPr>
          <p:cNvPr id="5" name="Picture 4" descr="camera.jpg"/>
          <p:cNvPicPr>
            <a:picLocks noChangeAspect="1"/>
          </p:cNvPicPr>
          <p:nvPr/>
        </p:nvPicPr>
        <p:blipFill>
          <a:blip r:embed="rId2"/>
          <a:stretch>
            <a:fillRect/>
          </a:stretch>
        </p:blipFill>
        <p:spPr>
          <a:xfrm>
            <a:off x="5867400" y="3352800"/>
            <a:ext cx="2895600" cy="1721224"/>
          </a:xfrm>
          <a:prstGeom prst="rect">
            <a:avLst/>
          </a:prstGeom>
        </p:spPr>
      </p:pic>
      <p:pic>
        <p:nvPicPr>
          <p:cNvPr id="6" name="Picture 5" descr="large-keyboard.jpg"/>
          <p:cNvPicPr>
            <a:picLocks noChangeAspect="1"/>
          </p:cNvPicPr>
          <p:nvPr/>
        </p:nvPicPr>
        <p:blipFill>
          <a:blip r:embed="rId3" cstate="print"/>
          <a:stretch>
            <a:fillRect/>
          </a:stretch>
        </p:blipFill>
        <p:spPr>
          <a:xfrm>
            <a:off x="533400" y="990600"/>
            <a:ext cx="4343400" cy="1162248"/>
          </a:xfrm>
          <a:prstGeom prst="rect">
            <a:avLst/>
          </a:prstGeom>
        </p:spPr>
      </p:pic>
      <p:pic>
        <p:nvPicPr>
          <p:cNvPr id="11" name="Picture 10" descr="Wired-Optical-Mouse-LD-114.jpg"/>
          <p:cNvPicPr>
            <a:picLocks noChangeAspect="1"/>
          </p:cNvPicPr>
          <p:nvPr/>
        </p:nvPicPr>
        <p:blipFill>
          <a:blip r:embed="rId4" cstate="print"/>
          <a:stretch>
            <a:fillRect/>
          </a:stretch>
        </p:blipFill>
        <p:spPr>
          <a:xfrm>
            <a:off x="6134100" y="914400"/>
            <a:ext cx="2400300" cy="1524000"/>
          </a:xfrm>
          <a:prstGeom prst="rect">
            <a:avLst/>
          </a:prstGeom>
        </p:spPr>
      </p:pic>
      <p:sp>
        <p:nvSpPr>
          <p:cNvPr id="19" name="Rectangle 18"/>
          <p:cNvSpPr/>
          <p:nvPr/>
        </p:nvSpPr>
        <p:spPr>
          <a:xfrm>
            <a:off x="228600" y="5943600"/>
            <a:ext cx="8534400" cy="685800"/>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dirty="0" smtClean="0">
                <a:solidFill>
                  <a:schemeClr val="tx1"/>
                </a:solidFill>
                <a:latin typeface="NikoshBAN" pitchFamily="2" charset="0"/>
                <a:cs typeface="NikoshBAN" pitchFamily="2" charset="0"/>
              </a:rPr>
              <a:t>যে ডিভাইস এর মাধ্যমে কম্পিউটারে কোন তথ্য বা কমান্ড প্রদান করা হয় তাকে ইনপুট ডিভাইস বলে।</a:t>
            </a:r>
            <a:endParaRPr lang="en-US" sz="2000" dirty="0">
              <a:solidFill>
                <a:schemeClr val="tx1"/>
              </a:solidFill>
              <a:latin typeface="NikoshBAN" pitchFamily="2" charset="0"/>
              <a:cs typeface="NikoshBAN" pitchFamily="2" charset="0"/>
            </a:endParaRPr>
          </a:p>
        </p:txBody>
      </p:sp>
      <p:sp>
        <p:nvSpPr>
          <p:cNvPr id="18" name="Up Arrow Callout 17"/>
          <p:cNvSpPr/>
          <p:nvPr/>
        </p:nvSpPr>
        <p:spPr>
          <a:xfrm>
            <a:off x="6248400" y="5029200"/>
            <a:ext cx="2514600" cy="838200"/>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latin typeface="NikoshBAN" pitchFamily="2" charset="0"/>
                <a:cs typeface="NikoshBAN" pitchFamily="2" charset="0"/>
              </a:rPr>
              <a:t>ডিজিটাল ক্যামেরা</a:t>
            </a:r>
            <a:endParaRPr lang="en-US" sz="2800" dirty="0">
              <a:latin typeface="NikoshBAN" pitchFamily="2" charset="0"/>
              <a:cs typeface="NikoshBAN" pitchFamily="2" charset="0"/>
            </a:endParaRPr>
          </a:p>
        </p:txBody>
      </p:sp>
      <p:sp>
        <p:nvSpPr>
          <p:cNvPr id="20" name="Up Arrow Callout 19"/>
          <p:cNvSpPr/>
          <p:nvPr/>
        </p:nvSpPr>
        <p:spPr>
          <a:xfrm>
            <a:off x="1219200" y="2133600"/>
            <a:ext cx="2133600" cy="914400"/>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কী বোর্ড</a:t>
            </a:r>
            <a:endParaRPr lang="en-US" sz="3200" dirty="0">
              <a:latin typeface="NikoshBAN" pitchFamily="2" charset="0"/>
              <a:cs typeface="NikoshBAN" pitchFamily="2" charset="0"/>
            </a:endParaRPr>
          </a:p>
        </p:txBody>
      </p:sp>
      <p:sp>
        <p:nvSpPr>
          <p:cNvPr id="23" name="Up Arrow Callout 22"/>
          <p:cNvSpPr/>
          <p:nvPr/>
        </p:nvSpPr>
        <p:spPr>
          <a:xfrm>
            <a:off x="6629400" y="2438400"/>
            <a:ext cx="1981200" cy="762000"/>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মাউস</a:t>
            </a:r>
            <a:endParaRPr lang="en-US" sz="3200" dirty="0">
              <a:latin typeface="NikoshBAN" pitchFamily="2" charset="0"/>
              <a:cs typeface="NikoshBAN" pitchFamily="2" charset="0"/>
            </a:endParaRPr>
          </a:p>
        </p:txBody>
      </p:sp>
      <p:sp>
        <p:nvSpPr>
          <p:cNvPr id="15" name="Rounded Rectangle 14"/>
          <p:cNvSpPr/>
          <p:nvPr/>
        </p:nvSpPr>
        <p:spPr>
          <a:xfrm>
            <a:off x="914400" y="3276600"/>
            <a:ext cx="2819400" cy="1676400"/>
          </a:xfrm>
          <a:prstGeom prst="roundRect">
            <a:avLst/>
          </a:prstGeom>
          <a:blipFill>
            <a:blip r:embed="rId6"/>
            <a:stretch>
              <a:fillRect/>
            </a:stretch>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Callout 23"/>
          <p:cNvSpPr/>
          <p:nvPr/>
        </p:nvSpPr>
        <p:spPr>
          <a:xfrm>
            <a:off x="1143000" y="4953000"/>
            <a:ext cx="2133600" cy="914400"/>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মাইক্রোফোন</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amond(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amond(in)">
                                      <p:cBhvr>
                                        <p:cTn id="19" dur="2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to="" calcmode="lin" valueType="num">
                                      <p:cBhvr>
                                        <p:cTn id="24" dur="1" fill="hold"/>
                                        <p:tgtEl>
                                          <p:spTgt spid="15"/>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diamond(in)">
                                      <p:cBhvr>
                                        <p:cTn id="29" dur="20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 to="" calcmode="lin" valueType="num">
                                      <p:cBhvr>
                                        <p:cTn id="34" dur="1" fill="hold"/>
                                        <p:tgtEl>
                                          <p:spTgt spid="20"/>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ppt_x"/>
                                          </p:val>
                                        </p:tav>
                                        <p:tav tm="100000">
                                          <p:val>
                                            <p:strVal val="#ppt_x"/>
                                          </p:val>
                                        </p:tav>
                                      </p:tavLst>
                                    </p:anim>
                                    <p:anim calcmode="lin" valueType="num">
                                      <p:cBhvr additive="base">
                                        <p:cTn id="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ox(in)">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linds(horizontal)">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grpId="0" nodeType="clickEffect">
                                  <p:stCondLst>
                                    <p:cond delay="0"/>
                                  </p:stCondLst>
                                  <p:iterate type="lt">
                                    <p:tmPct val="10000"/>
                                  </p:iterate>
                                  <p:childTnLst>
                                    <p:set>
                                      <p:cBhvr>
                                        <p:cTn id="54" dur="1" fill="hold">
                                          <p:stCondLst>
                                            <p:cond delay="0"/>
                                          </p:stCondLst>
                                        </p:cTn>
                                        <p:tgtEl>
                                          <p:spTgt spid="19"/>
                                        </p:tgtEl>
                                        <p:attrNameLst>
                                          <p:attrName>style.visibility</p:attrName>
                                        </p:attrNameLst>
                                      </p:cBhvr>
                                      <p:to>
                                        <p:strVal val="visible"/>
                                      </p:to>
                                    </p:set>
                                    <p:animEffect transition="in" filter="fade">
                                      <p:cBhvr>
                                        <p:cTn id="55" dur="2000"/>
                                        <p:tgtEl>
                                          <p:spTgt spid="19"/>
                                        </p:tgtEl>
                                      </p:cBhvr>
                                    </p:animEffect>
                                    <p:anim calcmode="lin" valueType="num">
                                      <p:cBhvr>
                                        <p:cTn id="56" dur="2000" fill="hold"/>
                                        <p:tgtEl>
                                          <p:spTgt spid="19"/>
                                        </p:tgtEl>
                                        <p:attrNameLst>
                                          <p:attrName>ppt_w</p:attrName>
                                        </p:attrNameLst>
                                      </p:cBhvr>
                                      <p:tavLst>
                                        <p:tav tm="0" fmla="#ppt_w*sin(2.5*pi*$)">
                                          <p:val>
                                            <p:fltVal val="0"/>
                                          </p:val>
                                        </p:tav>
                                        <p:tav tm="100000">
                                          <p:val>
                                            <p:fltVal val="1"/>
                                          </p:val>
                                        </p:tav>
                                      </p:tavLst>
                                    </p:anim>
                                    <p:anim calcmode="lin" valueType="num">
                                      <p:cBhvr>
                                        <p:cTn id="57"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18" grpId="0" animBg="1"/>
      <p:bldP spid="20" grpId="0" animBg="1"/>
      <p:bldP spid="23" grpId="0" animBg="1"/>
      <p:bldP spid="15"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kaner.jpg"/>
          <p:cNvPicPr>
            <a:picLocks noChangeAspect="1"/>
          </p:cNvPicPr>
          <p:nvPr/>
        </p:nvPicPr>
        <p:blipFill>
          <a:blip r:embed="rId2"/>
          <a:stretch>
            <a:fillRect/>
          </a:stretch>
        </p:blipFill>
        <p:spPr>
          <a:xfrm>
            <a:off x="5638800" y="228600"/>
            <a:ext cx="2777490" cy="2057400"/>
          </a:xfrm>
          <a:prstGeom prst="rect">
            <a:avLst/>
          </a:prstGeom>
        </p:spPr>
      </p:pic>
      <p:sp>
        <p:nvSpPr>
          <p:cNvPr id="4" name="Up Arrow Callout 3"/>
          <p:cNvSpPr/>
          <p:nvPr/>
        </p:nvSpPr>
        <p:spPr>
          <a:xfrm>
            <a:off x="457200" y="5410200"/>
            <a:ext cx="8153400" cy="1143000"/>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latin typeface="NikoshBAN" pitchFamily="2" charset="0"/>
                <a:cs typeface="NikoshBAN" pitchFamily="2" charset="0"/>
              </a:rPr>
              <a:t>ওএমআর বা অপটিক্যাল মার্ক রিডার</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 name="Up Arrow Callout 4"/>
          <p:cNvSpPr/>
          <p:nvPr/>
        </p:nvSpPr>
        <p:spPr>
          <a:xfrm>
            <a:off x="6096000" y="2133600"/>
            <a:ext cx="2667000" cy="914400"/>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স্ক্যানার</a:t>
            </a:r>
            <a:endParaRPr lang="en-US" sz="3600" dirty="0">
              <a:latin typeface="NikoshBAN" pitchFamily="2" charset="0"/>
              <a:cs typeface="NikoshBAN" pitchFamily="2" charset="0"/>
            </a:endParaRPr>
          </a:p>
        </p:txBody>
      </p:sp>
      <p:sp>
        <p:nvSpPr>
          <p:cNvPr id="6" name="Rectangle 5"/>
          <p:cNvSpPr/>
          <p:nvPr/>
        </p:nvSpPr>
        <p:spPr>
          <a:xfrm>
            <a:off x="4495800" y="3352800"/>
            <a:ext cx="4038600" cy="2133600"/>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a:off x="914400" y="228600"/>
            <a:ext cx="2971800" cy="1981200"/>
          </a:xfrm>
          <a:prstGeom prst="roundRect">
            <a:avLst/>
          </a:prstGeom>
          <a:blipFill>
            <a:blip r:embed="rId4"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352800"/>
            <a:ext cx="4191000" cy="2133600"/>
          </a:xfrm>
          <a:prstGeom prst="rect">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Callout 11"/>
          <p:cNvSpPr/>
          <p:nvPr/>
        </p:nvSpPr>
        <p:spPr>
          <a:xfrm>
            <a:off x="990600" y="2286000"/>
            <a:ext cx="2514600" cy="838200"/>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ওয়েবক্যাম</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lide(fromBottom)">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slide(fromBottom)">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slide(fromBottom)">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1"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1"/>
          <p:cNvSpPr/>
          <p:nvPr/>
        </p:nvSpPr>
        <p:spPr>
          <a:xfrm>
            <a:off x="1905000" y="0"/>
            <a:ext cx="5638800" cy="1219200"/>
          </a:xfrm>
          <a:prstGeom prst="leftRightArrow">
            <a:avLst/>
          </a:prstGeom>
          <a:blipFill>
            <a:blip r:embed="rId2"/>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ctr"/>
            <a:r>
              <a:rPr lang="en-US" sz="40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ইন</a:t>
            </a:r>
            <a:r>
              <a:rPr lang="bn-BD" sz="4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পুট ডিভাইস  এর ব্যবহার</a:t>
            </a:r>
            <a:endParaRPr lang="en-US" sz="40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endParaRPr>
          </a:p>
        </p:txBody>
      </p:sp>
      <p:pic>
        <p:nvPicPr>
          <p:cNvPr id="3" name="Picture 2" descr="large-keyboard.jpg"/>
          <p:cNvPicPr>
            <a:picLocks noChangeAspect="1"/>
          </p:cNvPicPr>
          <p:nvPr/>
        </p:nvPicPr>
        <p:blipFill>
          <a:blip r:embed="rId3" cstate="print"/>
          <a:stretch>
            <a:fillRect/>
          </a:stretch>
        </p:blipFill>
        <p:spPr>
          <a:xfrm>
            <a:off x="304800" y="1524000"/>
            <a:ext cx="1905000" cy="914400"/>
          </a:xfrm>
          <a:prstGeom prst="rect">
            <a:avLst/>
          </a:prstGeom>
        </p:spPr>
      </p:pic>
      <p:pic>
        <p:nvPicPr>
          <p:cNvPr id="6" name="Picture 5" descr="camera.jpg"/>
          <p:cNvPicPr>
            <a:picLocks noChangeAspect="1"/>
          </p:cNvPicPr>
          <p:nvPr/>
        </p:nvPicPr>
        <p:blipFill>
          <a:blip r:embed="rId4"/>
          <a:stretch>
            <a:fillRect/>
          </a:stretch>
        </p:blipFill>
        <p:spPr>
          <a:xfrm>
            <a:off x="533400" y="5410200"/>
            <a:ext cx="1676400" cy="1097280"/>
          </a:xfrm>
          <a:prstGeom prst="rect">
            <a:avLst/>
          </a:prstGeom>
        </p:spPr>
      </p:pic>
      <p:sp>
        <p:nvSpPr>
          <p:cNvPr id="8" name="Rectangle 7"/>
          <p:cNvSpPr/>
          <p:nvPr/>
        </p:nvSpPr>
        <p:spPr>
          <a:xfrm rot="10800000" flipV="1">
            <a:off x="2590800" y="1447800"/>
            <a:ext cx="6019800" cy="1066800"/>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latin typeface="NikoshBAN" pitchFamily="2" charset="0"/>
                <a:cs typeface="NikoshBAN" pitchFamily="2" charset="0"/>
              </a:rPr>
              <a:t>কীবোর্ডের সাহার্য্যে লেখা লেখির কাজ করা যায়।</a:t>
            </a:r>
            <a:endParaRPr lang="en-US" sz="2800" dirty="0">
              <a:latin typeface="NikoshBAN" pitchFamily="2" charset="0"/>
              <a:cs typeface="NikoshBAN" pitchFamily="2" charset="0"/>
            </a:endParaRPr>
          </a:p>
        </p:txBody>
      </p:sp>
      <p:sp>
        <p:nvSpPr>
          <p:cNvPr id="10" name="Rectangle 9"/>
          <p:cNvSpPr/>
          <p:nvPr/>
        </p:nvSpPr>
        <p:spPr>
          <a:xfrm rot="10800000" flipV="1">
            <a:off x="2514600" y="5334000"/>
            <a:ext cx="6172200" cy="1143000"/>
          </a:xfrm>
          <a:prstGeom prst="rect">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000" dirty="0" smtClean="0">
                <a:latin typeface="NikoshBAN" pitchFamily="2" charset="0"/>
                <a:cs typeface="NikoshBAN" pitchFamily="2" charset="0"/>
              </a:rPr>
              <a:t>ডিজিটাল ক্যামেরাটিকে ইউএসবি পোর্টের মাধ্যমে কম্পিউটারের সাথে যুক্ত করে </a:t>
            </a:r>
            <a:r>
              <a:rPr lang="bn-BD" sz="2000" dirty="0" smtClean="0">
                <a:latin typeface="NikoshBAN" pitchFamily="2" charset="0"/>
                <a:cs typeface="NikoshBAN" pitchFamily="2" charset="0"/>
              </a:rPr>
              <a:t>ডিজিটাল  </a:t>
            </a:r>
            <a:r>
              <a:rPr lang="bn-BD" sz="2000" dirty="0" smtClean="0">
                <a:latin typeface="NikoshBAN" pitchFamily="2" charset="0"/>
                <a:cs typeface="NikoshBAN" pitchFamily="2" charset="0"/>
              </a:rPr>
              <a:t>ছবি কম্পিউটারে প্রবেশ করানো যায়।</a:t>
            </a:r>
            <a:endParaRPr lang="en-US" sz="2000" dirty="0">
              <a:latin typeface="NikoshBAN" pitchFamily="2" charset="0"/>
              <a:cs typeface="NikoshBAN" pitchFamily="2" charset="0"/>
            </a:endParaRPr>
          </a:p>
        </p:txBody>
      </p:sp>
      <p:pic>
        <p:nvPicPr>
          <p:cNvPr id="12" name="Picture 11" descr="Wired-Optical-Mouse-LD-114.jpg"/>
          <p:cNvPicPr>
            <a:picLocks noChangeAspect="1"/>
          </p:cNvPicPr>
          <p:nvPr/>
        </p:nvPicPr>
        <p:blipFill>
          <a:blip r:embed="rId7" cstate="print"/>
          <a:stretch>
            <a:fillRect/>
          </a:stretch>
        </p:blipFill>
        <p:spPr>
          <a:xfrm>
            <a:off x="304800" y="2590800"/>
            <a:ext cx="1752600" cy="1161143"/>
          </a:xfrm>
          <a:prstGeom prst="rect">
            <a:avLst/>
          </a:prstGeom>
        </p:spPr>
      </p:pic>
      <p:sp>
        <p:nvSpPr>
          <p:cNvPr id="13" name="Rounded Rectangle 12"/>
          <p:cNvSpPr/>
          <p:nvPr/>
        </p:nvSpPr>
        <p:spPr>
          <a:xfrm>
            <a:off x="381000" y="3962400"/>
            <a:ext cx="1524000" cy="1143000"/>
          </a:xfrm>
          <a:prstGeom prst="roundRect">
            <a:avLst/>
          </a:prstGeom>
          <a:blipFill>
            <a:blip r:embed="rId8"/>
            <a:stretch>
              <a:fillRect/>
            </a:stretch>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10800000" flipV="1">
            <a:off x="2514600" y="2819400"/>
            <a:ext cx="6096000" cy="973370"/>
          </a:xfrm>
          <a:prstGeom prst="rect">
            <a:avLst/>
          </a:prstGeom>
          <a:blipFill>
            <a:blip r:embed="rId9"/>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মাউসের সাহায্যে কম্পিউটারে যে কোনো নির্দেশ প্রদান করা যায় </a:t>
            </a:r>
            <a:endParaRPr lang="en-US" sz="2400" dirty="0">
              <a:latin typeface="NikoshBAN" pitchFamily="2" charset="0"/>
              <a:cs typeface="NikoshBAN" pitchFamily="2" charset="0"/>
            </a:endParaRPr>
          </a:p>
        </p:txBody>
      </p:sp>
      <p:sp>
        <p:nvSpPr>
          <p:cNvPr id="16" name="Rectangle 15"/>
          <p:cNvSpPr/>
          <p:nvPr/>
        </p:nvSpPr>
        <p:spPr>
          <a:xfrm rot="10800000" flipV="1">
            <a:off x="2514600" y="4191000"/>
            <a:ext cx="6096000" cy="973370"/>
          </a:xfrm>
          <a:prstGeom prst="rect">
            <a:avLst/>
          </a:prstGeom>
          <a:blipFill>
            <a:blip r:embed="rId9"/>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000" dirty="0" smtClean="0">
                <a:latin typeface="NikoshBAN" pitchFamily="2" charset="0"/>
                <a:cs typeface="NikoshBAN" pitchFamily="2" charset="0"/>
              </a:rPr>
              <a:t>আমাদের কথা, গান বা যে কোনো শব্দ এর মাধ্যমে কম্পিউটারে প্রবেশ করানো যায়। এছাড়াও ভয়েস রিকগনিশনের ক্ষেত্রে এটি ব্যবহার করা যায় ।</a:t>
            </a:r>
            <a:endParaRPr lang="en-US" sz="2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amond(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amond(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amond(in)">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amond(in)">
                                      <p:cBhvr>
                                        <p:cTn id="29" dur="2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39" presetClass="entr" presetSubtype="0" accel="10000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3"/>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3"/>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amond(in)">
                                      <p:cBhvr>
                                        <p:cTn id="42" dur="2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ox(in)">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diamond(in)">
                                      <p:cBhvr>
                                        <p:cTn id="5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P spid="13" grpId="0" animBg="1"/>
      <p:bldP spid="14" grpId="0" animBg="1"/>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851</TotalTime>
  <Words>613</Words>
  <Application>Microsoft Office PowerPoint</Application>
  <PresentationFormat>On-screen Show (4:3)</PresentationFormat>
  <Paragraphs>69</Paragraphs>
  <Slides>17</Slides>
  <Notes>0</Notes>
  <HiddenSlides>0</HiddenSlides>
  <MMClips>0</MMClips>
  <ScaleCrop>false</ScaleCrop>
  <HeadingPairs>
    <vt:vector size="6" baseType="variant">
      <vt:variant>
        <vt:lpstr>Theme</vt:lpstr>
      </vt:variant>
      <vt:variant>
        <vt:i4>1</vt:i4>
      </vt:variant>
      <vt:variant>
        <vt:lpstr>Slide Titles</vt:lpstr>
      </vt:variant>
      <vt:variant>
        <vt:i4>17</vt:i4>
      </vt:variant>
      <vt:variant>
        <vt:lpstr>Custom Shows</vt:lpstr>
      </vt:variant>
      <vt:variant>
        <vt:i4>2</vt:i4>
      </vt:variant>
    </vt:vector>
  </HeadingPairs>
  <TitlesOfParts>
    <vt:vector size="20"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Custom Show 1</vt:lpstr>
      <vt:lpstr>Custom Show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Mosyafizar</cp:lastModifiedBy>
  <cp:revision>172</cp:revision>
  <dcterms:created xsi:type="dcterms:W3CDTF">2013-06-23T05:09:03Z</dcterms:created>
  <dcterms:modified xsi:type="dcterms:W3CDTF">2019-07-05T14:52:08Z</dcterms:modified>
</cp:coreProperties>
</file>