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av" ContentType="audio/wav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9" r:id="rId4"/>
    <p:sldId id="261" r:id="rId5"/>
    <p:sldId id="262" r:id="rId6"/>
    <p:sldId id="260" r:id="rId7"/>
    <p:sldId id="263" r:id="rId8"/>
    <p:sldId id="264" r:id="rId9"/>
    <p:sldId id="268" r:id="rId10"/>
    <p:sldId id="269" r:id="rId11"/>
    <p:sldId id="273" r:id="rId12"/>
    <p:sldId id="275" r:id="rId13"/>
    <p:sldId id="276" r:id="rId14"/>
    <p:sldId id="265" r:id="rId15"/>
    <p:sldId id="270" r:id="rId16"/>
    <p:sldId id="277" r:id="rId1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F83481-46BB-43A1-A595-A3A97AD1BE1E}" type="datetimeFigureOut">
              <a:rPr lang="en-US" smtClean="0"/>
              <a:t>7/8/2019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B0C506-0C68-4D5D-9EEA-95976FD0EF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80610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F83481-46BB-43A1-A595-A3A97AD1BE1E}" type="datetimeFigureOut">
              <a:rPr lang="en-US" smtClean="0"/>
              <a:t>7/8/2019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B0C506-0C68-4D5D-9EEA-95976FD0EF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29502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F83481-46BB-43A1-A595-A3A97AD1BE1E}" type="datetimeFigureOut">
              <a:rPr lang="en-US" smtClean="0"/>
              <a:t>7/8/2019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B0C506-0C68-4D5D-9EEA-95976FD0EF4D}" type="slidenum">
              <a:rPr lang="en-US" smtClean="0"/>
              <a:t>‹#›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17888481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F83481-46BB-43A1-A595-A3A97AD1BE1E}" type="datetimeFigureOut">
              <a:rPr lang="en-US" smtClean="0"/>
              <a:t>7/8/2019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B0C506-0C68-4D5D-9EEA-95976FD0EF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63747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F83481-46BB-43A1-A595-A3A97AD1BE1E}" type="datetimeFigureOut">
              <a:rPr lang="en-US" smtClean="0"/>
              <a:t>7/8/2019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B0C506-0C68-4D5D-9EEA-95976FD0EF4D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03534147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F83481-46BB-43A1-A595-A3A97AD1BE1E}" type="datetimeFigureOut">
              <a:rPr lang="en-US" smtClean="0"/>
              <a:t>7/8/2019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B0C506-0C68-4D5D-9EEA-95976FD0EF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966813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F83481-46BB-43A1-A595-A3A97AD1BE1E}" type="datetimeFigureOut">
              <a:rPr lang="en-US" smtClean="0"/>
              <a:t>7/8/2019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B0C506-0C68-4D5D-9EEA-95976FD0EF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229243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F83481-46BB-43A1-A595-A3A97AD1BE1E}" type="datetimeFigureOut">
              <a:rPr lang="en-US" smtClean="0"/>
              <a:t>7/8/2019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B0C506-0C68-4D5D-9EEA-95976FD0EF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34758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F83481-46BB-43A1-A595-A3A97AD1BE1E}" type="datetimeFigureOut">
              <a:rPr lang="en-US" smtClean="0"/>
              <a:t>7/8/2019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B0C506-0C68-4D5D-9EEA-95976FD0EF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07172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F83481-46BB-43A1-A595-A3A97AD1BE1E}" type="datetimeFigureOut">
              <a:rPr lang="en-US" smtClean="0"/>
              <a:t>7/8/2019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B0C506-0C68-4D5D-9EEA-95976FD0EF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08843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F83481-46BB-43A1-A595-A3A97AD1BE1E}" type="datetimeFigureOut">
              <a:rPr lang="en-US" smtClean="0"/>
              <a:t>7/8/2019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B0C506-0C68-4D5D-9EEA-95976FD0EF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42718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F83481-46BB-43A1-A595-A3A97AD1BE1E}" type="datetimeFigureOut">
              <a:rPr lang="en-US" smtClean="0"/>
              <a:t>7/8/2019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B0C506-0C68-4D5D-9EEA-95976FD0EF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23607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F83481-46BB-43A1-A595-A3A97AD1BE1E}" type="datetimeFigureOut">
              <a:rPr lang="en-US" smtClean="0"/>
              <a:t>7/8/2019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B0C506-0C68-4D5D-9EEA-95976FD0EF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88193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F83481-46BB-43A1-A595-A3A97AD1BE1E}" type="datetimeFigureOut">
              <a:rPr lang="en-US" smtClean="0"/>
              <a:t>7/8/2019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B0C506-0C68-4D5D-9EEA-95976FD0EF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40388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F83481-46BB-43A1-A595-A3A97AD1BE1E}" type="datetimeFigureOut">
              <a:rPr lang="en-US" smtClean="0"/>
              <a:t>7/8/2019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B0C506-0C68-4D5D-9EEA-95976FD0EF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88808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F83481-46BB-43A1-A595-A3A97AD1BE1E}" type="datetimeFigureOut">
              <a:rPr lang="en-US" smtClean="0"/>
              <a:t>7/8/2019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B0C506-0C68-4D5D-9EEA-95976FD0EF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23949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F83481-46BB-43A1-A595-A3A97AD1BE1E}" type="datetimeFigureOut">
              <a:rPr lang="en-US" smtClean="0"/>
              <a:t>7/8/2019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0CB0C506-0C68-4D5D-9EEA-95976FD0EF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42539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10.xml"/><Relationship Id="rId5" Type="http://schemas.openxmlformats.org/officeDocument/2006/relationships/image" Target="../media/image14.jpeg"/><Relationship Id="rId4" Type="http://schemas.openxmlformats.org/officeDocument/2006/relationships/image" Target="../media/image13.jpe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1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1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1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1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15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16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4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image" Target="../media/image3.jpeg"/><Relationship Id="rId7" Type="http://schemas.openxmlformats.org/officeDocument/2006/relationships/image" Target="../media/image7.jpe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5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gif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7.xml"/><Relationship Id="rId4" Type="http://schemas.openxmlformats.org/officeDocument/2006/relationships/image" Target="../media/image11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8.xml"/><Relationship Id="rId5" Type="http://schemas.openxmlformats.org/officeDocument/2006/relationships/image" Target="../media/image5.jpeg"/><Relationship Id="rId4" Type="http://schemas.openxmlformats.org/officeDocument/2006/relationships/image" Target="../media/image3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9.xml"/><Relationship Id="rId5" Type="http://schemas.openxmlformats.org/officeDocument/2006/relationships/image" Target="../media/image7.jpeg"/><Relationship Id="rId4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F1C3BC6C-0C8D-46BB-9C17-ADCAC55916D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25286" y="2967038"/>
            <a:ext cx="9144000" cy="1655762"/>
          </a:xfrm>
        </p:spPr>
        <p:txBody>
          <a:bodyPr>
            <a:normAutofit/>
          </a:bodyPr>
          <a:lstStyle/>
          <a:p>
            <a:r>
              <a:rPr lang="bn-BD" sz="8000" b="1" i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accent6">
                    <a:lumMod val="60000"/>
                    <a:lumOff val="40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  <a:latin typeface="NikoshBAN" pitchFamily="2" charset="0"/>
              </a:rPr>
              <a:t>স্বাগতম সবাইকে </a:t>
            </a:r>
            <a:endParaRPr lang="en-US" sz="8000" b="1" i="1" dirty="0">
              <a:solidFill>
                <a:schemeClr val="accent6">
                  <a:lumMod val="60000"/>
                  <a:lumOff val="40000"/>
                </a:schemeClr>
              </a:solidFill>
              <a:latin typeface="Nikoshban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D8AFCEA2-27AE-449D-86C0-B6D7CB123EA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2095500" cy="2387599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05E7081F-EF78-4F6E-84A7-5F8E6C82CBF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92138" y="4622800"/>
            <a:ext cx="2199862" cy="2225674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557815501"/>
      </p:ext>
    </p:extLst>
  </p:cSld>
  <p:clrMapOvr>
    <a:masterClrMapping/>
  </p:clrMapOvr>
  <p:transition spd="slow" advTm="5459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rrow: Pentagon 1">
            <a:extLst>
              <a:ext uri="{FF2B5EF4-FFF2-40B4-BE49-F238E27FC236}">
                <a16:creationId xmlns:a16="http://schemas.microsoft.com/office/drawing/2014/main" id="{EE9E8F8C-C7F6-4250-BA4F-9205B331B8EA}"/>
              </a:ext>
            </a:extLst>
          </p:cNvPr>
          <p:cNvSpPr/>
          <p:nvPr/>
        </p:nvSpPr>
        <p:spPr>
          <a:xfrm>
            <a:off x="1517374" y="662609"/>
            <a:ext cx="5731565" cy="851210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 descr="indei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24400" y="2362200"/>
            <a:ext cx="2724150" cy="1676400"/>
          </a:xfrm>
          <a:prstGeom prst="rect">
            <a:avLst/>
          </a:prstGeom>
        </p:spPr>
      </p:pic>
      <p:pic>
        <p:nvPicPr>
          <p:cNvPr id="4" name="Picture 3" descr="u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76400" y="2514601"/>
            <a:ext cx="3028950" cy="1514475"/>
          </a:xfrm>
          <a:prstGeom prst="rect">
            <a:avLst/>
          </a:prstGeom>
        </p:spPr>
      </p:pic>
      <p:pic>
        <p:nvPicPr>
          <p:cNvPr id="5" name="Picture 4" descr="moha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629526" y="2419350"/>
            <a:ext cx="2962275" cy="154305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2009775" y="4163081"/>
            <a:ext cx="1981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IN" sz="2800" b="1" dirty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উড়োজাহাজ</a:t>
            </a:r>
            <a:endParaRPr lang="en-US" sz="2800" b="1" dirty="0">
              <a:solidFill>
                <a:srgbClr val="C0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486400" y="4163081"/>
            <a:ext cx="1676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2800" b="1" dirty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হেলিকপ্টার</a:t>
            </a:r>
            <a:endParaRPr lang="en-US" sz="2800" b="1" dirty="0">
              <a:solidFill>
                <a:srgbClr val="C0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305800" y="4277088"/>
            <a:ext cx="187642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2800" b="1" dirty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মহাকাশযান</a:t>
            </a:r>
            <a:endParaRPr lang="en-US" sz="2800" b="1" dirty="0">
              <a:solidFill>
                <a:srgbClr val="C0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517374" y="5410201"/>
            <a:ext cx="884582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4000" b="1" dirty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মানুষ আকাশপথে চলাচলের জন্য এগুলো ব্যবহার করে।</a:t>
            </a:r>
            <a:endParaRPr lang="en-US" sz="4000" b="1" dirty="0">
              <a:solidFill>
                <a:srgbClr val="00206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941444" y="867488"/>
            <a:ext cx="4495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3600" b="1" dirty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নিচের ছবিগলোতে কী দেখছ?</a:t>
            </a:r>
            <a:endParaRPr lang="en-US" sz="3600" b="1" dirty="0">
              <a:solidFill>
                <a:srgbClr val="C00000"/>
              </a:solidFill>
              <a:latin typeface="NikoshBAN" pitchFamily="2" charset="0"/>
              <a:cs typeface="NikoshBAN" pitchFamily="2" charset="0"/>
            </a:endParaRPr>
          </a:p>
        </p:txBody>
      </p:sp>
    </p:spTree>
    <p:custDataLst>
      <p:tags r:id="rId1"/>
    </p:custDataLst>
  </p:cSld>
  <p:clrMapOvr>
    <a:masterClrMapping/>
  </p:clrMapOvr>
  <p:transition spd="med" advTm="6755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0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667000" y="2683565"/>
            <a:ext cx="73914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4000" b="1" dirty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মানুষ একস্থান থেকে অন্যস্থানে চলাচলের জন্য যে সব প্রযুক্তি ব্যবহার করে, তাকে যাতায়াত প্রযুক্তি বলে।</a:t>
            </a:r>
            <a:endParaRPr lang="en-US" sz="4000" b="1" dirty="0">
              <a:solidFill>
                <a:srgbClr val="7030A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667000" y="1030070"/>
            <a:ext cx="3962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3600" b="1" dirty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 যাতায়াত প্রযুক্তি কী?</a:t>
            </a:r>
            <a:endParaRPr lang="en-US" sz="3600" b="1" dirty="0">
              <a:solidFill>
                <a:srgbClr val="C00000"/>
              </a:solidFill>
              <a:latin typeface="NikoshBAN" pitchFamily="2" charset="0"/>
              <a:cs typeface="NikoshBAN" pitchFamily="2" charset="0"/>
            </a:endParaRPr>
          </a:p>
        </p:txBody>
      </p:sp>
    </p:spTree>
    <p:custDataLst>
      <p:tags r:id="rId1"/>
    </p:custDataLst>
  </p:cSld>
  <p:clrMapOvr>
    <a:masterClrMapping/>
  </p:clrMapOvr>
  <p:transition spd="slow" advTm="3436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133600" y="2067342"/>
            <a:ext cx="8077200" cy="212365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6600" b="1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effectLst>
                  <a:reflection blurRad="12700" stA="28000" endPos="45000" dist="1000" dir="5400000" sy="-100000" algn="bl" rotWithShape="0"/>
                </a:effectLst>
                <a:latin typeface="NikoshBAN" pitchFamily="2" charset="0"/>
                <a:cs typeface="NikoshBAN" pitchFamily="2" charset="0"/>
              </a:rPr>
              <a:t>তোমার</a:t>
            </a:r>
            <a:r>
              <a:rPr lang="en-US" sz="66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effectLst>
                  <a:reflection blurRad="12700" stA="28000" endPos="45000" dist="1000" dir="5400000" sy="-100000" algn="bl" rotWithShape="0"/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6600" b="1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effectLst>
                  <a:reflection blurRad="12700" stA="28000" endPos="45000" dist="1000" dir="5400000" sy="-100000" algn="bl" rotWithShape="0"/>
                </a:effectLst>
                <a:latin typeface="NikoshBAN" pitchFamily="2" charset="0"/>
                <a:cs typeface="NikoshBAN" pitchFamily="2" charset="0"/>
              </a:rPr>
              <a:t>বিজ্ঞান</a:t>
            </a:r>
            <a:r>
              <a:rPr lang="en-US" sz="66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effectLst>
                  <a:reflection blurRad="12700" stA="28000" endPos="45000" dist="1000" dir="5400000" sy="-100000" algn="bl" rotWithShape="0"/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6600" b="1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effectLst>
                  <a:reflection blurRad="12700" stA="28000" endPos="45000" dist="1000" dir="5400000" sy="-100000" algn="bl" rotWithShape="0"/>
                </a:effectLst>
                <a:latin typeface="NikoshBAN" pitchFamily="2" charset="0"/>
                <a:cs typeface="NikoshBAN" pitchFamily="2" charset="0"/>
              </a:rPr>
              <a:t>বইয়ের</a:t>
            </a:r>
            <a:r>
              <a:rPr lang="en-US" sz="66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effectLst>
                  <a:reflection blurRad="12700" stA="28000" endPos="45000" dist="1000" dir="5400000" sy="-100000" algn="bl" rotWithShape="0"/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bn-IN" sz="66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effectLst>
                  <a:reflection blurRad="12700" stA="28000" endPos="45000" dist="1000" dir="5400000" sy="-100000" algn="bl" rotWithShape="0"/>
                </a:effectLst>
                <a:latin typeface="NikoshBAN" pitchFamily="2" charset="0"/>
                <a:cs typeface="NikoshBAN" pitchFamily="2" charset="0"/>
              </a:rPr>
              <a:t>৬৫-৬৭ </a:t>
            </a:r>
            <a:r>
              <a:rPr lang="en-US" sz="6600" b="1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effectLst>
                  <a:reflection blurRad="12700" stA="28000" endPos="45000" dist="1000" dir="5400000" sy="-100000" algn="bl" rotWithShape="0"/>
                </a:effectLst>
                <a:latin typeface="NikoshBAN" pitchFamily="2" charset="0"/>
                <a:cs typeface="NikoshBAN" pitchFamily="2" charset="0"/>
              </a:rPr>
              <a:t>পৃষ্ঠা</a:t>
            </a:r>
            <a:r>
              <a:rPr lang="en-US" sz="66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effectLst>
                  <a:reflection blurRad="12700" stA="28000" endPos="45000" dist="1000" dir="5400000" sy="-100000" algn="bl" rotWithShape="0"/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6600" b="1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effectLst>
                  <a:reflection blurRad="12700" stA="28000" endPos="45000" dist="1000" dir="5400000" sy="-100000" algn="bl" rotWithShape="0"/>
                </a:effectLst>
                <a:latin typeface="NikoshBAN" pitchFamily="2" charset="0"/>
                <a:cs typeface="NikoshBAN" pitchFamily="2" charset="0"/>
              </a:rPr>
              <a:t>খোল</a:t>
            </a:r>
            <a:r>
              <a:rPr lang="en-US" sz="66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effectLst>
                  <a:reflection blurRad="12700" stA="28000" endPos="45000" dist="1000" dir="5400000" sy="-100000" algn="bl" rotWithShape="0"/>
                </a:effectLst>
                <a:latin typeface="NikoshBAN" pitchFamily="2" charset="0"/>
                <a:cs typeface="NikoshBAN" pitchFamily="2" charset="0"/>
              </a:rPr>
              <a:t> ।</a:t>
            </a:r>
          </a:p>
        </p:txBody>
      </p:sp>
    </p:spTree>
    <p:custDataLst>
      <p:tags r:id="rId1"/>
    </p:custDataLst>
  </p:cSld>
  <p:clrMapOvr>
    <a:masterClrMapping/>
  </p:clrMapOvr>
  <p:transition spd="med" advTm="1595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: Rounded Corners 20">
            <a:extLst>
              <a:ext uri="{FF2B5EF4-FFF2-40B4-BE49-F238E27FC236}">
                <a16:creationId xmlns:a16="http://schemas.microsoft.com/office/drawing/2014/main" id="{E8AF923A-E486-44D8-8F8C-FCEDFCF83AB7}"/>
              </a:ext>
            </a:extLst>
          </p:cNvPr>
          <p:cNvSpPr/>
          <p:nvPr/>
        </p:nvSpPr>
        <p:spPr>
          <a:xfrm>
            <a:off x="8202406" y="5461844"/>
            <a:ext cx="1752403" cy="59716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: Rounded Corners 16">
            <a:extLst>
              <a:ext uri="{FF2B5EF4-FFF2-40B4-BE49-F238E27FC236}">
                <a16:creationId xmlns:a16="http://schemas.microsoft.com/office/drawing/2014/main" id="{5EB81633-BAEB-423D-BA1D-DF9BD133FE72}"/>
              </a:ext>
            </a:extLst>
          </p:cNvPr>
          <p:cNvSpPr/>
          <p:nvPr/>
        </p:nvSpPr>
        <p:spPr>
          <a:xfrm>
            <a:off x="8202406" y="4490380"/>
            <a:ext cx="1752403" cy="59716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: Rounded Corners 19">
            <a:extLst>
              <a:ext uri="{FF2B5EF4-FFF2-40B4-BE49-F238E27FC236}">
                <a16:creationId xmlns:a16="http://schemas.microsoft.com/office/drawing/2014/main" id="{421E57CD-12E2-4EFF-ACAC-FD18A500317E}"/>
              </a:ext>
            </a:extLst>
          </p:cNvPr>
          <p:cNvSpPr/>
          <p:nvPr/>
        </p:nvSpPr>
        <p:spPr>
          <a:xfrm>
            <a:off x="8202406" y="3395896"/>
            <a:ext cx="1752403" cy="59716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A0864F77-3AAB-4B9C-A7A1-D573D335A79E}"/>
              </a:ext>
            </a:extLst>
          </p:cNvPr>
          <p:cNvSpPr/>
          <p:nvPr/>
        </p:nvSpPr>
        <p:spPr>
          <a:xfrm>
            <a:off x="5333998" y="2370435"/>
            <a:ext cx="1752403" cy="59716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C942F618-CB74-487B-8128-58F6F1614525}"/>
              </a:ext>
            </a:extLst>
          </p:cNvPr>
          <p:cNvSpPr/>
          <p:nvPr/>
        </p:nvSpPr>
        <p:spPr>
          <a:xfrm>
            <a:off x="8175902" y="2349458"/>
            <a:ext cx="1752403" cy="59716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: Rounded Corners 15">
            <a:extLst>
              <a:ext uri="{FF2B5EF4-FFF2-40B4-BE49-F238E27FC236}">
                <a16:creationId xmlns:a16="http://schemas.microsoft.com/office/drawing/2014/main" id="{56438369-9FCE-4159-9C8A-0D6191EDFB48}"/>
              </a:ext>
            </a:extLst>
          </p:cNvPr>
          <p:cNvSpPr/>
          <p:nvPr/>
        </p:nvSpPr>
        <p:spPr>
          <a:xfrm>
            <a:off x="5380241" y="5461844"/>
            <a:ext cx="1752403" cy="59716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: Rounded Corners 17">
            <a:extLst>
              <a:ext uri="{FF2B5EF4-FFF2-40B4-BE49-F238E27FC236}">
                <a16:creationId xmlns:a16="http://schemas.microsoft.com/office/drawing/2014/main" id="{CFA78387-E92A-42A7-A203-7EF1225F3A9D}"/>
              </a:ext>
            </a:extLst>
          </p:cNvPr>
          <p:cNvSpPr/>
          <p:nvPr/>
        </p:nvSpPr>
        <p:spPr>
          <a:xfrm>
            <a:off x="5380241" y="4360883"/>
            <a:ext cx="1752403" cy="59716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: Rounded Corners 18">
            <a:extLst>
              <a:ext uri="{FF2B5EF4-FFF2-40B4-BE49-F238E27FC236}">
                <a16:creationId xmlns:a16="http://schemas.microsoft.com/office/drawing/2014/main" id="{3CD4F10E-F7C5-4F60-8AD9-75EB40DD6800}"/>
              </a:ext>
            </a:extLst>
          </p:cNvPr>
          <p:cNvSpPr/>
          <p:nvPr/>
        </p:nvSpPr>
        <p:spPr>
          <a:xfrm>
            <a:off x="5333997" y="3395896"/>
            <a:ext cx="1752403" cy="59716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3CFF2B45-951E-4014-AEE2-42817DD28A06}"/>
              </a:ext>
            </a:extLst>
          </p:cNvPr>
          <p:cNvSpPr/>
          <p:nvPr/>
        </p:nvSpPr>
        <p:spPr>
          <a:xfrm>
            <a:off x="1728045" y="5461844"/>
            <a:ext cx="1752403" cy="59716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2675E672-2E24-4F42-893C-37606C9A237B}"/>
              </a:ext>
            </a:extLst>
          </p:cNvPr>
          <p:cNvSpPr/>
          <p:nvPr/>
        </p:nvSpPr>
        <p:spPr>
          <a:xfrm>
            <a:off x="1728045" y="4360883"/>
            <a:ext cx="1752403" cy="59716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40D83552-4466-4657-AB01-37F20744E385}"/>
              </a:ext>
            </a:extLst>
          </p:cNvPr>
          <p:cNvSpPr/>
          <p:nvPr/>
        </p:nvSpPr>
        <p:spPr>
          <a:xfrm>
            <a:off x="1728046" y="3253624"/>
            <a:ext cx="1752403" cy="59716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AF8BCC61-81B9-4F3F-A9D3-F8013EF83FA5}"/>
              </a:ext>
            </a:extLst>
          </p:cNvPr>
          <p:cNvSpPr/>
          <p:nvPr/>
        </p:nvSpPr>
        <p:spPr>
          <a:xfrm>
            <a:off x="1728047" y="2370435"/>
            <a:ext cx="1752403" cy="59716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9315D0DF-F919-412A-A726-93CB01384F63}"/>
              </a:ext>
            </a:extLst>
          </p:cNvPr>
          <p:cNvSpPr txBox="1"/>
          <p:nvPr/>
        </p:nvSpPr>
        <p:spPr>
          <a:xfrm>
            <a:off x="1272209" y="1696278"/>
            <a:ext cx="2107095" cy="10204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22F156D-BE05-422A-B7DE-0762823DF9B9}"/>
              </a:ext>
            </a:extLst>
          </p:cNvPr>
          <p:cNvSpPr txBox="1"/>
          <p:nvPr/>
        </p:nvSpPr>
        <p:spPr>
          <a:xfrm>
            <a:off x="1839358" y="2440251"/>
            <a:ext cx="170453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200" b="1" dirty="0">
                <a:solidFill>
                  <a:schemeClr val="accent4">
                    <a:lumMod val="75000"/>
                  </a:schemeClr>
                </a:solidFill>
                <a:latin typeface="NikoshBAN" pitchFamily="2" charset="0"/>
              </a:rPr>
              <a:t>স্থলপথ</a:t>
            </a:r>
            <a:endParaRPr lang="en-US" sz="3200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56CE5F42-1267-4649-93E6-562F15D0EA05}"/>
              </a:ext>
            </a:extLst>
          </p:cNvPr>
          <p:cNvSpPr/>
          <p:nvPr/>
        </p:nvSpPr>
        <p:spPr>
          <a:xfrm>
            <a:off x="5456150" y="2424308"/>
            <a:ext cx="157724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bn-BD" sz="3200" b="1" dirty="0">
                <a:solidFill>
                  <a:schemeClr val="accent4">
                    <a:lumMod val="75000"/>
                  </a:schemeClr>
                </a:solidFill>
                <a:latin typeface="NikoshBAN" pitchFamily="2" charset="0"/>
              </a:rPr>
              <a:t>জলপথ</a:t>
            </a:r>
            <a:endParaRPr lang="en-US" sz="3200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DD0C4A6-518B-4C0D-8E2B-88E3AD305003}"/>
              </a:ext>
            </a:extLst>
          </p:cNvPr>
          <p:cNvSpPr/>
          <p:nvPr/>
        </p:nvSpPr>
        <p:spPr>
          <a:xfrm>
            <a:off x="8239346" y="2382822"/>
            <a:ext cx="175240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bn-IN" sz="3200" b="1" dirty="0">
                <a:solidFill>
                  <a:schemeClr val="accent4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আ</a:t>
            </a:r>
            <a:r>
              <a:rPr lang="bn-BD" sz="3200" b="1" dirty="0">
                <a:solidFill>
                  <a:schemeClr val="accent4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কাশ পথ</a:t>
            </a:r>
            <a:r>
              <a:rPr lang="bn-IN" sz="3200" b="1" dirty="0">
                <a:solidFill>
                  <a:schemeClr val="accent4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endParaRPr lang="en-US" sz="3200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63136E7-3549-4555-89B9-EDF3E481E5B7}"/>
              </a:ext>
            </a:extLst>
          </p:cNvPr>
          <p:cNvSpPr txBox="1"/>
          <p:nvPr/>
        </p:nvSpPr>
        <p:spPr>
          <a:xfrm>
            <a:off x="235786" y="1465445"/>
            <a:ext cx="1080052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2800" b="1" dirty="0">
                <a:solidFill>
                  <a:schemeClr val="accent5">
                    <a:lumMod val="50000"/>
                  </a:schemeClr>
                </a:solidFill>
                <a:latin typeface="NikoshBAN" pitchFamily="2" charset="0"/>
              </a:rPr>
              <a:t>ছকাকারে যাতায়াত প্রযুক্তির নাম লেখ</a:t>
            </a:r>
            <a:endParaRPr lang="en-US" sz="2800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291F778C-F7B7-46D9-8345-897F1153FC96}"/>
              </a:ext>
            </a:extLst>
          </p:cNvPr>
          <p:cNvSpPr/>
          <p:nvPr/>
        </p:nvSpPr>
        <p:spPr>
          <a:xfrm>
            <a:off x="4539991" y="675860"/>
            <a:ext cx="2192113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bn-BD" sz="3200" b="1" dirty="0">
                <a:solidFill>
                  <a:srgbClr val="C00000"/>
                </a:solidFill>
              </a:rPr>
              <a:t>দলীয় কাজ</a:t>
            </a:r>
            <a:endParaRPr lang="en-US" sz="3200" b="1" dirty="0">
              <a:solidFill>
                <a:srgbClr val="C00000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901595298"/>
      </p:ext>
    </p:extLst>
  </p:cSld>
  <p:clrMapOvr>
    <a:masterClrMapping/>
  </p:clrMapOvr>
  <p:transition spd="med" advTm="9132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9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7" grpId="0"/>
      <p:bldP spid="8" grpId="0"/>
      <p:bldP spid="9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525222" y="781879"/>
            <a:ext cx="2122697" cy="10156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6000" b="1" dirty="0" err="1">
                <a:ln w="11430"/>
                <a:solidFill>
                  <a:schemeClr val="accent4">
                    <a:lumMod val="75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মূল্যায়ন</a:t>
            </a:r>
            <a:endParaRPr lang="en-US" sz="6000" b="1" dirty="0">
              <a:ln w="11430"/>
              <a:solidFill>
                <a:schemeClr val="accent4">
                  <a:lumMod val="75000"/>
                </a:schemeClr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743200" y="2392234"/>
            <a:ext cx="6324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latin typeface="NikoshBAN" pitchFamily="2" charset="0"/>
                <a:cs typeface="NikoshBAN" pitchFamily="2" charset="0"/>
              </a:rPr>
              <a:t>১.</a:t>
            </a:r>
            <a:r>
              <a:rPr lang="bn-BD" sz="3600" b="1" dirty="0">
                <a:latin typeface="NikoshBAN" pitchFamily="2" charset="0"/>
                <a:cs typeface="NikoshBAN" pitchFamily="2" charset="0"/>
              </a:rPr>
              <a:t>অ</a:t>
            </a:r>
            <a:r>
              <a:rPr lang="bn-IN" sz="3600" b="1">
                <a:latin typeface="NikoshBAN" pitchFamily="2" charset="0"/>
                <a:cs typeface="NikoshBAN" pitchFamily="2" charset="0"/>
              </a:rPr>
              <a:t>তীতে </a:t>
            </a:r>
            <a:r>
              <a:rPr lang="bn-IN" sz="3600" b="1" dirty="0">
                <a:latin typeface="NikoshBAN" pitchFamily="2" charset="0"/>
                <a:cs typeface="NikoshBAN" pitchFamily="2" charset="0"/>
              </a:rPr>
              <a:t>মানুষ কীভাবে চলাচল করতো?</a:t>
            </a:r>
            <a:endParaRPr lang="en-US" sz="3600" b="1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743200" y="3819435"/>
            <a:ext cx="6477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3600" b="1" dirty="0">
                <a:latin typeface="NikoshBAN" pitchFamily="2" charset="0"/>
                <a:cs typeface="NikoshBAN" pitchFamily="2" charset="0"/>
              </a:rPr>
              <a:t>২.চাকা আবিষ্কারের ফলে মানুষের কী সুবিধা হয়েছে?</a:t>
            </a:r>
            <a:endParaRPr lang="en-US" sz="3600" b="1" dirty="0">
              <a:latin typeface="NikoshBAN" pitchFamily="2" charset="0"/>
              <a:cs typeface="NikoshBAN" pitchFamily="2" charset="0"/>
            </a:endParaRPr>
          </a:p>
        </p:txBody>
      </p:sp>
    </p:spTree>
    <p:custDataLst>
      <p:tags r:id="rId1"/>
    </p:custDataLst>
  </p:cSld>
  <p:clrMapOvr>
    <a:masterClrMapping/>
  </p:clrMapOvr>
  <p:transition spd="med" advTm="4903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514600" y="2228671"/>
            <a:ext cx="6477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3600" b="1" dirty="0">
                <a:latin typeface="NikoshBAN" pitchFamily="2" charset="0"/>
                <a:cs typeface="NikoshBAN" pitchFamily="2" charset="0"/>
              </a:rPr>
              <a:t>১. </a:t>
            </a:r>
            <a:r>
              <a:rPr lang="bn-BD" sz="3600" b="1" dirty="0">
                <a:latin typeface="NikoshBAN" pitchFamily="2" charset="0"/>
                <a:cs typeface="NikoshBAN" pitchFamily="2" charset="0"/>
              </a:rPr>
              <a:t>অ</a:t>
            </a:r>
            <a:r>
              <a:rPr lang="bn-IN" sz="3600" b="1" dirty="0">
                <a:latin typeface="NikoshBAN" pitchFamily="2" charset="0"/>
                <a:cs typeface="NikoshBAN" pitchFamily="2" charset="0"/>
              </a:rPr>
              <a:t>তীতে মানুষ পায়ে হেঁটে চলাচল করতো।</a:t>
            </a:r>
            <a:endParaRPr lang="en-US" sz="3600" b="1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286000" y="4226437"/>
            <a:ext cx="69342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3600" b="1" dirty="0">
                <a:latin typeface="NikoshBAN" pitchFamily="2" charset="0"/>
                <a:cs typeface="NikoshBAN" pitchFamily="2" charset="0"/>
              </a:rPr>
              <a:t>২.চাকা আবিষ্কারের ফলে মানুষ এখন খুব সহজে এবং দ্রুত অনেক দূরে যেতে পারে। </a:t>
            </a:r>
            <a:endParaRPr lang="en-US" sz="3600" b="1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902226" y="784903"/>
            <a:ext cx="4495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3600" b="1" dirty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চলো উত্তরগুলো মিলিয়ে নিই।</a:t>
            </a:r>
            <a:endParaRPr lang="en-US" sz="3600" b="1" dirty="0">
              <a:solidFill>
                <a:srgbClr val="0070C0"/>
              </a:solidFill>
              <a:latin typeface="NikoshBAN" pitchFamily="2" charset="0"/>
              <a:cs typeface="NikoshBAN" pitchFamily="2" charset="0"/>
            </a:endParaRPr>
          </a:p>
        </p:txBody>
      </p:sp>
    </p:spTree>
    <p:custDataLst>
      <p:tags r:id="rId1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 advTm="4425">
        <p14:gallery dir="l"/>
      </p:transition>
    </mc:Choice>
    <mc:Fallback>
      <p:transition spd="slow" advTm="4425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5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5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3C6B81DC-14C9-476D-A57F-6594AD9E6B9D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99338" l="4430" r="89241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82133" y="2913982"/>
            <a:ext cx="2009104" cy="3837905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4586A30C-81DF-4E68-B6C9-B7299E3BEDA1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99338" l="4430" r="89241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396285" y="2921356"/>
            <a:ext cx="2009104" cy="3837905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637BA586-9526-40CA-AB3D-C2BF36C44BEE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99338" l="4430" r="89241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705637" y="2921356"/>
            <a:ext cx="2009104" cy="3837905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31693B54-0CDC-4D40-BB66-75BCED51C79F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99338" l="4430" r="89241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167389" y="3020095"/>
            <a:ext cx="2009104" cy="3837905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A216A715-21F8-4B79-86A4-A88DCD781A33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99338" l="4430" r="89241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476741" y="2921356"/>
            <a:ext cx="2009104" cy="3837905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2EEFFA31-BC9F-4363-AE8E-32B51D364822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99338" l="4430" r="89241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938493" y="2913983"/>
            <a:ext cx="2009104" cy="3837905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B5A7407F-2E91-47D0-BEE8-C4A5A6BECAFF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99338" l="4430" r="89241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095445" y="2921356"/>
            <a:ext cx="2009104" cy="3837905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B850CDC1-699B-4C15-8E81-B56B01D218A8}"/>
              </a:ext>
            </a:extLst>
          </p:cNvPr>
          <p:cNvSpPr/>
          <p:nvPr/>
        </p:nvSpPr>
        <p:spPr>
          <a:xfrm>
            <a:off x="2517913" y="1033670"/>
            <a:ext cx="6577531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bn-BD" sz="7200" b="1" cap="none" spc="0" dirty="0">
                <a:ln w="0"/>
                <a:solidFill>
                  <a:srgbClr val="FF0000"/>
                </a:solidFill>
                <a:effectLst>
                  <a:reflection blurRad="6350" stA="53000" endA="300" endPos="35500" dir="5400000" sy="-90000" algn="bl" rotWithShape="0"/>
                </a:effectLst>
              </a:rPr>
              <a:t>ধন্যবাদ</a:t>
            </a:r>
            <a:endParaRPr lang="en-US" sz="7200" b="1" cap="none" spc="0" dirty="0">
              <a:ln w="0"/>
              <a:solidFill>
                <a:srgbClr val="FF0000"/>
              </a:solidFill>
              <a:effectLst>
                <a:reflection blurRad="6350" stA="53000" endA="300" endPos="35500" dir="5400000" sy="-90000" algn="bl" rotWithShape="0"/>
              </a:effectLst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117123589"/>
      </p:ext>
    </p:extLst>
  </p:cSld>
  <p:clrMapOvr>
    <a:masterClrMapping/>
  </p:clrMapOvr>
  <p:transition spd="med" advTm="2633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953000" y="457200"/>
            <a:ext cx="20574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dirty="0" err="1">
                <a:solidFill>
                  <a:schemeClr val="accent5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পরিচিতি</a:t>
            </a:r>
            <a:endParaRPr lang="en-US" sz="5400" b="1" dirty="0">
              <a:solidFill>
                <a:schemeClr val="accent5">
                  <a:lumMod val="75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505200" y="1752601"/>
            <a:ext cx="670560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chemeClr val="accent3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শাহরিণা </a:t>
            </a:r>
            <a:r>
              <a:rPr lang="en-US" sz="3200" b="1" dirty="0" err="1">
                <a:solidFill>
                  <a:schemeClr val="accent3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বিণ</a:t>
            </a:r>
            <a:r>
              <a:rPr lang="en-US" sz="3200" b="1" dirty="0">
                <a:solidFill>
                  <a:schemeClr val="accent3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b="1" dirty="0" err="1">
                <a:solidFill>
                  <a:schemeClr val="accent3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সুইটি</a:t>
            </a:r>
            <a:endParaRPr lang="en-US" sz="3200" b="1" dirty="0">
              <a:solidFill>
                <a:schemeClr val="accent3">
                  <a:lumMod val="75000"/>
                </a:schemeClr>
              </a:solidFill>
              <a:latin typeface="NikoshBAN" pitchFamily="2" charset="0"/>
              <a:cs typeface="NikoshBAN" pitchFamily="2" charset="0"/>
            </a:endParaRPr>
          </a:p>
          <a:p>
            <a:r>
              <a:rPr lang="en-US" sz="3200" b="1" dirty="0" err="1">
                <a:solidFill>
                  <a:schemeClr val="accent3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সহকারি</a:t>
            </a:r>
            <a:r>
              <a:rPr lang="en-US" sz="3200" b="1" dirty="0">
                <a:solidFill>
                  <a:schemeClr val="accent3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b="1" dirty="0" err="1">
                <a:solidFill>
                  <a:schemeClr val="accent3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শিক্ষক</a:t>
            </a:r>
            <a:endParaRPr lang="en-US" sz="3200" b="1" dirty="0">
              <a:solidFill>
                <a:schemeClr val="accent3">
                  <a:lumMod val="75000"/>
                </a:schemeClr>
              </a:solidFill>
              <a:latin typeface="NikoshBAN" pitchFamily="2" charset="0"/>
              <a:cs typeface="NikoshBAN" pitchFamily="2" charset="0"/>
            </a:endParaRPr>
          </a:p>
          <a:p>
            <a:r>
              <a:rPr lang="en-US" sz="3200" b="1" dirty="0">
                <a:solidFill>
                  <a:schemeClr val="accent3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৩৯ </a:t>
            </a:r>
            <a:r>
              <a:rPr lang="en-US" sz="3200" b="1" dirty="0" err="1">
                <a:solidFill>
                  <a:schemeClr val="accent3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নং</a:t>
            </a:r>
            <a:r>
              <a:rPr lang="en-US" sz="3200" b="1" dirty="0">
                <a:solidFill>
                  <a:schemeClr val="accent3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b="1" dirty="0" err="1">
                <a:solidFill>
                  <a:schemeClr val="accent3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চরমোনাই</a:t>
            </a:r>
            <a:r>
              <a:rPr lang="en-US" sz="3200" b="1" dirty="0">
                <a:solidFill>
                  <a:schemeClr val="accent3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b="1" dirty="0" err="1">
                <a:solidFill>
                  <a:schemeClr val="accent3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মাদ্রাসা</a:t>
            </a:r>
            <a:r>
              <a:rPr lang="en-US" sz="3200" b="1" dirty="0">
                <a:solidFill>
                  <a:schemeClr val="accent3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b="1" dirty="0" err="1">
                <a:solidFill>
                  <a:schemeClr val="accent3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সরকারি</a:t>
            </a:r>
            <a:r>
              <a:rPr lang="en-US" sz="3200" b="1" dirty="0">
                <a:solidFill>
                  <a:schemeClr val="accent3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b="1" dirty="0" err="1">
                <a:solidFill>
                  <a:schemeClr val="accent3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প্রাথমিক</a:t>
            </a:r>
            <a:r>
              <a:rPr lang="en-US" sz="3200" b="1" dirty="0">
                <a:solidFill>
                  <a:schemeClr val="accent3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b="1" dirty="0" err="1">
                <a:solidFill>
                  <a:schemeClr val="accent3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বিদ্যালয়</a:t>
            </a:r>
            <a:endParaRPr lang="en-US" sz="3200" b="1" dirty="0">
              <a:solidFill>
                <a:schemeClr val="accent3">
                  <a:lumMod val="75000"/>
                </a:schemeClr>
              </a:solidFill>
              <a:latin typeface="NikoshBAN" pitchFamily="2" charset="0"/>
              <a:cs typeface="NikoshBAN" pitchFamily="2" charset="0"/>
            </a:endParaRPr>
          </a:p>
          <a:p>
            <a:r>
              <a:rPr lang="en-US" sz="3200" b="1" dirty="0" err="1">
                <a:solidFill>
                  <a:schemeClr val="accent3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বরিশাল</a:t>
            </a:r>
            <a:r>
              <a:rPr lang="en-US" sz="3200" b="1" dirty="0">
                <a:solidFill>
                  <a:schemeClr val="accent3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b="1" dirty="0" err="1">
                <a:solidFill>
                  <a:schemeClr val="accent3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সদর</a:t>
            </a:r>
            <a:r>
              <a:rPr lang="en-US" sz="3200" b="1" dirty="0">
                <a:solidFill>
                  <a:schemeClr val="accent3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, </a:t>
            </a:r>
            <a:r>
              <a:rPr lang="en-US" sz="3200" b="1" dirty="0" err="1">
                <a:solidFill>
                  <a:schemeClr val="accent3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বরশাল</a:t>
            </a:r>
            <a:r>
              <a:rPr lang="en-US" sz="3200" b="1" dirty="0">
                <a:solidFill>
                  <a:schemeClr val="accent3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।</a:t>
            </a:r>
          </a:p>
        </p:txBody>
      </p:sp>
      <p:sp>
        <p:nvSpPr>
          <p:cNvPr id="6" name="Star: 5 Points 5">
            <a:extLst>
              <a:ext uri="{FF2B5EF4-FFF2-40B4-BE49-F238E27FC236}">
                <a16:creationId xmlns:a16="http://schemas.microsoft.com/office/drawing/2014/main" id="{7B13EF34-F7DF-48A2-AFCC-85CCEF62935F}"/>
              </a:ext>
            </a:extLst>
          </p:cNvPr>
          <p:cNvSpPr/>
          <p:nvPr/>
        </p:nvSpPr>
        <p:spPr>
          <a:xfrm>
            <a:off x="11330607" y="291547"/>
            <a:ext cx="689113" cy="1033669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Star: 5 Points 6">
            <a:extLst>
              <a:ext uri="{FF2B5EF4-FFF2-40B4-BE49-F238E27FC236}">
                <a16:creationId xmlns:a16="http://schemas.microsoft.com/office/drawing/2014/main" id="{B1AF5642-502A-467A-B84C-6EB5B9F7149E}"/>
              </a:ext>
            </a:extLst>
          </p:cNvPr>
          <p:cNvSpPr/>
          <p:nvPr/>
        </p:nvSpPr>
        <p:spPr>
          <a:xfrm>
            <a:off x="11330608" y="5559288"/>
            <a:ext cx="689113" cy="1033669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Star: 5 Points 7">
            <a:extLst>
              <a:ext uri="{FF2B5EF4-FFF2-40B4-BE49-F238E27FC236}">
                <a16:creationId xmlns:a16="http://schemas.microsoft.com/office/drawing/2014/main" id="{1A1C6CAA-58A7-4B5E-A0FE-3AB53A4300F3}"/>
              </a:ext>
            </a:extLst>
          </p:cNvPr>
          <p:cNvSpPr/>
          <p:nvPr/>
        </p:nvSpPr>
        <p:spPr>
          <a:xfrm>
            <a:off x="490330" y="5512905"/>
            <a:ext cx="689113" cy="1033669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Star: 5 Points 8">
            <a:extLst>
              <a:ext uri="{FF2B5EF4-FFF2-40B4-BE49-F238E27FC236}">
                <a16:creationId xmlns:a16="http://schemas.microsoft.com/office/drawing/2014/main" id="{0874EB69-DDBF-4C39-984A-2C2E6927D3E9}"/>
              </a:ext>
            </a:extLst>
          </p:cNvPr>
          <p:cNvSpPr/>
          <p:nvPr/>
        </p:nvSpPr>
        <p:spPr>
          <a:xfrm>
            <a:off x="288234" y="152400"/>
            <a:ext cx="689113" cy="1033669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custDataLst>
      <p:tags r:id="rId1"/>
    </p:custData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 advTm="6612">
        <p15:prstTrans prst="peelOff"/>
        <p:sndAc>
          <p:stSnd>
            <p:snd r:embed="rId3" name="chimes.wav"/>
          </p:stSnd>
        </p:sndAc>
      </p:transition>
    </mc:Choice>
    <mc:Fallback>
      <p:transition spd="slow" advTm="6612">
        <p:fade/>
        <p:sndAc>
          <p:stSnd>
            <p:snd r:embed="rId3" name="chimes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934257" y="304801"/>
            <a:ext cx="3327934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6000" b="1" dirty="0" err="1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পাঠ</a:t>
            </a:r>
            <a:r>
              <a:rPr lang="en-US" sz="4800" b="1" dirty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5400" b="1" dirty="0" err="1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পরিচিতি</a:t>
            </a:r>
            <a:endParaRPr lang="en-US" sz="4800" b="1" dirty="0">
              <a:solidFill>
                <a:srgbClr val="C0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857229" y="2176671"/>
            <a:ext cx="7107327" cy="317009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4000" b="1" dirty="0" err="1">
                <a:solidFill>
                  <a:schemeClr val="accent1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শ্রেণি</a:t>
            </a:r>
            <a:r>
              <a:rPr lang="bn-BD" sz="4000" b="1" dirty="0">
                <a:solidFill>
                  <a:schemeClr val="accent1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		:</a:t>
            </a:r>
            <a:r>
              <a:rPr lang="en-US" sz="4000" b="1" dirty="0">
                <a:solidFill>
                  <a:schemeClr val="accent1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IN" sz="4000" b="1" dirty="0">
                <a:solidFill>
                  <a:schemeClr val="accent1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তৃতীয়</a:t>
            </a:r>
            <a:endParaRPr lang="en-US" sz="4000" b="1" dirty="0">
              <a:solidFill>
                <a:schemeClr val="accent1">
                  <a:lumMod val="50000"/>
                </a:schemeClr>
              </a:solidFill>
              <a:latin typeface="NikoshBAN" pitchFamily="2" charset="0"/>
              <a:cs typeface="NikoshBAN" pitchFamily="2" charset="0"/>
            </a:endParaRPr>
          </a:p>
          <a:p>
            <a:r>
              <a:rPr lang="en-US" sz="4000" b="1" dirty="0" err="1">
                <a:solidFill>
                  <a:schemeClr val="accent1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বিষয়</a:t>
            </a:r>
            <a:r>
              <a:rPr lang="bn-BD" sz="4000" b="1" dirty="0">
                <a:solidFill>
                  <a:schemeClr val="accent1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		:</a:t>
            </a:r>
            <a:r>
              <a:rPr lang="en-US" sz="4000" b="1" dirty="0">
                <a:solidFill>
                  <a:schemeClr val="accent1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b="1" dirty="0" err="1">
                <a:solidFill>
                  <a:schemeClr val="accent1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প্রাথমিক</a:t>
            </a:r>
            <a:r>
              <a:rPr lang="en-US" sz="4000" b="1" dirty="0">
                <a:solidFill>
                  <a:schemeClr val="accent1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b="1" dirty="0" err="1">
                <a:solidFill>
                  <a:schemeClr val="accent1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বিজ্ঞান</a:t>
            </a:r>
            <a:endParaRPr lang="en-US" sz="4000" b="1" dirty="0">
              <a:solidFill>
                <a:schemeClr val="accent1">
                  <a:lumMod val="50000"/>
                </a:schemeClr>
              </a:solidFill>
              <a:latin typeface="NikoshBAN" pitchFamily="2" charset="0"/>
              <a:cs typeface="NikoshBAN" pitchFamily="2" charset="0"/>
            </a:endParaRPr>
          </a:p>
          <a:p>
            <a:r>
              <a:rPr lang="en-US" sz="4000" b="1" dirty="0" err="1">
                <a:solidFill>
                  <a:schemeClr val="accent1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অধ্যায়</a:t>
            </a:r>
            <a:r>
              <a:rPr lang="bn-BD" sz="4000" b="1" dirty="0">
                <a:solidFill>
                  <a:schemeClr val="accent1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	:</a:t>
            </a:r>
            <a:r>
              <a:rPr lang="en-US" sz="4000" b="1" dirty="0">
                <a:solidFill>
                  <a:schemeClr val="accent1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IN" sz="4000" b="1" dirty="0">
                <a:solidFill>
                  <a:schemeClr val="accent1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১০</a:t>
            </a:r>
            <a:r>
              <a:rPr lang="bn-BD" sz="4000" b="1" dirty="0">
                <a:solidFill>
                  <a:schemeClr val="accent1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IN" sz="4000" b="1" dirty="0">
                <a:solidFill>
                  <a:schemeClr val="accent1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 প্রযুক্তির সঙ্গে পরিচয়।</a:t>
            </a:r>
            <a:endParaRPr lang="en-US" sz="4000" b="1" dirty="0">
              <a:solidFill>
                <a:schemeClr val="accent1">
                  <a:lumMod val="50000"/>
                </a:schemeClr>
              </a:solidFill>
              <a:latin typeface="NikoshBAN" pitchFamily="2" charset="0"/>
              <a:cs typeface="NikoshBAN" pitchFamily="2" charset="0"/>
            </a:endParaRPr>
          </a:p>
          <a:p>
            <a:r>
              <a:rPr lang="en-US" sz="4000" b="1" dirty="0" err="1">
                <a:solidFill>
                  <a:schemeClr val="accent1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পাঠ</a:t>
            </a:r>
            <a:r>
              <a:rPr lang="bn-BD" sz="4000" b="1" dirty="0">
                <a:solidFill>
                  <a:schemeClr val="accent1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		:</a:t>
            </a:r>
            <a:r>
              <a:rPr lang="bn-IN" sz="4000" b="1" dirty="0">
                <a:solidFill>
                  <a:schemeClr val="accent1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 প্রযুক্তির উন্নয়ন</a:t>
            </a:r>
            <a:r>
              <a:rPr lang="en-US" sz="4000" b="1" dirty="0">
                <a:solidFill>
                  <a:schemeClr val="accent1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endParaRPr lang="bn-IN" sz="4000" b="1" dirty="0">
              <a:solidFill>
                <a:schemeClr val="accent1">
                  <a:lumMod val="50000"/>
                </a:schemeClr>
              </a:solidFill>
              <a:latin typeface="NikoshBAN" pitchFamily="2" charset="0"/>
              <a:cs typeface="NikoshBAN" pitchFamily="2" charset="0"/>
            </a:endParaRPr>
          </a:p>
          <a:p>
            <a:endParaRPr lang="en-US" sz="4000" b="1" dirty="0">
              <a:solidFill>
                <a:schemeClr val="accent1">
                  <a:lumMod val="50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</p:spTree>
    <p:custDataLst>
      <p:tags r:id="rId1"/>
    </p:custDataLst>
  </p:cSld>
  <p:clrMapOvr>
    <a:masterClrMapping/>
  </p:clrMapOvr>
  <p:transition spd="slow" advTm="6773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267200" y="304801"/>
            <a:ext cx="3352800" cy="1015663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6000" dirty="0" err="1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শিখনফল</a:t>
            </a:r>
            <a:endParaRPr lang="en-US" sz="6000" dirty="0">
              <a:solidFill>
                <a:srgbClr val="00206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514600" y="2438401"/>
            <a:ext cx="69342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3600" b="1" dirty="0">
                <a:latin typeface="NikoshBAN" pitchFamily="2" charset="0"/>
                <a:cs typeface="NikoshBAN" pitchFamily="2" charset="0"/>
              </a:rPr>
              <a:t>১০.১.১ পড়াশোনা, যাতায়াত ও কৃষিতে প্রযুক্তির বিকাশ ও ব্যবহার বর্ণনা করতে পারবে।</a:t>
            </a:r>
            <a:endParaRPr lang="en-US" sz="3600" b="1" dirty="0">
              <a:latin typeface="NikoshBAN" pitchFamily="2" charset="0"/>
              <a:cs typeface="NikoshBAN" pitchFamily="2" charset="0"/>
            </a:endParaRPr>
          </a:p>
        </p:txBody>
      </p:sp>
    </p:spTree>
    <p:custDataLst>
      <p:tags r:id="rId1"/>
    </p:custDataLst>
  </p:cSld>
  <p:clrMapOvr>
    <a:masterClrMapping/>
  </p:clrMapOvr>
  <p:transition spd="med" advTm="7550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1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C0859AD4-5DE4-4A5A-99D4-DA5FC2BA0BBB}"/>
              </a:ext>
            </a:extLst>
          </p:cNvPr>
          <p:cNvSpPr/>
          <p:nvPr/>
        </p:nvSpPr>
        <p:spPr>
          <a:xfrm>
            <a:off x="2904267" y="362564"/>
            <a:ext cx="6096000" cy="769441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bn-BD" sz="4400" b="1" dirty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নিচের ছবিগুলো দেখো</a:t>
            </a:r>
            <a:endParaRPr lang="en-US" sz="4400" b="1" dirty="0">
              <a:solidFill>
                <a:srgbClr val="0070C0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4" name="Picture 3" descr="nouka.jpg">
            <a:extLst>
              <a:ext uri="{FF2B5EF4-FFF2-40B4-BE49-F238E27FC236}">
                <a16:creationId xmlns:a16="http://schemas.microsoft.com/office/drawing/2014/main" id="{A6FE3C14-3811-4912-A5E1-4614B18C077B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21968" t="6897" r="19450" b="20690"/>
          <a:stretch>
            <a:fillRect/>
          </a:stretch>
        </p:blipFill>
        <p:spPr>
          <a:xfrm>
            <a:off x="738127" y="1441440"/>
            <a:ext cx="1607128" cy="1406236"/>
          </a:xfrm>
          <a:prstGeom prst="rect">
            <a:avLst/>
          </a:prstGeom>
        </p:spPr>
      </p:pic>
      <p:pic>
        <p:nvPicPr>
          <p:cNvPr id="5" name="Picture 4" descr="t.jpg">
            <a:extLst>
              <a:ext uri="{FF2B5EF4-FFF2-40B4-BE49-F238E27FC236}">
                <a16:creationId xmlns:a16="http://schemas.microsoft.com/office/drawing/2014/main" id="{E94EBB07-F0AA-4C5B-988A-0B5FF77A0E7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57916" y="4079005"/>
            <a:ext cx="1767550" cy="1224193"/>
          </a:xfrm>
          <a:prstGeom prst="rect">
            <a:avLst/>
          </a:prstGeom>
        </p:spPr>
      </p:pic>
      <p:pic>
        <p:nvPicPr>
          <p:cNvPr id="6" name="Picture 5" descr="s.jpg">
            <a:extLst>
              <a:ext uri="{FF2B5EF4-FFF2-40B4-BE49-F238E27FC236}">
                <a16:creationId xmlns:a16="http://schemas.microsoft.com/office/drawing/2014/main" id="{C888072D-CAD1-4951-84F6-53E23AC60EE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624179" y="1395712"/>
            <a:ext cx="1795960" cy="1357746"/>
          </a:xfrm>
          <a:prstGeom prst="rect">
            <a:avLst/>
          </a:prstGeom>
        </p:spPr>
      </p:pic>
      <p:pic>
        <p:nvPicPr>
          <p:cNvPr id="7" name="Picture 6" descr="ghorar gari.jpg">
            <a:extLst>
              <a:ext uri="{FF2B5EF4-FFF2-40B4-BE49-F238E27FC236}">
                <a16:creationId xmlns:a16="http://schemas.microsoft.com/office/drawing/2014/main" id="{8BDB8D49-B050-4D3C-824F-3E800B0A114D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833960" y="3961943"/>
            <a:ext cx="1586179" cy="1341255"/>
          </a:xfrm>
          <a:prstGeom prst="rect">
            <a:avLst/>
          </a:prstGeom>
        </p:spPr>
      </p:pic>
      <p:pic>
        <p:nvPicPr>
          <p:cNvPr id="8" name="Picture 7" descr="m.jpg">
            <a:extLst>
              <a:ext uri="{FF2B5EF4-FFF2-40B4-BE49-F238E27FC236}">
                <a16:creationId xmlns:a16="http://schemas.microsoft.com/office/drawing/2014/main" id="{A32309A4-4A95-411B-BFE4-3FA0E5CA019C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979775" y="1421452"/>
            <a:ext cx="1765633" cy="1306266"/>
          </a:xfrm>
          <a:prstGeom prst="rect">
            <a:avLst/>
          </a:prstGeom>
        </p:spPr>
      </p:pic>
      <p:pic>
        <p:nvPicPr>
          <p:cNvPr id="9" name="Picture 8" descr="indei.jpg">
            <a:extLst>
              <a:ext uri="{FF2B5EF4-FFF2-40B4-BE49-F238E27FC236}">
                <a16:creationId xmlns:a16="http://schemas.microsoft.com/office/drawing/2014/main" id="{0F9841EC-D7AD-4D38-9192-375A3604CD3C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057717" y="3989476"/>
            <a:ext cx="1901767" cy="1170316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5B6EECB7-A4D3-4BD1-8371-4C85A5EAEF41}"/>
              </a:ext>
            </a:extLst>
          </p:cNvPr>
          <p:cNvSpPr txBox="1"/>
          <p:nvPr/>
        </p:nvSpPr>
        <p:spPr>
          <a:xfrm>
            <a:off x="1136717" y="3237204"/>
            <a:ext cx="17675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400" b="1" dirty="0">
                <a:solidFill>
                  <a:srgbClr val="0070C0"/>
                </a:solidFill>
                <a:latin typeface="NikoshBAN" pitchFamily="2" charset="0"/>
              </a:rPr>
              <a:t>নৌকা</a:t>
            </a:r>
            <a:endParaRPr lang="en-US" sz="2400" dirty="0">
              <a:solidFill>
                <a:srgbClr val="0070C0"/>
              </a:solidFill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DEE6181B-030C-4E11-9C7F-77BB31E90276}"/>
              </a:ext>
            </a:extLst>
          </p:cNvPr>
          <p:cNvSpPr txBox="1"/>
          <p:nvPr/>
        </p:nvSpPr>
        <p:spPr>
          <a:xfrm>
            <a:off x="981494" y="5645371"/>
            <a:ext cx="17675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800" b="1" dirty="0">
                <a:solidFill>
                  <a:srgbClr val="0070C0"/>
                </a:solidFill>
                <a:latin typeface="NikoshBAN" pitchFamily="2" charset="0"/>
              </a:rPr>
              <a:t>রেলগাড়ি</a:t>
            </a:r>
            <a:endParaRPr lang="en-US" sz="2800" dirty="0">
              <a:solidFill>
                <a:srgbClr val="0070C0"/>
              </a:solidFill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4E5C8A27-141F-4522-8A17-A03B55B852E1}"/>
              </a:ext>
            </a:extLst>
          </p:cNvPr>
          <p:cNvSpPr txBox="1"/>
          <p:nvPr/>
        </p:nvSpPr>
        <p:spPr>
          <a:xfrm>
            <a:off x="7164403" y="3108488"/>
            <a:ext cx="17675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400" b="1" dirty="0">
                <a:solidFill>
                  <a:srgbClr val="0070C0"/>
                </a:solidFill>
                <a:latin typeface="NikoshBAN" pitchFamily="2" charset="0"/>
              </a:rPr>
              <a:t>মোটর গাড়ি</a:t>
            </a:r>
            <a:endParaRPr lang="en-US" sz="2400" dirty="0">
              <a:solidFill>
                <a:srgbClr val="0070C0"/>
              </a:solidFill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F3E680EC-8A87-4D24-B7CE-6713DCA07FA8}"/>
              </a:ext>
            </a:extLst>
          </p:cNvPr>
          <p:cNvSpPr txBox="1"/>
          <p:nvPr/>
        </p:nvSpPr>
        <p:spPr>
          <a:xfrm>
            <a:off x="4290686" y="3185796"/>
            <a:ext cx="17675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400" b="1" dirty="0">
                <a:solidFill>
                  <a:srgbClr val="0070C0"/>
                </a:solidFill>
                <a:latin typeface="NikoshBAN" pitchFamily="2" charset="0"/>
              </a:rPr>
              <a:t>জাহাজ</a:t>
            </a:r>
            <a:endParaRPr lang="en-US" sz="2400" dirty="0">
              <a:solidFill>
                <a:srgbClr val="0070C0"/>
              </a:solidFill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DFB8C701-943E-4171-8878-30A03BE1B63D}"/>
              </a:ext>
            </a:extLst>
          </p:cNvPr>
          <p:cNvSpPr txBox="1"/>
          <p:nvPr/>
        </p:nvSpPr>
        <p:spPr>
          <a:xfrm>
            <a:off x="3833960" y="5647123"/>
            <a:ext cx="22620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400" b="1" dirty="0">
                <a:solidFill>
                  <a:srgbClr val="0070C0"/>
                </a:solidFill>
                <a:latin typeface="NikoshBAN" pitchFamily="2" charset="0"/>
              </a:rPr>
              <a:t>ঘোড়ার গাড়ি</a:t>
            </a:r>
            <a:endParaRPr lang="en-US" sz="2400" dirty="0">
              <a:solidFill>
                <a:srgbClr val="0070C0"/>
              </a:solidFill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9E371964-0F01-4B12-BDDC-4C15636592AD}"/>
              </a:ext>
            </a:extLst>
          </p:cNvPr>
          <p:cNvSpPr txBox="1"/>
          <p:nvPr/>
        </p:nvSpPr>
        <p:spPr>
          <a:xfrm>
            <a:off x="7487263" y="5645371"/>
            <a:ext cx="17675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400" b="1" dirty="0">
                <a:solidFill>
                  <a:srgbClr val="0070C0"/>
                </a:solidFill>
                <a:latin typeface="NikoshBAN" pitchFamily="2" charset="0"/>
              </a:rPr>
              <a:t>উড়োজাহাজ</a:t>
            </a:r>
            <a:endParaRPr lang="en-US" sz="2400" dirty="0">
              <a:solidFill>
                <a:srgbClr val="0070C0"/>
              </a:solidFill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8B81A094-A72C-400B-9591-B213B5AEC77C}"/>
              </a:ext>
            </a:extLst>
          </p:cNvPr>
          <p:cNvSpPr/>
          <p:nvPr/>
        </p:nvSpPr>
        <p:spPr>
          <a:xfrm>
            <a:off x="12576313" y="2913023"/>
            <a:ext cx="1417983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bn-BD" sz="3200" b="1" dirty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এগুলোকে বলা হয় যাতায়াত প্রযুক্তি</a:t>
            </a:r>
            <a:endParaRPr lang="en-US" sz="3200" b="1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455929138"/>
      </p:ext>
    </p:extLst>
  </p:cSld>
  <p:clrMapOvr>
    <a:masterClrMapping/>
  </p:clrMapOvr>
  <p:transition spd="med" advTm="30705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6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1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6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1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6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81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35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3.7037E-7 L -0.25 3.7037E-7 " pathEditMode="relative" rAng="0" ptsTypes="AA">
                                      <p:cBhvr>
                                        <p:cTn id="85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50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10" grpId="0"/>
      <p:bldP spid="11" grpId="0"/>
      <p:bldP spid="12" grpId="0"/>
      <p:bldP spid="13" grpId="0"/>
      <p:bldP spid="14" grpId="0"/>
      <p:bldP spid="15" grpId="0"/>
      <p:bldP spid="1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4572000" y="1225826"/>
            <a:ext cx="4094922" cy="2352258"/>
            <a:chOff x="3124200" y="381000"/>
            <a:chExt cx="3048000" cy="2352258"/>
          </a:xfrm>
        </p:grpSpPr>
        <p:sp>
          <p:nvSpPr>
            <p:cNvPr id="9" name="Horizontal Scroll 8"/>
            <p:cNvSpPr/>
            <p:nvPr/>
          </p:nvSpPr>
          <p:spPr>
            <a:xfrm>
              <a:off x="3124200" y="381000"/>
              <a:ext cx="2819400" cy="1261872"/>
            </a:xfrm>
            <a:prstGeom prst="horizontalScroll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 b="1">
                <a:solidFill>
                  <a:srgbClr val="FF0000"/>
                </a:solidFill>
              </a:endParaRP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3124200" y="609600"/>
              <a:ext cx="3048000" cy="212365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6600" b="1" dirty="0" err="1">
                  <a:solidFill>
                    <a:srgbClr val="FF0000"/>
                  </a:solidFill>
                  <a:latin typeface="NikoshBAN" pitchFamily="2" charset="0"/>
                  <a:cs typeface="NikoshBAN" pitchFamily="2" charset="0"/>
                </a:rPr>
                <a:t>পাঠ</a:t>
              </a:r>
              <a:r>
                <a:rPr lang="bn-BD" sz="6600" b="1" dirty="0">
                  <a:solidFill>
                    <a:srgbClr val="FF0000"/>
                  </a:solidFill>
                  <a:latin typeface="NikoshBAN" pitchFamily="2" charset="0"/>
                  <a:cs typeface="NikoshBAN" pitchFamily="2" charset="0"/>
                </a:rPr>
                <a:t> </a:t>
              </a:r>
              <a:r>
                <a:rPr lang="en-US" sz="6600" b="1" dirty="0" err="1">
                  <a:solidFill>
                    <a:srgbClr val="FF0000"/>
                  </a:solidFill>
                  <a:latin typeface="NikoshBAN" pitchFamily="2" charset="0"/>
                  <a:cs typeface="NikoshBAN" pitchFamily="2" charset="0"/>
                </a:rPr>
                <a:t>ঘোষণা</a:t>
              </a:r>
              <a:endParaRPr lang="en-US" sz="6600" b="1" dirty="0">
                <a:solidFill>
                  <a:srgbClr val="FF0000"/>
                </a:solidFill>
                <a:latin typeface="NikoshBAN" pitchFamily="2" charset="0"/>
                <a:cs typeface="NikoshBAN" pitchFamily="2" charset="0"/>
              </a:endParaRPr>
            </a:p>
          </p:txBody>
        </p:sp>
      </p:grpSp>
      <p:sp>
        <p:nvSpPr>
          <p:cNvPr id="14" name="TextBox 13"/>
          <p:cNvSpPr txBox="1"/>
          <p:nvPr/>
        </p:nvSpPr>
        <p:spPr>
          <a:xfrm>
            <a:off x="2112066" y="3263348"/>
            <a:ext cx="8153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000" b="1" dirty="0">
                <a:solidFill>
                  <a:schemeClr val="accent6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 আজকের </a:t>
            </a:r>
            <a:r>
              <a:rPr lang="bn-IN" sz="4000" b="1" dirty="0">
                <a:solidFill>
                  <a:schemeClr val="accent6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পাঠ প্রযুক্তির উন্নয়ন</a:t>
            </a:r>
            <a:r>
              <a:rPr lang="en-US" sz="4000" b="1" dirty="0">
                <a:solidFill>
                  <a:schemeClr val="accent6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 (</a:t>
            </a:r>
            <a:r>
              <a:rPr lang="en-US" sz="4000" b="1" dirty="0" err="1">
                <a:solidFill>
                  <a:schemeClr val="accent6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যাতায়াত</a:t>
            </a:r>
            <a:r>
              <a:rPr lang="en-US" sz="4000" b="1" dirty="0">
                <a:solidFill>
                  <a:schemeClr val="accent6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b="1" dirty="0" err="1">
                <a:solidFill>
                  <a:schemeClr val="accent6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প্রযুক্তি</a:t>
            </a:r>
            <a:r>
              <a:rPr lang="en-US" sz="4000" b="1" dirty="0">
                <a:solidFill>
                  <a:schemeClr val="accent6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)</a:t>
            </a:r>
            <a:endParaRPr lang="bn-IN" sz="4000" b="1" dirty="0">
              <a:solidFill>
                <a:schemeClr val="accent6">
                  <a:lumMod val="75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BFE4E2C-4678-4F8F-B1D7-CC52183887F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0" y="4296620"/>
            <a:ext cx="2800350" cy="1628775"/>
          </a:xfrm>
          <a:prstGeom prst="rect">
            <a:avLst/>
          </a:prstGeom>
        </p:spPr>
      </p:pic>
    </p:spTree>
    <p:custDataLst>
      <p:tags r:id="rId1"/>
    </p:custDataLst>
  </p:cSld>
  <p:clrMapOvr>
    <a:masterClrMapping/>
  </p:clrMapOvr>
  <p:transition spd="med" advTm="7484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9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bike138.gif">
            <a:extLst>
              <a:ext uri="{FF2B5EF4-FFF2-40B4-BE49-F238E27FC236}">
                <a16:creationId xmlns:a16="http://schemas.microsoft.com/office/drawing/2014/main" id="{5A710B96-DA5F-46AC-80C4-DD0DBF9D19B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20371" y="2134429"/>
            <a:ext cx="2429302" cy="2415207"/>
          </a:xfrm>
          <a:prstGeom prst="rect">
            <a:avLst/>
          </a:prstGeom>
        </p:spPr>
      </p:pic>
      <p:pic>
        <p:nvPicPr>
          <p:cNvPr id="3" name="Picture 2" descr="ম.jpg">
            <a:extLst>
              <a:ext uri="{FF2B5EF4-FFF2-40B4-BE49-F238E27FC236}">
                <a16:creationId xmlns:a16="http://schemas.microsoft.com/office/drawing/2014/main" id="{E5C69EA7-C49D-4A16-8481-3EBBBFD2EB7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490095" y="2134429"/>
            <a:ext cx="2594114" cy="2415207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5DF85AE2-623B-4739-83C2-7C10AC6A72CB}"/>
              </a:ext>
            </a:extLst>
          </p:cNvPr>
          <p:cNvSpPr txBox="1"/>
          <p:nvPr/>
        </p:nvSpPr>
        <p:spPr>
          <a:xfrm>
            <a:off x="1833770" y="626166"/>
            <a:ext cx="8153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4800" b="1" dirty="0">
                <a:solidFill>
                  <a:schemeClr val="accent6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 ছবিতে মানুষগুলো কী করছ ?</a:t>
            </a:r>
            <a:endParaRPr lang="bn-IN" sz="4800" b="1" dirty="0">
              <a:solidFill>
                <a:schemeClr val="accent6">
                  <a:lumMod val="75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501489C-84EE-4BE5-BB31-AFFAE67F9652}"/>
              </a:ext>
            </a:extLst>
          </p:cNvPr>
          <p:cNvSpPr txBox="1"/>
          <p:nvPr/>
        </p:nvSpPr>
        <p:spPr>
          <a:xfrm>
            <a:off x="1773312" y="6877878"/>
            <a:ext cx="222718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000" b="1" dirty="0">
                <a:solidFill>
                  <a:schemeClr val="accent6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 এরা হাঁটছে</a:t>
            </a:r>
            <a:endParaRPr lang="bn-IN" sz="4000" b="1" dirty="0">
              <a:solidFill>
                <a:schemeClr val="accent6">
                  <a:lumMod val="75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3C60716-0D31-4FB7-BEE1-B31B70A03509}"/>
              </a:ext>
            </a:extLst>
          </p:cNvPr>
          <p:cNvSpPr txBox="1"/>
          <p:nvPr/>
        </p:nvSpPr>
        <p:spPr>
          <a:xfrm>
            <a:off x="-3265162" y="4549636"/>
            <a:ext cx="286578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000" b="1" dirty="0">
                <a:solidFill>
                  <a:schemeClr val="accent6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 সাইকেল চালায়</a:t>
            </a:r>
            <a:endParaRPr lang="bn-IN" sz="4000" b="1" dirty="0">
              <a:solidFill>
                <a:schemeClr val="accent6">
                  <a:lumMod val="75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289802531"/>
      </p:ext>
    </p:extLst>
  </p:cSld>
  <p:clrMapOvr>
    <a:masterClrMapping/>
  </p:clrMapOvr>
  <p:transition spd="med" advTm="11625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56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25E-6 1.85185E-6 L 0.55351 -0.31621 " pathEditMode="relative" rAng="0" ptsTypes="AA">
                                      <p:cBhvr>
                                        <p:cTn id="3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7669" y="-1581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582 0.00995 L 0.42109 0.01458 " pathEditMode="relative" rAng="0" ptsTypes="AA">
                                      <p:cBhvr>
                                        <p:cTn id="41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138" y="23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lowchart: Alternate Process 1">
            <a:extLst>
              <a:ext uri="{FF2B5EF4-FFF2-40B4-BE49-F238E27FC236}">
                <a16:creationId xmlns:a16="http://schemas.microsoft.com/office/drawing/2014/main" id="{794B635D-2A01-490C-8C4E-A2D4CF648F77}"/>
              </a:ext>
            </a:extLst>
          </p:cNvPr>
          <p:cNvSpPr/>
          <p:nvPr/>
        </p:nvSpPr>
        <p:spPr>
          <a:xfrm>
            <a:off x="2609484" y="223054"/>
            <a:ext cx="4790364" cy="1257868"/>
          </a:xfrm>
          <a:prstGeom prst="flowChartAlternateProcess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v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05000" y="1995571"/>
            <a:ext cx="2514600" cy="2213713"/>
          </a:xfrm>
          <a:prstGeom prst="rect">
            <a:avLst/>
          </a:prstGeom>
        </p:spPr>
      </p:pic>
      <p:pic>
        <p:nvPicPr>
          <p:cNvPr id="5" name="Picture 4" descr="nouka.jpg"/>
          <p:cNvPicPr>
            <a:picLocks noChangeAspect="1"/>
          </p:cNvPicPr>
          <p:nvPr/>
        </p:nvPicPr>
        <p:blipFill>
          <a:blip r:embed="rId4"/>
          <a:srcRect l="21968" t="6897" r="19450" b="20690"/>
          <a:stretch>
            <a:fillRect/>
          </a:stretch>
        </p:blipFill>
        <p:spPr>
          <a:xfrm>
            <a:off x="4713514" y="1981200"/>
            <a:ext cx="2525487" cy="2209800"/>
          </a:xfrm>
          <a:prstGeom prst="rect">
            <a:avLst/>
          </a:prstGeom>
        </p:spPr>
      </p:pic>
      <p:pic>
        <p:nvPicPr>
          <p:cNvPr id="6" name="Picture 5" descr="s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464778" y="1981200"/>
            <a:ext cx="2822223" cy="213360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2590800" y="4191000"/>
            <a:ext cx="1066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err="1">
                <a:latin typeface="NikoshBAN" pitchFamily="2" charset="0"/>
                <a:cs typeface="NikoshBAN" pitchFamily="2" charset="0"/>
              </a:rPr>
              <a:t>ভেলা</a:t>
            </a:r>
            <a:endParaRPr lang="en-US" sz="2800" b="1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953000" y="4201181"/>
            <a:ext cx="19812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IN" sz="2800" b="1" dirty="0">
                <a:latin typeface="NikoshBAN" pitchFamily="2" charset="0"/>
                <a:cs typeface="NikoshBAN" pitchFamily="2" charset="0"/>
              </a:rPr>
              <a:t>পালতোলা নৌকা</a:t>
            </a:r>
            <a:endParaRPr lang="en-US" sz="2800" b="1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8382000" y="4114800"/>
            <a:ext cx="1066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IN" sz="2800" b="1" dirty="0">
                <a:latin typeface="NikoshBAN" pitchFamily="2" charset="0"/>
                <a:cs typeface="NikoshBAN" pitchFamily="2" charset="0"/>
              </a:rPr>
              <a:t>স্টিমার</a:t>
            </a:r>
            <a:endParaRPr lang="en-US" sz="2800" b="1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162300" y="487332"/>
            <a:ext cx="4114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IN" sz="3600" b="1" dirty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এগুলো দিয়ে কী করা হয়?</a:t>
            </a:r>
            <a:endParaRPr lang="en-US" sz="3600" b="1" dirty="0">
              <a:solidFill>
                <a:srgbClr val="0070C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2585397" y="5408340"/>
            <a:ext cx="869760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3600" b="1" dirty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মানুষ জলপথে চলাচলের জন্য এগুলো ব্যবহার করে।</a:t>
            </a:r>
            <a:endParaRPr lang="en-US" sz="3600" b="1" dirty="0">
              <a:solidFill>
                <a:srgbClr val="7030A0"/>
              </a:solidFill>
              <a:latin typeface="NikoshBAN" pitchFamily="2" charset="0"/>
              <a:cs typeface="NikoshBAN" pitchFamily="2" charset="0"/>
            </a:endParaRPr>
          </a:p>
        </p:txBody>
      </p:sp>
    </p:spTree>
    <p:custDataLst>
      <p:tags r:id="rId1"/>
    </p:custDataLst>
  </p:cSld>
  <p:clrMapOvr>
    <a:masterClrMapping/>
  </p:clrMapOvr>
  <p:transition spd="slow" advTm="12319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0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5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5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10" grpId="0"/>
      <p:bldP spid="1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lowchart: Punched Tape 1">
            <a:extLst>
              <a:ext uri="{FF2B5EF4-FFF2-40B4-BE49-F238E27FC236}">
                <a16:creationId xmlns:a16="http://schemas.microsoft.com/office/drawing/2014/main" id="{89B8F556-666F-4D74-B288-140724BE9329}"/>
              </a:ext>
            </a:extLst>
          </p:cNvPr>
          <p:cNvSpPr/>
          <p:nvPr/>
        </p:nvSpPr>
        <p:spPr>
          <a:xfrm>
            <a:off x="2822713" y="247471"/>
            <a:ext cx="6069496" cy="1363676"/>
          </a:xfrm>
          <a:prstGeom prst="flowChartPunchedTap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 descr="ghorar gari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76400" y="1828800"/>
            <a:ext cx="2590800" cy="2190750"/>
          </a:xfrm>
          <a:prstGeom prst="rect">
            <a:avLst/>
          </a:prstGeom>
        </p:spPr>
      </p:pic>
      <p:pic>
        <p:nvPicPr>
          <p:cNvPr id="4" name="Picture 3" descr="t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95800" y="1886656"/>
            <a:ext cx="2887042" cy="1999545"/>
          </a:xfrm>
          <a:prstGeom prst="rect">
            <a:avLst/>
          </a:prstGeom>
        </p:spPr>
      </p:pic>
      <p:pic>
        <p:nvPicPr>
          <p:cNvPr id="5" name="Picture 4" descr="m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631690" y="1828800"/>
            <a:ext cx="2883910" cy="21336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2362200" y="4038600"/>
            <a:ext cx="1676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IN" sz="2800" b="1" dirty="0">
                <a:solidFill>
                  <a:schemeClr val="accent1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ঘোড়ার গাড়ি</a:t>
            </a:r>
            <a:endParaRPr lang="en-US" sz="2800" b="1" dirty="0">
              <a:solidFill>
                <a:schemeClr val="accent1">
                  <a:lumMod val="75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029200" y="4048780"/>
            <a:ext cx="838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IN" sz="2800" b="1" dirty="0">
                <a:solidFill>
                  <a:schemeClr val="accent1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ট্রেন</a:t>
            </a:r>
            <a:endParaRPr lang="en-US" sz="2800" b="1" dirty="0">
              <a:solidFill>
                <a:schemeClr val="accent1">
                  <a:lumMod val="75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077200" y="4114800"/>
            <a:ext cx="1676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IN" sz="2800" b="1" dirty="0">
                <a:solidFill>
                  <a:schemeClr val="accent1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মোটর গাড়ি</a:t>
            </a:r>
            <a:endParaRPr lang="en-US" sz="2800" b="1" dirty="0">
              <a:solidFill>
                <a:schemeClr val="accent1">
                  <a:lumMod val="75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581400" y="657253"/>
            <a:ext cx="4495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3600" b="1" dirty="0">
                <a:solidFill>
                  <a:schemeClr val="accent6">
                    <a:lumMod val="40000"/>
                    <a:lumOff val="60000"/>
                  </a:schemeClr>
                </a:solidFill>
                <a:latin typeface="NikoshBAN" pitchFamily="2" charset="0"/>
                <a:cs typeface="NikoshBAN" pitchFamily="2" charset="0"/>
              </a:rPr>
              <a:t>নিচের ছবিগলোতে কী দেখছ?</a:t>
            </a:r>
            <a:endParaRPr lang="en-US" sz="3600" b="1" dirty="0">
              <a:solidFill>
                <a:schemeClr val="accent6">
                  <a:lumMod val="40000"/>
                  <a:lumOff val="60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166191" y="5410201"/>
            <a:ext cx="1000539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4400" b="1" dirty="0">
                <a:solidFill>
                  <a:schemeClr val="accent6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মানুষ স্থলপথে চলাচলের জন্য এগুলো ব্যবহার করে।</a:t>
            </a:r>
            <a:endParaRPr lang="en-US" sz="4400" b="1" dirty="0">
              <a:solidFill>
                <a:schemeClr val="accent6">
                  <a:lumMod val="50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</p:spTree>
    <p:custDataLst>
      <p:tags r:id="rId1"/>
    </p:custDataLst>
  </p:cSld>
  <p:clrMapOvr>
    <a:masterClrMapping/>
  </p:clrMapOvr>
  <p:transition spd="slow" advTm="3369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6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11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4|1.1|1.3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6|1.9|0.9|0.8|1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3|1.4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3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4|1|0.9|1.5|1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5|1.4|1.6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3|1|1.5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4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8|3.3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.3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1|1.5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2|2.8|2.2|1.6|1.6|1.6|1.6|1.6|2|2|2.2|1.8|2.1|2.3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8|1.8|1.8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5|1.5|1.1|3.5|2.2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5|1|1.6|2|2.1|1.9|1.9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4|1.4"/>
</p:tagLst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139</TotalTime>
  <Words>222</Words>
  <Application>Microsoft Office PowerPoint</Application>
  <PresentationFormat>Widescreen</PresentationFormat>
  <Paragraphs>56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2" baseType="lpstr">
      <vt:lpstr>Arial</vt:lpstr>
      <vt:lpstr>Nikoshban</vt:lpstr>
      <vt:lpstr>Nikoshban</vt:lpstr>
      <vt:lpstr>Trebuchet MS</vt:lpstr>
      <vt:lpstr>Wingdings 3</vt:lpstr>
      <vt:lpstr>Facet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সবাইকে স্বাগতম</dc:title>
  <dc:creator>DPE</dc:creator>
  <cp:lastModifiedBy>DPE</cp:lastModifiedBy>
  <cp:revision>43</cp:revision>
  <dcterms:created xsi:type="dcterms:W3CDTF">2019-07-06T16:54:14Z</dcterms:created>
  <dcterms:modified xsi:type="dcterms:W3CDTF">2019-07-08T15:55:36Z</dcterms:modified>
</cp:coreProperties>
</file>