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2LMv2KHfa6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3246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457200" y="533400"/>
            <a:ext cx="8229600" cy="3505200"/>
          </a:xfrm>
          <a:prstGeom prst="flowChartProcess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95600" y="762000"/>
            <a:ext cx="2971800" cy="1828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9144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6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52400" y="228600"/>
            <a:ext cx="8763000" cy="6477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638800"/>
            <a:ext cx="8279831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 আয়োজন করা হয় নানা রকম নাচ-গানের।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190999" cy="2667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nabanno20181116062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667000"/>
            <a:ext cx="4114800" cy="25908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Flowchart: Process 4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1981200"/>
            <a:ext cx="304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 rot="8449241">
            <a:off x="540778" y="812809"/>
            <a:ext cx="1415553" cy="1492067"/>
          </a:xfrm>
          <a:prstGeom prst="teardrop">
            <a:avLst>
              <a:gd name="adj" fmla="val 1810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ardrop 2"/>
          <p:cNvSpPr/>
          <p:nvPr/>
        </p:nvSpPr>
        <p:spPr>
          <a:xfrm rot="8333057">
            <a:off x="561821" y="1179546"/>
            <a:ext cx="1292696" cy="1273728"/>
          </a:xfrm>
          <a:prstGeom prst="teardrop">
            <a:avLst>
              <a:gd name="adj" fmla="val 1810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2743200"/>
            <a:ext cx="6858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নবান্ন উৎসবে আমরা কী কী করি আলোচনা করে লেখ।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ardrop 5"/>
          <p:cNvSpPr/>
          <p:nvPr/>
        </p:nvSpPr>
        <p:spPr>
          <a:xfrm rot="8449241">
            <a:off x="7416267" y="4089408"/>
            <a:ext cx="1415553" cy="1492067"/>
          </a:xfrm>
          <a:prstGeom prst="teardrop">
            <a:avLst>
              <a:gd name="adj" fmla="val 18109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198142">
            <a:off x="7423337" y="4308970"/>
            <a:ext cx="1292696" cy="1273728"/>
          </a:xfrm>
          <a:prstGeom prst="teardrop">
            <a:avLst>
              <a:gd name="adj" fmla="val 18109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505200" y="381000"/>
            <a:ext cx="2362200" cy="1219200"/>
          </a:xfrm>
          <a:prstGeom prst="flowChartPunchedTap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685800"/>
            <a:ext cx="201369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57800"/>
            <a:ext cx="8686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পৌষমেলা গ্রাম বাংলার আরও একটি সামাজিক উৎসব ।</a:t>
            </a:r>
          </a:p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পৌষ মাসে এ উৎসবের আয়োজন করা হয়।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52699524868.jpg"/>
          <p:cNvPicPr>
            <a:picLocks noChangeAspect="1"/>
          </p:cNvPicPr>
          <p:nvPr/>
        </p:nvPicPr>
        <p:blipFill>
          <a:blip r:embed="rId2"/>
          <a:srcRect t="24499" b="4463"/>
          <a:stretch>
            <a:fillRect/>
          </a:stretch>
        </p:blipFill>
        <p:spPr>
          <a:xfrm>
            <a:off x="228600" y="457200"/>
            <a:ext cx="20574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97636-62892-pousmela-9-8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066800"/>
            <a:ext cx="19812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sheeter-Pitha201612121727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76400"/>
            <a:ext cx="20574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7" name="Flowchart: Process 6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gura120170112104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895600"/>
            <a:ext cx="2133600" cy="19812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5800" y="4724400"/>
            <a:ext cx="71628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পৌষ মাসে পৌষমেলার আয়োজন করা হয়।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 নানা রকম পিঠা ও খাবার পাওয়া যায়।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 বসে গান,নাচ,যাত্রা ইত্যাদির আসর।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828800"/>
            <a:ext cx="2060179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19400"/>
            <a:ext cx="5867400" cy="193899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81000" y="609600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533400" y="914400"/>
            <a:ext cx="9144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8001000" y="5791200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7772400" y="5638800"/>
            <a:ext cx="9144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152400" y="228600"/>
            <a:ext cx="8839200" cy="6477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200400"/>
            <a:ext cx="37338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 </a:t>
            </a:r>
            <a:r>
              <a:rPr lang="bn-IN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bn-IN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572000"/>
            <a:ext cx="3048000" cy="2087880"/>
          </a:xfrm>
          <a:prstGeom prst="rect">
            <a:avLst/>
          </a:prstGeom>
        </p:spPr>
      </p:pic>
      <p:pic>
        <p:nvPicPr>
          <p:cNvPr id="4" name="Picture 3" descr="j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048000" cy="208788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143000" y="1143000"/>
            <a:ext cx="1295400" cy="6858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858000" y="5334000"/>
            <a:ext cx="1295400" cy="60960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152400" y="304800"/>
            <a:ext cx="8839200" cy="64008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la.jpg"/>
          <p:cNvPicPr>
            <a:picLocks noChangeAspect="1"/>
          </p:cNvPicPr>
          <p:nvPr/>
        </p:nvPicPr>
        <p:blipFill>
          <a:blip r:embed="rId2"/>
          <a:srcRect l="10000" t="23396" r="10000" b="23396"/>
          <a:stretch>
            <a:fillRect/>
          </a:stretch>
        </p:blipFill>
        <p:spPr>
          <a:xfrm rot="15757609">
            <a:off x="6441599" y="4195605"/>
            <a:ext cx="2467220" cy="20971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1676400"/>
            <a:ext cx="1600200" cy="1752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133600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828800" y="1828800"/>
            <a:ext cx="69342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28800" y="190500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যে কোন একটি সামাজিক উৎসব সম্পর্কে ৫টি বাক্য লেখ।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3657600"/>
            <a:ext cx="5791200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নিজের এলাকায় উদযাপিত এই সামাজিক উৎসবগুলো  সম্পর্কে ৫টি বাক্য লিখে আনবে।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304800" y="381000"/>
            <a:ext cx="3352800" cy="3048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743200"/>
            <a:ext cx="2383986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ardrop 6"/>
          <p:cNvSpPr/>
          <p:nvPr/>
        </p:nvSpPr>
        <p:spPr>
          <a:xfrm rot="8240498">
            <a:off x="8343281" y="5950101"/>
            <a:ext cx="455116" cy="513237"/>
          </a:xfrm>
          <a:prstGeom prst="teardrop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ardrop 7"/>
          <p:cNvSpPr/>
          <p:nvPr/>
        </p:nvSpPr>
        <p:spPr>
          <a:xfrm rot="8240498">
            <a:off x="1484239" y="1027039"/>
            <a:ext cx="914400" cy="914400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ardrop 8"/>
          <p:cNvSpPr/>
          <p:nvPr/>
        </p:nvSpPr>
        <p:spPr>
          <a:xfrm rot="8240498">
            <a:off x="1484238" y="1408039"/>
            <a:ext cx="914400" cy="914400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8240498">
            <a:off x="8343281" y="5648901"/>
            <a:ext cx="455116" cy="513237"/>
          </a:xfrm>
          <a:prstGeom prst="teardrop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03198_264893347016439_1207321352251215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143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810000" y="2209800"/>
            <a:ext cx="3429000" cy="2514600"/>
          </a:xfrm>
          <a:prstGeom prst="flowChartProcess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2667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781800" y="533400"/>
            <a:ext cx="1981200" cy="68884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Extract 6"/>
          <p:cNvSpPr/>
          <p:nvPr/>
        </p:nvSpPr>
        <p:spPr>
          <a:xfrm rot="5400000">
            <a:off x="3619500" y="1333500"/>
            <a:ext cx="6324600" cy="4267200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 rot="16200000">
            <a:off x="-723900" y="1257300"/>
            <a:ext cx="6324600" cy="4419600"/>
          </a:xfrm>
          <a:prstGeom prst="flowChartExtra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914400"/>
            <a:ext cx="1540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1905000"/>
            <a:ext cx="2971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ঃআমাদের ইতিহাস 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 ও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উৎসব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13360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উম্মুল কোরা তাইয়েবা</a:t>
            </a:r>
          </a:p>
          <a:p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কল্যাণী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bn-IN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মিক বিদ্যালয়</a:t>
            </a:r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পীরগাছা, রংপুর।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28600" y="228600"/>
            <a:ext cx="8915400" cy="66294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304800" y="381000"/>
            <a:ext cx="8686800" cy="62484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28600"/>
            <a:ext cx="3010761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 দেখ ও বল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1743075" cy="1785937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5" name="Quad Arrow 4"/>
          <p:cNvSpPr/>
          <p:nvPr/>
        </p:nvSpPr>
        <p:spPr>
          <a:xfrm>
            <a:off x="2286000" y="2590800"/>
            <a:ext cx="3810000" cy="2438400"/>
          </a:xfrm>
          <a:prstGeom prst="quadArrow">
            <a:avLst>
              <a:gd name="adj1" fmla="val 1689"/>
              <a:gd name="adj2" fmla="val 4892"/>
              <a:gd name="adj3" fmla="val 2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-111463-1542150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990600"/>
            <a:ext cx="1981200" cy="152400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7" name="Picture 6" descr="k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71800"/>
            <a:ext cx="1828800" cy="172974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sheeter-Pitha20161212172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5181600"/>
            <a:ext cx="1828800" cy="14478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3048000" y="2743200"/>
            <a:ext cx="2286000" cy="205740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3048000"/>
            <a:ext cx="2362200" cy="1600200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147901727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507726"/>
            <a:ext cx="1676400" cy="193879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 descr="dailysylhetpita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1295400"/>
            <a:ext cx="1625600" cy="19812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1" name="Picture 20" descr="e7352d821ba6c85f17f2bd5368839bd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1600" y="4572000"/>
            <a:ext cx="1752600" cy="175260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505200" y="5334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পৌষের পিঠা 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1400" y="1676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কাটা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4800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 মেলা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276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বৈশাখী মেলা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00200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পিঠাপুলি 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3dfa0d9cda99afb8b495abba4b0f059d-Page_4-photo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1143000"/>
            <a:ext cx="1609344" cy="1981200"/>
          </a:xfrm>
          <a:prstGeom prst="ellipse">
            <a:avLst/>
          </a:prstGeom>
          <a:ln>
            <a:solidFill>
              <a:srgbClr val="0070C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562600" y="15240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 নাচ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 flipV="1">
            <a:off x="1905000" y="4648200"/>
            <a:ext cx="685800" cy="152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Process 34"/>
          <p:cNvSpPr/>
          <p:nvPr/>
        </p:nvSpPr>
        <p:spPr>
          <a:xfrm flipV="1">
            <a:off x="1600200" y="4114800"/>
            <a:ext cx="76200" cy="38100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Process 41"/>
          <p:cNvSpPr/>
          <p:nvPr/>
        </p:nvSpPr>
        <p:spPr>
          <a:xfrm flipV="1">
            <a:off x="2514600" y="3352800"/>
            <a:ext cx="3048000" cy="99060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514600" y="3429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ধরনের উৎসব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3200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নববর্ষ ও অন্যান্য উৎসব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0" y="3429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228600" y="152400"/>
            <a:ext cx="8686800" cy="65532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5" grpId="0" animBg="1"/>
      <p:bldP spid="42" grpId="0" animBg="1"/>
      <p:bldP spid="43" grpId="0"/>
      <p:bldP spid="43" grpId="1"/>
      <p:bldP spid="45" grpId="0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609600"/>
            <a:ext cx="162256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7772400" cy="138499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15.4.1 </a:t>
            </a:r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 সামাজিক উৎসবগুলো বলতে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 (বাংলা নববর্ষ</a:t>
            </a:r>
          </a:p>
          <a:p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পৌষমেলা,নবান্ন উৎসব ইত্যাদি)।</a:t>
            </a:r>
            <a:endParaRPr lang="en-US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.4.2</a:t>
            </a:r>
            <a:r>
              <a:rPr lang="bn-BD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বিভিন্ন সামাজিক উৎসবে অংশগ্রহন করবে।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0"/>
            <a:ext cx="533400" cy="609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610600" y="6172200"/>
            <a:ext cx="5334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6096000"/>
            <a:ext cx="609600" cy="762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0600" y="0"/>
            <a:ext cx="5334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0"/>
            <a:ext cx="6096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0600" y="6019800"/>
            <a:ext cx="5334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6019800"/>
            <a:ext cx="5334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10600" y="152400"/>
            <a:ext cx="5334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2438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209800"/>
            <a:ext cx="3266343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https://youtu.be/2LMv2KHfa68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kaa.jpg"/>
          <p:cNvPicPr>
            <a:picLocks noChangeAspect="1"/>
          </p:cNvPicPr>
          <p:nvPr/>
        </p:nvPicPr>
        <p:blipFill>
          <a:blip r:embed="rId3"/>
          <a:srcRect l="26415" r="24528" b="4020"/>
          <a:stretch>
            <a:fillRect/>
          </a:stretch>
        </p:blipFill>
        <p:spPr>
          <a:xfrm>
            <a:off x="6934200" y="2971800"/>
            <a:ext cx="1981200" cy="363855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28600" y="304800"/>
            <a:ext cx="8686800" cy="28956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2667000" cy="26670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kather put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57200"/>
            <a:ext cx="2819400" cy="25908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sp>
        <p:nvSpPr>
          <p:cNvPr id="7" name="Flowchart: Process 6"/>
          <p:cNvSpPr/>
          <p:nvPr/>
        </p:nvSpPr>
        <p:spPr>
          <a:xfrm>
            <a:off x="228600" y="4343400"/>
            <a:ext cx="8686800" cy="2286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3dfa0d9cda99afb8b495abba4b0f059d-Page_4-photo_1.jpg"/>
          <p:cNvPicPr>
            <a:picLocks noChangeAspect="1"/>
          </p:cNvPicPr>
          <p:nvPr/>
        </p:nvPicPr>
        <p:blipFill>
          <a:blip r:embed="rId4"/>
          <a:srcRect t="3571"/>
          <a:stretch>
            <a:fillRect/>
          </a:stretch>
        </p:blipFill>
        <p:spPr>
          <a:xfrm>
            <a:off x="3124200" y="4419600"/>
            <a:ext cx="2939143" cy="21336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31010902534_2fb339aee3_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419600"/>
            <a:ext cx="2667000" cy="2135268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gfd.jpg"/>
          <p:cNvPicPr>
            <a:picLocks noChangeAspect="1"/>
          </p:cNvPicPr>
          <p:nvPr/>
        </p:nvPicPr>
        <p:blipFill>
          <a:blip r:embed="rId6"/>
          <a:srcRect t="13889" b="13889"/>
          <a:stretch>
            <a:fillRect/>
          </a:stretch>
        </p:blipFill>
        <p:spPr>
          <a:xfrm>
            <a:off x="3048000" y="381000"/>
            <a:ext cx="2895600" cy="25908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 descr="mit_517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419600"/>
            <a:ext cx="2743200" cy="2133600"/>
          </a:xfrm>
          <a:prstGeom prst="round2Diag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85800" y="1371600"/>
            <a:ext cx="19062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হাঁড়ি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876800"/>
            <a:ext cx="23439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 খেলনা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1371600"/>
            <a:ext cx="293862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 মিষ্টি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953000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 পুতুল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1447800"/>
            <a:ext cx="214033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কাঠের পুতুল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4953000"/>
            <a:ext cx="146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নাচ-গান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3352800"/>
            <a:ext cx="7315200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বৈশাখী মেলায় মাটির খেলনা,হাঁড়ি,পুতুল,বিভিন্ন রকমের মিষ্টি, কাঠের তৈরি</a:t>
            </a:r>
          </a:p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জিনিস ইত্যাদি পাওয়া যায়।এসব মেলা ছোটদের জন্য খুবই মজার।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halkh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791200" cy="36576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19200" y="4343400"/>
            <a:ext cx="6934200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পহেলা বৈশাখে ব্যবসায়ীরা নতুন খাতায় নতুন বছরের হিসাব লিখতে শুরু করেন।</a:t>
            </a:r>
          </a:p>
          <a:p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একে হালখাতা বলা হয়।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52400" y="152400"/>
            <a:ext cx="8839200" cy="64770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28600" y="228600"/>
            <a:ext cx="8686800" cy="63246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2132315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895600"/>
            <a:ext cx="693420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52400" y="152400"/>
            <a:ext cx="8839200" cy="64770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04800" y="381000"/>
            <a:ext cx="8534400" cy="6096000"/>
          </a:xfrm>
          <a:prstGeom prst="flowChartProcess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6553200" y="609600"/>
            <a:ext cx="1905000" cy="11430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7696200" y="5562600"/>
            <a:ext cx="9144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81000" y="457200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924800" y="5791200"/>
            <a:ext cx="914400" cy="612648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609600" y="685800"/>
            <a:ext cx="914400" cy="612648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181600"/>
            <a:ext cx="82296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নবান্ন গ্রাম বাংলার একটি 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।এটি ফসল কাটার উ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সব।বাংলা অগ্রহায়ন</a:t>
            </a:r>
          </a:p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 আমন ধান কেটে ঘরে তোলা হয়।এ সময় নতুন ধান ঘরে তোলার আনন্দে কৃষকরা </a:t>
            </a:r>
          </a:p>
          <a:p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মেতে ওঠেন।ঘরে ঘরে নতুন ধানের চাল দিয়ে নানারকম পিঠা ও খাবার তৈরি করা হয়।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28600" y="228600"/>
            <a:ext cx="8686800" cy="640080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_174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2362200" cy="1828800"/>
          </a:xfrm>
          <a:prstGeom prst="flowChartProcess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Untitled-4-5ae60bcdb5e1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52600"/>
            <a:ext cx="2590800" cy="2057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swe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124200"/>
            <a:ext cx="2590800" cy="1909763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305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Flash media</dc:creator>
  <cp:lastModifiedBy>Flash media</cp:lastModifiedBy>
  <cp:revision>106</cp:revision>
  <dcterms:created xsi:type="dcterms:W3CDTF">2006-08-16T00:00:00Z</dcterms:created>
  <dcterms:modified xsi:type="dcterms:W3CDTF">2019-06-11T11:13:39Z</dcterms:modified>
</cp:coreProperties>
</file>