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58"/>
  </p:notesMasterIdLst>
  <p:sldIdLst>
    <p:sldId id="357" r:id="rId2"/>
    <p:sldId id="358" r:id="rId3"/>
    <p:sldId id="257" r:id="rId4"/>
    <p:sldId id="360" r:id="rId5"/>
    <p:sldId id="258" r:id="rId6"/>
    <p:sldId id="25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4" r:id="rId21"/>
    <p:sldId id="323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07" r:id="rId55"/>
    <p:sldId id="308" r:id="rId56"/>
    <p:sldId id="361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1" autoAdjust="0"/>
    <p:restoredTop sz="94660"/>
  </p:normalViewPr>
  <p:slideViewPr>
    <p:cSldViewPr snapToGrid="0">
      <p:cViewPr>
        <p:scale>
          <a:sx n="70" d="100"/>
          <a:sy n="70" d="100"/>
        </p:scale>
        <p:origin x="-121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0E3DD7-7C55-49F8-8944-F42B6D63D2B7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32A002D-A412-47D3-B8BC-5B04DDFAE8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88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18AFFF-FC6B-4A04-8619-9E7AB2D11AB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DF3979-B4F9-4D74-9E08-2C62809D27C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C080F2-4D42-412C-9603-4522118E18C2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965F06-C32F-4BD9-ABE0-22A3B086302B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EF52C6-AAB8-4AF0-8925-50E939272E38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1F833-B9BF-4AE6-B840-15E30F545D4A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6B7A1-C429-4555-900F-31799BECE4F8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B9EC81-F682-49E5-8695-4C5EAF1A93D4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021649-A9B5-4077-9EC6-CE0C55911218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37810D-93FA-440B-88CE-9F6165A8AF32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D111FF-B81E-4B01-9532-E8200482819B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607663-2CA5-4015-AED7-D1A4940C462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F4B98F-7965-4F26-B171-7C17BD03CC11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C1844-0201-48FB-99FE-C79094C39B26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69E7A3-1556-4AC4-933C-88CC6F586DE4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07F50B-061F-44C5-9CB9-3A9E83B9C842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62C410-0624-4CA4-978B-88701DE1E482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809B2C-FCC8-45B8-8D03-0A6C34631FA2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E92A79-AE37-4A9D-A592-E154FD20DDF5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87C925-0A72-41E1-83E9-7130BC1B6264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D9B698-1DA2-4993-B604-067F6B4DE34B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F7C177-12A3-4A02-BAD9-4098851D76A2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265FE0-252E-4FAF-BB65-1825855741E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933739-3B10-4584-9E3E-EC2142238637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0FBA71-2052-4858-A3B2-CD7C03F1C2FA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50B4A3-E59D-4387-9174-C7F9C034FEE9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862F77-74B8-4593-8A92-C07DF26E4420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95B400-C6A6-4232-BE9F-9B6E7F0B3DC2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F4B4B0-46BC-4BDF-87D8-26F439CD3753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57599-8AC0-4186-A43C-D32C866EE6F3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826143-0105-4737-8894-C31A702341EF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132A13-484A-4F81-AB89-540FC7193062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3F1066-8902-4890-AB21-9B4A1FD377A1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3B056F-5203-488F-AE9E-667D53B7B23F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8EBB3C-3774-4715-B6ED-702043CE4453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E503DE-AD4C-4B54-8BF6-AE6BCA125F9E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A0D466-2068-4844-9208-127AB14B4E25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D31AFA-354E-4E44-8DB9-5E1A80A87FDA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5E398D-5E1F-470D-BEA3-F899A87E29B9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AB00F9-8110-463F-8B41-4383C668F895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59E98D-92F8-4AF3-BD37-A95124D477E5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A7D74A-50AA-415B-AE02-32EEDDD480CB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1EEDDC-626F-4F48-ACCF-CE00362FE589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9C8CE1-B83B-43DA-B037-43C51E0CFFA9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C9B2EC-60BD-4DF8-BEC2-EB032F3BC7A0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AB22BD-20AE-480F-ABD7-1BC922A89507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6ED601-BE83-42E0-B38E-0E1BC01CD240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DBF201-4476-4E57-A065-FB574D6D1263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BD3DC6-2F89-4360-96E6-7C8AAA89F95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080CE0-EE3A-4823-8AA1-A2F1D7978A8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E0FF6F-6CB7-44A6-BFE0-86C6EE25DA76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98CE79-E238-4563-83B2-F6F5A0550D1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0B90-1B8C-49E6-AA65-A9C29726680F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B6C53-2EC4-4EE3-95BE-253900651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3426-09C9-427B-9DBB-9DEE5BE16372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E2751-0D82-400C-928C-84110B15D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2FDC-B563-4E58-9B19-F45DD942D9E3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DEDA4-6FA2-41B7-BFDF-64A32F0492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8EEBD-0216-4426-AF6F-D0B6DF855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76DF-8B3A-493C-B1FD-16703C66D023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D4537-6D78-4655-B8C8-A515A1FA0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4000-B024-4645-BE4A-D83CBA331B5D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E357B-1F42-4E43-BCA9-D58D61947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7076-7131-460B-8BF7-69965E369D58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5B547-EC1F-4795-81E2-3763F5993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C38D-E2E8-43BF-BF50-FC1AAF7ECFDF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73D3E-10B4-4750-8ED6-1230D761D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5DA70-209B-485C-A40C-130C0B2A810F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EEA9C-994E-4C2F-8B71-864A5F8D43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5F07-EA4F-4C86-A615-24CDAD232952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AABA4-699C-470A-9052-7CEE63713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0278-EFD7-4C3C-B8F2-3B140497EF5B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02D80-EC03-4EF3-B960-27E6CA589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ED43-26D8-42AE-ADE0-81ADAA4B7102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67839-55BB-4E5A-96EA-37C49004E8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930751-D4C4-4BDB-AA79-4548A2173B72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1BE22AF-66F1-4AA3-9735-64B905A9F1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25" y="1433015"/>
            <a:ext cx="5854888" cy="42171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854456" y="477672"/>
            <a:ext cx="15824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/>
              <a:t>স্বাগতম</a:t>
            </a:r>
            <a:endParaRPr lang="en-US" sz="4000" i="1" dirty="0"/>
          </a:p>
          <a:p>
            <a:endParaRPr lang="en-U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24138" y="2184400"/>
            <a:ext cx="3694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 †MBU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(OR Gate)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88950" y="2640013"/>
            <a:ext cx="821372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G †MB‡U `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yÕ‡qi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h‡Kvb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mZ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mZ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G †MB‡U `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Z‡ZvwaK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myBP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mgvšÍiv‡j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wP‡Î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Ai †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mgvšÍivj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myBP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Lv‡bv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G‡Z †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h‡Kvb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myBP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dirty="0" smtClean="0">
                <a:latin typeface="+mn-lt"/>
                <a:cs typeface="SutonnyMJ" pitchFamily="2" charset="0"/>
              </a:rPr>
              <a:t>(ON)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evj¦wU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cÖ¾¡wjZ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Ai †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exRMwYZxq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dvskb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X = A + 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+ (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cøvm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OR 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eySv‡bv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600" b="1" dirty="0" smtClean="0">
                <a:latin typeface="+mn-lt"/>
                <a:cs typeface="SutonnyMJ" pitchFamily="2" charset="0"/>
              </a:rPr>
              <a:t>A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h‡Kvb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GKwUi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1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X = 1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900" y="4013200"/>
            <a:ext cx="6353175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24138" y="2184400"/>
            <a:ext cx="3694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 †MBU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(OR Gate)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88950" y="2640013"/>
            <a:ext cx="46339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b="1">
                <a:latin typeface="SutonnyMJ" pitchFamily="2" charset="0"/>
                <a:cs typeface="SutonnyMJ" pitchFamily="2" charset="0"/>
              </a:rPr>
              <a:t>Avgiv evj¦wUi wbgœewY©Z PviwU Ae¯’v cixÿv K‡i †`wL t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874713" y="3154363"/>
            <a:ext cx="46339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(</a:t>
            </a:r>
            <a:r>
              <a:rPr lang="en-US" sz="1600" b="1" dirty="0" err="1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i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)  A 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Ad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X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Ad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vK‡e</a:t>
            </a:r>
            <a:endParaRPr lang="en-US" sz="18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874713" y="3587750"/>
            <a:ext cx="46339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(i</a:t>
            </a:r>
            <a:r>
              <a:rPr lang="en-US" sz="1600" b="1" dirty="0" smtClean="0">
                <a:solidFill>
                  <a:srgbClr val="7030A0"/>
                </a:solidFill>
                <a:cs typeface="SutonnyMJ" pitchFamily="2" charset="0"/>
              </a:rPr>
              <a:t>i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)  A 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Ad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X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vK‡e</a:t>
            </a:r>
            <a:endParaRPr lang="en-US" sz="18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874713" y="3967163"/>
            <a:ext cx="46339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(i</a:t>
            </a:r>
            <a:r>
              <a:rPr lang="en-US" sz="1600" b="1" dirty="0" smtClean="0">
                <a:solidFill>
                  <a:srgbClr val="7030A0"/>
                </a:solidFill>
                <a:cs typeface="SutonnyMJ" pitchFamily="2" charset="0"/>
              </a:rPr>
              <a:t>ii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)  A 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Ad I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X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vK‡e</a:t>
            </a:r>
            <a:endParaRPr lang="en-US" sz="18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874713" y="4376738"/>
            <a:ext cx="46339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(i</a:t>
            </a:r>
            <a:r>
              <a:rPr lang="en-US" sz="1600" b="1" dirty="0" smtClean="0">
                <a:solidFill>
                  <a:srgbClr val="7030A0"/>
                </a:solidFill>
                <a:cs typeface="SutonnyMJ" pitchFamily="2" charset="0"/>
              </a:rPr>
              <a:t>v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)  A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X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vK‡e</a:t>
            </a:r>
            <a:endParaRPr lang="en-US" sz="18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013" y="3205163"/>
            <a:ext cx="4171950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24138" y="2184400"/>
            <a:ext cx="3694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 †MBU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(OR Gate)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88950" y="2640013"/>
            <a:ext cx="82137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b="1">
                <a:latin typeface="SutonnyMJ" pitchFamily="2" charset="0"/>
                <a:cs typeface="SutonnyMJ" pitchFamily="2" charset="0"/>
              </a:rPr>
              <a:t>Dc‡i `yÕwU Bbcy‡Ui †ÿ‡Î Ai †MB‡Ui e¨vL¨v Kiv n‡q‡Q| wZbwU Bbcy‡Ui †ÿ‡Î Ai †MB‡Ui mvs‡KwZK wPý Ges mZ¨K mviwY wb‡”i g‡Zv n‡e|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63" y="3330575"/>
            <a:ext cx="6819900" cy="2724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24138" y="2184400"/>
            <a:ext cx="3694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GÛ †MBU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(AND Gate)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88950" y="2640013"/>
            <a:ext cx="82137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G †MB‡U `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yÕ‡qi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me¸‡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mZ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mZ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hw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` `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yÕwU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A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b="1" dirty="0" smtClean="0">
                <a:latin typeface="+mn-lt"/>
                <a:cs typeface="SutonnyMJ" pitchFamily="2" charset="0"/>
              </a:rPr>
              <a:t>X = A.B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G‡ÿ‡Î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A = 1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B = 1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Kej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X = 1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wP‡Î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G¨vÛ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myBP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Lv‡bv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Dfq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myBP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evj¦wU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cÖ¾¡wjZ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475" y="3975100"/>
            <a:ext cx="6315075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24138" y="2184400"/>
            <a:ext cx="3694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GÛ †MBU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(AND Gate)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88950" y="2640013"/>
            <a:ext cx="82137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pl-PL" b="1">
                <a:latin typeface="SutonnyMJ" pitchFamily="2" charset="0"/>
                <a:cs typeface="SutonnyMJ" pitchFamily="2" charset="0"/>
              </a:rPr>
              <a:t>wb‡gœ ewY©Z evj¦wUi PviwU Ae¯’v n‡Z cv‡i t</a:t>
            </a:r>
            <a:endParaRPr lang="en-US" b="1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930275" y="3135313"/>
            <a:ext cx="51831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(</a:t>
            </a:r>
            <a:r>
              <a:rPr lang="en-US" sz="1600" b="1" dirty="0" err="1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i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) A 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Ad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X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Ad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930275" y="3490913"/>
            <a:ext cx="51831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(i</a:t>
            </a:r>
            <a:r>
              <a:rPr lang="en-US" sz="1600" b="1" dirty="0" smtClean="0">
                <a:solidFill>
                  <a:srgbClr val="7030A0"/>
                </a:solidFill>
                <a:cs typeface="SutonnyMJ" pitchFamily="2" charset="0"/>
              </a:rPr>
              <a:t>i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) A 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Ad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X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Ad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930275" y="3902075"/>
            <a:ext cx="51831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(i</a:t>
            </a:r>
            <a:r>
              <a:rPr lang="en-US" sz="1600" b="1" dirty="0" smtClean="0">
                <a:solidFill>
                  <a:srgbClr val="7030A0"/>
                </a:solidFill>
                <a:cs typeface="SutonnyMJ" pitchFamily="2" charset="0"/>
              </a:rPr>
              <a:t>ii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) A 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Ad I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X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Ad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935038" y="4314825"/>
            <a:ext cx="518318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(iv) A 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X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1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1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950" y="3052763"/>
            <a:ext cx="3448050" cy="1781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488950" y="5191125"/>
            <a:ext cx="82137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pl-PL" sz="1800" b="1" dirty="0" smtClean="0">
                <a:latin typeface="SutonnyMJ" pitchFamily="2" charset="0"/>
                <a:cs typeface="SutonnyMJ" pitchFamily="2" charset="0"/>
              </a:rPr>
              <a:t>wZbwU BbcyU wewkó GÛ †MB‡Ui AvDUcyU </a:t>
            </a:r>
            <a:r>
              <a:rPr lang="pl-PL" sz="1600" b="1" dirty="0" smtClean="0">
                <a:latin typeface="+mn-lt"/>
                <a:cs typeface="SutonnyMJ" pitchFamily="2" charset="0"/>
              </a:rPr>
              <a:t>X = ABC </a:t>
            </a:r>
            <a:r>
              <a:rPr lang="pl-PL" sz="1800" b="1" dirty="0" smtClean="0">
                <a:latin typeface="SutonnyMJ" pitchFamily="2" charset="0"/>
                <a:cs typeface="SutonnyMJ" pitchFamily="2" charset="0"/>
              </a:rPr>
              <a:t>n‡e| GLv‡b </a:t>
            </a:r>
            <a:r>
              <a:rPr lang="pl-PL" sz="1600" b="1" dirty="0" smtClean="0">
                <a:latin typeface="+mn-lt"/>
                <a:cs typeface="SutonnyMJ" pitchFamily="2" charset="0"/>
              </a:rPr>
              <a:t>A, B</a:t>
            </a:r>
            <a:r>
              <a:rPr lang="pl-PL" sz="1800" b="1" dirty="0" smtClean="0">
                <a:latin typeface="SutonnyMJ" pitchFamily="2" charset="0"/>
                <a:cs typeface="SutonnyMJ" pitchFamily="2" charset="0"/>
              </a:rPr>
              <a:t> Ges </a:t>
            </a:r>
            <a:r>
              <a:rPr lang="pl-PL" sz="1600" b="1" dirty="0" smtClean="0">
                <a:latin typeface="+mn-lt"/>
                <a:cs typeface="SutonnyMJ" pitchFamily="2" charset="0"/>
              </a:rPr>
              <a:t>C</a:t>
            </a:r>
            <a:r>
              <a:rPr lang="pl-PL" sz="1800" b="1" dirty="0" smtClean="0">
                <a:latin typeface="SutonnyMJ" pitchFamily="2" charset="0"/>
                <a:cs typeface="SutonnyMJ" pitchFamily="2" charset="0"/>
              </a:rPr>
              <a:t> n‡jv †MBUwUi BbcyU ms‡KZ Ges </a:t>
            </a:r>
            <a:r>
              <a:rPr lang="pl-PL" sz="1600" b="1" dirty="0" smtClean="0">
                <a:latin typeface="+mn-lt"/>
                <a:cs typeface="SutonnyMJ" pitchFamily="2" charset="0"/>
              </a:rPr>
              <a:t>X </a:t>
            </a:r>
            <a:r>
              <a:rPr lang="pl-PL" sz="1800" b="1" dirty="0" smtClean="0">
                <a:latin typeface="SutonnyMJ" pitchFamily="2" charset="0"/>
                <a:cs typeface="SutonnyMJ" pitchFamily="2" charset="0"/>
              </a:rPr>
              <a:t>n‡jv AvDUcyU ms‡KZ|</a:t>
            </a:r>
            <a:endParaRPr lang="en-US" sz="1800" b="1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/>
      <p:bldP spid="20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24138" y="2184400"/>
            <a:ext cx="3694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GÛ †MBU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(AND Gate)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75" y="2924175"/>
            <a:ext cx="7696200" cy="2524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24138" y="2184400"/>
            <a:ext cx="3694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bU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(NOT Gate)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92125" y="2774950"/>
            <a:ext cx="821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G †MB‡U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Bbcy‡Ui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mRb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¨ G †MBU‡K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BbfvU©vi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(Inverter)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G †MB‡U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mZ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wg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_¨v,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hw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wg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_¨v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mZ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hw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1600" b="1" dirty="0" smtClean="0">
                <a:latin typeface="+mn-lt"/>
                <a:cs typeface="SutonnyMJ" pitchFamily="2" charset="0"/>
              </a:rPr>
              <a:t>A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X = </a:t>
            </a:r>
            <a:r>
              <a:rPr lang="en-US" sz="1600" b="1" dirty="0" smtClean="0">
                <a:cs typeface="SutonnyMJ" pitchFamily="2" charset="0"/>
                <a:sym typeface="Bookshelf Symbol 5"/>
              </a:rPr>
              <a:t>A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1600" b="1" dirty="0" smtClean="0">
                <a:latin typeface="+mn-lt"/>
                <a:cs typeface="SutonnyMJ" pitchFamily="2" charset="0"/>
                <a:sym typeface="Bookshelf Symbol 5"/>
              </a:rPr>
              <a:t>A</a:t>
            </a:r>
            <a:r>
              <a:rPr lang="en-US" sz="1600" b="1" dirty="0" smtClean="0">
                <a:latin typeface="+mn-lt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cs typeface="SutonnyMJ" pitchFamily="2" charset="0"/>
                <a:sym typeface="Bookshelf Symbol 5"/>
              </a:rPr>
              <a:t>A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D‡ëv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)| </a:t>
            </a:r>
            <a:r>
              <a:rPr lang="en-US" sz="1600" b="1" dirty="0" smtClean="0">
                <a:latin typeface="+mn-lt"/>
                <a:cs typeface="SutonnyMJ" pitchFamily="2" charset="0"/>
              </a:rPr>
              <a:t>A = 0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X = 1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A = 1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smtClean="0">
                <a:latin typeface="+mn-lt"/>
                <a:cs typeface="SutonnyMJ" pitchFamily="2" charset="0"/>
              </a:rPr>
              <a:t>X = 0 </a:t>
            </a:r>
            <a:r>
              <a:rPr lang="en-US" sz="1800" b="1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8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sz="1800" b="1" dirty="0" smtClean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97288" y="3276600"/>
            <a:ext cx="142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3" y="3990975"/>
            <a:ext cx="7200900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363" y="3106738"/>
            <a:ext cx="7199312" cy="12001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GQvovI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evdvi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bv‡gi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AvDUcyUI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mnvqK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†MBU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4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24138" y="2184400"/>
            <a:ext cx="3694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b¨vÛ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(NAND Gate)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92125" y="2774950"/>
            <a:ext cx="82137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000" b="1">
                <a:latin typeface="SutonnyMJ" pitchFamily="2" charset="0"/>
                <a:cs typeface="SutonnyMJ" pitchFamily="2" charset="0"/>
              </a:rPr>
              <a:t>A¨vÛ †MBU n‡Z wbM©Z AvDUcyU ms‡KZ‡K bU †MB‡Ui ga¨ w`‡q cÖevwnZ Ki‡j b¨vÛ †MB‡Ui KvR nq|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554038" y="3667125"/>
            <a:ext cx="6521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A_v©r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800" b="1" dirty="0" smtClean="0">
                <a:latin typeface="+mn-lt"/>
                <a:cs typeface="SutonnyMJ" pitchFamily="2" charset="0"/>
              </a:rPr>
              <a:t>AND Gate + NOT Gate = NAND Gate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88950" y="4183063"/>
            <a:ext cx="80200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hw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1800" b="1" dirty="0" smtClean="0">
                <a:latin typeface="+mn-lt"/>
                <a:cs typeface="SutonnyMJ" pitchFamily="2" charset="0"/>
              </a:rPr>
              <a:t>A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smtClean="0">
                <a:latin typeface="+mn-lt"/>
                <a:cs typeface="SutonnyMJ" pitchFamily="2" charset="0"/>
              </a:rPr>
              <a:t>B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yÕwU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b¨vÛ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1800" b="1" dirty="0" smtClean="0">
                <a:latin typeface="+mn-lt"/>
                <a:cs typeface="SutonnyMJ" pitchFamily="2" charset="0"/>
              </a:rPr>
              <a:t>X = </a:t>
            </a:r>
            <a:r>
              <a:rPr lang="en-US" sz="1800" b="1" dirty="0" smtClean="0">
                <a:cs typeface="SutonnyMJ" pitchFamily="2" charset="0"/>
              </a:rPr>
              <a:t>A.B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A_v©r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A¨vÛ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G‡ÿ‡Î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mZ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wg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_¨v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wg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_¨v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mZ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1800" b="1" dirty="0" smtClean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4588" y="4325938"/>
            <a:ext cx="341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24138" y="2184400"/>
            <a:ext cx="3694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b¨vÛ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(NAND Gate)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2674938"/>
            <a:ext cx="7477125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1400" y="0"/>
            <a:ext cx="3810000" cy="1981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25908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4967" y="4681182"/>
            <a:ext cx="7478973" cy="164341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vert="horz" lIns="0" rIns="0" bIns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Chapter-III</a:t>
            </a:r>
            <a:r>
              <a:rPr kumimoji="0" lang="en-US" sz="1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endParaRPr kumimoji="0" lang="en-US" sz="1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0" b="1" dirty="0" smtClean="0">
                <a:latin typeface="SutonnyMJ" pitchFamily="2" charset="0"/>
                <a:ea typeface="+mj-ea"/>
                <a:cs typeface="SutonnyMJ" pitchFamily="2" charset="0"/>
              </a:rPr>
              <a:t>  </a:t>
            </a:r>
            <a:r>
              <a:rPr lang="en-US" sz="21600" b="1" dirty="0" err="1" smtClean="0">
                <a:latin typeface="SutonnyMJ" pitchFamily="2" charset="0"/>
                <a:ea typeface="+mj-ea"/>
                <a:cs typeface="SutonnyMJ" pitchFamily="2" charset="0"/>
              </a:rPr>
              <a:t>msL¨v</a:t>
            </a:r>
            <a:r>
              <a:rPr lang="en-US" sz="21600" b="1" dirty="0" smtClean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1600" b="1" dirty="0" err="1" smtClean="0">
                <a:latin typeface="SutonnyMJ" pitchFamily="2" charset="0"/>
                <a:ea typeface="+mj-ea"/>
                <a:cs typeface="SutonnyMJ" pitchFamily="2" charset="0"/>
              </a:rPr>
              <a:t>c×wZ</a:t>
            </a:r>
            <a:r>
              <a:rPr lang="en-US" sz="21600" b="1" dirty="0" smtClean="0">
                <a:latin typeface="SutonnyMJ" pitchFamily="2" charset="0"/>
                <a:ea typeface="+mj-ea"/>
                <a:cs typeface="SutonnyMJ" pitchFamily="2" charset="0"/>
              </a:rPr>
              <a:t> I </a:t>
            </a:r>
            <a:r>
              <a:rPr lang="en-US" sz="21600" b="1" dirty="0" err="1" smtClean="0">
                <a:latin typeface="SutonnyMJ" pitchFamily="2" charset="0"/>
                <a:ea typeface="+mj-ea"/>
                <a:cs typeface="SutonnyMJ" pitchFamily="2" charset="0"/>
              </a:rPr>
              <a:t>wWwRUvj</a:t>
            </a:r>
            <a:r>
              <a:rPr lang="en-US" sz="21600" b="1" dirty="0" smtClean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1600" b="1" dirty="0" err="1" smtClean="0">
                <a:latin typeface="SutonnyMJ" pitchFamily="2" charset="0"/>
                <a:ea typeface="+mj-ea"/>
                <a:cs typeface="SutonnyMJ" pitchFamily="2" charset="0"/>
              </a:rPr>
              <a:t>wWfvBm</a:t>
            </a:r>
            <a:endParaRPr kumimoji="0" lang="en-US" sz="1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286000" y="2438400"/>
            <a:ext cx="6324600" cy="19812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28047" y="2744450"/>
            <a:ext cx="59570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GKv`k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t Z_¨ I 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cÖhyw³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24138" y="2184400"/>
            <a:ext cx="3694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b¨vÛ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(NAND Gate)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930275" y="3135313"/>
            <a:ext cx="51831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(</a:t>
            </a:r>
            <a:r>
              <a:rPr lang="en-US" sz="1800" b="1" dirty="0" err="1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i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) A 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B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Ad _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X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930275" y="3630613"/>
            <a:ext cx="51831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(i</a:t>
            </a:r>
            <a:r>
              <a:rPr lang="en-US" sz="1800" b="1" dirty="0" smtClean="0">
                <a:solidFill>
                  <a:srgbClr val="7030A0"/>
                </a:solidFill>
                <a:cs typeface="SutonnyMJ" pitchFamily="2" charset="0"/>
              </a:rPr>
              <a:t>i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) A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B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Ad _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X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930275" y="4125913"/>
            <a:ext cx="51831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(i</a:t>
            </a:r>
            <a:r>
              <a:rPr lang="en-US" sz="1800" b="1" dirty="0" smtClean="0">
                <a:solidFill>
                  <a:srgbClr val="7030A0"/>
                </a:solidFill>
                <a:cs typeface="SutonnyMJ" pitchFamily="2" charset="0"/>
              </a:rPr>
              <a:t>ii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) A 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Ad I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B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X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930275" y="4622800"/>
            <a:ext cx="51831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(iv) A 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B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X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Ad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24138" y="2184400"/>
            <a:ext cx="3694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bi †MBU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(NOR Gate)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92125" y="2897188"/>
            <a:ext cx="82137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Ai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bU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†MBU mshy³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bi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A_v©r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smtClean="0">
                <a:latin typeface="+mn-lt"/>
                <a:cs typeface="SutonnyMJ" pitchFamily="2" charset="0"/>
              </a:rPr>
              <a:t>OR Gate + NOT Gate = NOR Gate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hw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1800" b="1" dirty="0" smtClean="0">
                <a:latin typeface="+mn-lt"/>
                <a:cs typeface="SutonnyMJ" pitchFamily="2" charset="0"/>
              </a:rPr>
              <a:t>A 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1800" b="1" dirty="0" smtClean="0">
                <a:latin typeface="+mn-lt"/>
                <a:cs typeface="SutonnyMJ" pitchFamily="2" charset="0"/>
              </a:rPr>
              <a:t>B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yÕwU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bi †MBU </a:t>
            </a:r>
            <a:r>
              <a:rPr lang="en-US" sz="1800" b="1" dirty="0" smtClean="0">
                <a:latin typeface="+mn-lt"/>
                <a:cs typeface="SutonnyMJ" pitchFamily="2" charset="0"/>
              </a:rPr>
              <a:t>X = A+B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A_v©r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Ai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664200" y="3302000"/>
            <a:ext cx="3413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8" y="4102100"/>
            <a:ext cx="771525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24138" y="2184400"/>
            <a:ext cx="3694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bi †MBU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(NOR Gate)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835" y="3041034"/>
            <a:ext cx="4648200" cy="24955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24138" y="2184400"/>
            <a:ext cx="3694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G·Ai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(XOR Gate)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8950" y="2876550"/>
            <a:ext cx="82137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b="1">
                <a:latin typeface="Times New Roman" pitchFamily="18" charset="0"/>
                <a:cs typeface="Times New Roman" pitchFamily="18" charset="0"/>
              </a:rPr>
              <a:t>Exclusive OR</a:t>
            </a:r>
            <a:r>
              <a:rPr lang="en-US" sz="2400" b="1">
                <a:latin typeface="SutonnyMJ" pitchFamily="2" charset="0"/>
                <a:cs typeface="Times New Roman" pitchFamily="18" charset="0"/>
              </a:rPr>
              <a:t> †MBU‡K ms‡ÿ‡c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XOR Gate</a:t>
            </a:r>
            <a:r>
              <a:rPr lang="en-US" sz="2400" b="1">
                <a:latin typeface="SutonnyMJ" pitchFamily="2" charset="0"/>
                <a:cs typeface="Times New Roman" pitchFamily="18" charset="0"/>
              </a:rPr>
              <a:t> ejv nq| BbcyU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>
                <a:latin typeface="SutonnyMJ" pitchFamily="2" charset="0"/>
                <a:cs typeface="Times New Roman" pitchFamily="18" charset="0"/>
              </a:rPr>
              <a:t> Ges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>
                <a:latin typeface="SutonnyMJ" pitchFamily="2" charset="0"/>
                <a:cs typeface="Times New Roman" pitchFamily="18" charset="0"/>
              </a:rPr>
              <a:t> n‡j G †MB‡Ui AvDUcyU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>
                <a:latin typeface="SutonnyMJ" pitchFamily="2" charset="0"/>
                <a:cs typeface="Times New Roman" pitchFamily="18" charset="0"/>
              </a:rPr>
              <a:t> †h eywjq  wbqgwU †g‡b P‡j Zv n‡jv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X = A</a:t>
            </a:r>
            <a:r>
              <a:rPr lang="en-US" sz="16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B =A</a:t>
            </a:r>
            <a:r>
              <a:rPr lang="en-US" sz="16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B + AB</a:t>
            </a:r>
            <a:r>
              <a:rPr lang="en-US" sz="16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n-US" sz="2400" b="1">
                <a:latin typeface="SutonnyMJ" pitchFamily="2" charset="0"/>
                <a:cs typeface="Times New Roman" pitchFamily="18" charset="0"/>
              </a:rPr>
              <a:t> GLv‡b </a:t>
            </a:r>
            <a:r>
              <a:rPr lang="en-US" sz="16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SutonnyMJ" pitchFamily="2" charset="0"/>
                <a:cs typeface="Times New Roman" pitchFamily="18" charset="0"/>
              </a:rPr>
              <a:t>wPý Øviv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XOR</a:t>
            </a:r>
            <a:r>
              <a:rPr lang="en-US" sz="2400" b="1">
                <a:latin typeface="SutonnyMJ" pitchFamily="2" charset="0"/>
                <a:cs typeface="Times New Roman" pitchFamily="18" charset="0"/>
              </a:rPr>
              <a:t> wµqv eySv‡bv n‡q‡Q| G †MBUwU eûj </a:t>
            </a:r>
            <a:r>
              <a:rPr lang="en-US" sz="2400" b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b="1">
                <a:latin typeface="SutonnyMJ" pitchFamily="2" charset="0"/>
                <a:cs typeface="Times New Roman" pitchFamily="18" charset="0"/>
              </a:rPr>
              <a:t> nq e‡j G‡K </a:t>
            </a:r>
            <a:r>
              <a:rPr lang="en-US" sz="2400" b="1">
                <a:latin typeface="SutonnyMJ" pitchFamily="2" charset="0"/>
                <a:cs typeface="SutonnyMJ" pitchFamily="2" charset="0"/>
              </a:rPr>
              <a:t>Ab¨vb¨</a:t>
            </a:r>
            <a:r>
              <a:rPr lang="en-US" sz="2400" b="1">
                <a:latin typeface="SutonnyMJ" pitchFamily="2" charset="0"/>
                <a:cs typeface="Times New Roman" pitchFamily="18" charset="0"/>
              </a:rPr>
              <a:t> †gŠwjK †MB‡Ui g‡ZvB ¸iæZ¡ †`qv nq| Ai, </a:t>
            </a:r>
            <a:r>
              <a:rPr lang="en-US" sz="2400" b="1">
                <a:latin typeface="SutonnyMJ" pitchFamily="2" charset="0"/>
                <a:cs typeface="SutonnyMJ" pitchFamily="2" charset="0"/>
              </a:rPr>
              <a:t>A¨vÛ</a:t>
            </a:r>
            <a:r>
              <a:rPr lang="en-US" sz="2400" b="1">
                <a:latin typeface="SutonnyMJ" pitchFamily="2" charset="0"/>
                <a:cs typeface="Times New Roman" pitchFamily="18" charset="0"/>
              </a:rPr>
              <a:t> wKsev bU †MBU w`‡q G †MBU ˆZwi Kiv hvq, Avevi GwU Bw›U‡MÖ‡UW mvwK©U (AvBwm) ev GKxf‚Z eZ©bx AvKv‡iI cvIqv hvq|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24138" y="2184400"/>
            <a:ext cx="3694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G·Ai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(XOR Gate)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13" y="3040063"/>
            <a:ext cx="7239000" cy="2295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24138" y="2184400"/>
            <a:ext cx="3694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G·bi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(XNOR Gate)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8950" y="2894013"/>
            <a:ext cx="8213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1400" b="1">
                <a:latin typeface="Times" pitchFamily="18" charset="0"/>
                <a:cs typeface="Times New Roman" pitchFamily="18" charset="0"/>
              </a:rPr>
              <a:t>XOR</a:t>
            </a:r>
            <a:r>
              <a:rPr lang="en-US" sz="2000" b="1">
                <a:latin typeface="SutonnyMJ" pitchFamily="2" charset="0"/>
                <a:cs typeface="Times New Roman" pitchFamily="18" charset="0"/>
              </a:rPr>
              <a:t> †MB‡Ui mv‡_ </a:t>
            </a:r>
            <a:r>
              <a:rPr lang="en-US" sz="1400" b="1">
                <a:latin typeface="Times" pitchFamily="18" charset="0"/>
                <a:cs typeface="Times New Roman" pitchFamily="18" charset="0"/>
              </a:rPr>
              <a:t>NOT</a:t>
            </a:r>
            <a:r>
              <a:rPr lang="en-US" sz="2000" b="1">
                <a:latin typeface="SutonnyMJ" pitchFamily="2" charset="0"/>
                <a:cs typeface="Times New Roman" pitchFamily="18" charset="0"/>
              </a:rPr>
              <a:t> †MB‡Ui mgš^‡q </a:t>
            </a:r>
            <a:r>
              <a:rPr lang="en-US" sz="1400" b="1">
                <a:latin typeface="Times" pitchFamily="18" charset="0"/>
                <a:cs typeface="Times New Roman" pitchFamily="18" charset="0"/>
              </a:rPr>
              <a:t>XNOR</a:t>
            </a:r>
            <a:r>
              <a:rPr lang="en-US" sz="2000" b="1">
                <a:latin typeface="SutonnyMJ" pitchFamily="2" charset="0"/>
                <a:cs typeface="Times New Roman" pitchFamily="18" charset="0"/>
              </a:rPr>
              <a:t> †MBU MwVZ nq| </a:t>
            </a:r>
            <a:r>
              <a:rPr lang="en-US" sz="1400" b="1">
                <a:latin typeface="Times" pitchFamily="18" charset="0"/>
                <a:cs typeface="Times New Roman" pitchFamily="18" charset="0"/>
              </a:rPr>
              <a:t>XOR</a:t>
            </a:r>
            <a:r>
              <a:rPr lang="en-US" sz="2000" b="1">
                <a:latin typeface="SutonnyMJ" pitchFamily="2" charset="0"/>
                <a:cs typeface="Times New Roman" pitchFamily="18" charset="0"/>
              </a:rPr>
              <a:t> †MB‡Ui AvDUcyU‡K </a:t>
            </a:r>
            <a:r>
              <a:rPr lang="en-US" sz="1400" b="1">
                <a:latin typeface="Times" pitchFamily="18" charset="0"/>
                <a:cs typeface="Times New Roman" pitchFamily="18" charset="0"/>
              </a:rPr>
              <a:t>NOT</a:t>
            </a:r>
            <a:r>
              <a:rPr lang="en-US" sz="2000" b="1">
                <a:latin typeface="SutonnyMJ" pitchFamily="2" charset="0"/>
                <a:cs typeface="Times New Roman" pitchFamily="18" charset="0"/>
              </a:rPr>
              <a:t> †MB‡Ui </a:t>
            </a:r>
            <a:r>
              <a:rPr lang="en-US" sz="2000" b="1">
                <a:latin typeface="SutonnyMJ" pitchFamily="2" charset="0"/>
                <a:cs typeface="SutonnyMJ" pitchFamily="2" charset="0"/>
              </a:rPr>
              <a:t>g‡a¨ </a:t>
            </a:r>
            <a:r>
              <a:rPr lang="en-US" sz="2000" b="1">
                <a:latin typeface="SutonnyMJ" pitchFamily="2" charset="0"/>
                <a:cs typeface="Times New Roman" pitchFamily="18" charset="0"/>
              </a:rPr>
              <a:t>w`‡q cÖevwnZ Ki‡j </a:t>
            </a:r>
            <a:r>
              <a:rPr lang="en-US" sz="1400" b="1">
                <a:latin typeface="Times" pitchFamily="18" charset="0"/>
                <a:cs typeface="Times New Roman" pitchFamily="18" charset="0"/>
              </a:rPr>
              <a:t>XNOR</a:t>
            </a:r>
            <a:r>
              <a:rPr lang="en-US" sz="2000" b="1">
                <a:latin typeface="SutonnyMJ" pitchFamily="2" charset="0"/>
                <a:cs typeface="Times New Roman" pitchFamily="18" charset="0"/>
              </a:rPr>
              <a:t> †MBU cvIqv hvq| `yÕwU BbcyU 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>
                <a:latin typeface="SutonnyMJ" pitchFamily="2" charset="0"/>
                <a:cs typeface="Times New Roman" pitchFamily="18" charset="0"/>
              </a:rPr>
              <a:t> I 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>
                <a:latin typeface="SutonnyMJ" pitchFamily="2" charset="0"/>
                <a:cs typeface="Times New Roman" pitchFamily="18" charset="0"/>
              </a:rPr>
              <a:t> n‡j </a:t>
            </a:r>
            <a:r>
              <a:rPr lang="en-US" sz="1400" b="1">
                <a:latin typeface="Times" pitchFamily="18" charset="0"/>
                <a:cs typeface="Times New Roman" pitchFamily="18" charset="0"/>
              </a:rPr>
              <a:t>XNOR</a:t>
            </a:r>
            <a:r>
              <a:rPr lang="en-US" sz="2000" b="1">
                <a:latin typeface="SutonnyMJ" pitchFamily="2" charset="0"/>
                <a:cs typeface="Times New Roman" pitchFamily="18" charset="0"/>
              </a:rPr>
              <a:t> †MB‡Ui AvDUcyU 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en-US" sz="2000" b="1">
                <a:latin typeface="SutonnyMJ" pitchFamily="2" charset="0"/>
                <a:cs typeface="Times New Roman" pitchFamily="18" charset="0"/>
              </a:rPr>
              <a:t>Gi gvb eywjq exRMwYZ Abyhvqx n‡e 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4" y="3931271"/>
            <a:ext cx="2009775" cy="44767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0" name="Rectangle 19"/>
          <p:cNvSpPr/>
          <p:nvPr/>
        </p:nvSpPr>
        <p:spPr>
          <a:xfrm>
            <a:off x="488950" y="4619625"/>
            <a:ext cx="8213725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b="1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yÕwU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wewkó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latin typeface="+mn-lt"/>
                <a:cs typeface="SutonnyMJ" pitchFamily="2" charset="0"/>
              </a:rPr>
              <a:t>XNOR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M‡Ui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yÕwU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defRPr/>
            </a:pPr>
            <a:r>
              <a:rPr lang="en-US" sz="2000" b="1" dirty="0">
                <a:latin typeface="SutonnyMJ" pitchFamily="2" charset="0"/>
                <a:cs typeface="SutonnyMJ" pitchFamily="2" charset="0"/>
              </a:rPr>
              <a:t>A_©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latin typeface="+mn-lt"/>
                <a:cs typeface="SutonnyMJ" pitchFamily="2" charset="0"/>
              </a:rPr>
              <a:t>XOR Gate + NOT Gate = XNOR Gate. </a:t>
            </a:r>
          </a:p>
          <a:p>
            <a:pPr algn="just">
              <a:defRPr/>
            </a:pPr>
            <a:r>
              <a:rPr lang="en-US" sz="2000" b="1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b="1" dirty="0">
                <a:latin typeface="+mn-lt"/>
                <a:cs typeface="SutonnyMJ" pitchFamily="2" charset="0"/>
              </a:rPr>
              <a:t>XNOR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evSv‡bvi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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wPý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|)</a:t>
            </a:r>
          </a:p>
        </p:txBody>
      </p:sp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038" y="2395538"/>
            <a:ext cx="6172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b¨vÛ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I bi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mve©RbxbZv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0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†Kvb †MB‡Ui mve©RbxbZv ej‡Z †evSv‡bv nq H †MBU w`‡q wZbwU †gŠwjK †MB‡Ui cÖ‡Z¨KwU ˆZwi Kiv m¤¢e| Avi †gŠwjK wZbwU †MBU w`‡q †h‡nZz mKj †hŠwMK †MBU ˆZwi Kiv nq ZvB mKj †MBUB H †MBU w`‡q ˆZwi Kiv m¤¢e| A_©vr H †MBU w`‡q mve©Rbxbfv‡e mKj eywjqvb dvsk‡bi KvR Kiv m¤¢e|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34988" y="3752850"/>
            <a:ext cx="821372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Ai,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G¨vÛ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-G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^‡q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h‡Kvb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hyw³eZ©bx </a:t>
            </a:r>
            <a:r>
              <a:rPr lang="en-US" sz="1800" dirty="0" smtClean="0">
                <a:latin typeface="+mn-lt"/>
                <a:cs typeface="SutonnyMJ" pitchFamily="2" charset="0"/>
              </a:rPr>
              <a:t>(Logic Circuit)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m¤¢e|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ïay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b¨vÛ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†MBU w`‡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qI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h‡Kvb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eZ©bx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m¤¢e|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b¨vÛ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Ai,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A¨vÛ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m¤¢e|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Zgwb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bi †MBU w`‡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qI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h‡Kvb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eZ©bx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m¤¢e|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b¨vÛ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bi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mve©RbxbZv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b¨vÛ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†MBU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gŠwjK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†MBU ˆ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Zwi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pl-PL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b¨vÛ †MBU w`‡q bU †MBU ˆZwi</a:t>
            </a:r>
            <a:endParaRPr lang="en-US" sz="2800" b="1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8950" y="2797175"/>
            <a:ext cx="82137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wP‡Îi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b¨vq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w`‡j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b¨vÛ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bU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G‡ÿ‡Î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yÕwU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1800" b="1" dirty="0" smtClean="0">
                <a:latin typeface="+mn-lt"/>
                <a:cs typeface="SutonnyMJ" pitchFamily="2" charset="0"/>
              </a:rPr>
              <a:t>(A)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bU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ev¯ÍevwqZ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3889375"/>
            <a:ext cx="6886575" cy="1495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b¨vÛ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†MBU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gŠwjK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†MBU ˆ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Zwi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pl-PL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b¨vÛ †MBU w`‡q </a:t>
            </a:r>
            <a:r>
              <a:rPr lang="en-US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</a:t>
            </a:r>
            <a:r>
              <a:rPr lang="pl-PL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ˆZwi</a:t>
            </a:r>
            <a:endParaRPr lang="en-US" sz="2800" b="1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8950" y="2797175"/>
            <a:ext cx="8213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000" b="1">
                <a:latin typeface="SutonnyMJ" pitchFamily="2" charset="0"/>
                <a:cs typeface="SutonnyMJ" pitchFamily="2" charset="0"/>
              </a:rPr>
              <a:t>wb‡Pi wP‡Îi b¨vq ms‡hvM w`‡q b¨vÛ †MBU‡K Ai †MB‡U ev¯Íevqb Kiv hvq|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0" y="3694113"/>
            <a:ext cx="7048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487" y="1692322"/>
            <a:ext cx="8066206" cy="2947917"/>
          </a:xfrm>
        </p:spPr>
        <p:txBody>
          <a:bodyPr/>
          <a:lstStyle/>
          <a:p>
            <a:pPr algn="ctr" eaLnBrk="1" hangingPunct="1"/>
            <a:r>
              <a:rPr lang="fr-FR" sz="6000" b="1" dirty="0" err="1" smtClean="0">
                <a:latin typeface="SutonnyMJ" pitchFamily="2" charset="0"/>
                <a:cs typeface="SutonnyMJ" pitchFamily="2" charset="0"/>
              </a:rPr>
              <a:t>jwRK</a:t>
            </a:r>
            <a:r>
              <a:rPr lang="fr-FR" sz="6000" b="1" dirty="0" smtClean="0">
                <a:latin typeface="SutonnyMJ" pitchFamily="2" charset="0"/>
                <a:cs typeface="SutonnyMJ" pitchFamily="2" charset="0"/>
              </a:rPr>
              <a:t> †MBU</a:t>
            </a:r>
            <a:endParaRPr lang="en-US" sz="60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050" y="3519488"/>
            <a:ext cx="5446713" cy="625475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b="1" dirty="0" smtClean="0"/>
              <a:t>(Logic Gate)</a:t>
            </a:r>
            <a:endParaRPr lang="en-US" dirty="0" smtClean="0">
              <a:latin typeface="KarnaphuliMJ" pitchFamily="2" charset="0"/>
              <a:ea typeface="KarnaphuliMJ" pitchFamily="2" charset="0"/>
              <a:cs typeface="Karnaphuli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826956">
            <a:off x="158240" y="2453740"/>
            <a:ext cx="3276600" cy="830997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cvV</a:t>
            </a:r>
            <a:endParaRPr lang="en-US" sz="4800" b="1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b¨vÛ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†MBU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gŠwjK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†MBU ˆ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Zwi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pl-PL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b¨vÛ †MBU w`‡q </a:t>
            </a:r>
            <a:r>
              <a:rPr lang="en-US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A¨vÛ</a:t>
            </a:r>
            <a:r>
              <a:rPr lang="pl-PL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ˆZwi</a:t>
            </a:r>
            <a:endParaRPr lang="en-US" sz="2800" b="1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8950" y="2797175"/>
            <a:ext cx="8213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000" b="1">
                <a:latin typeface="SutonnyMJ" pitchFamily="2" charset="0"/>
                <a:cs typeface="SutonnyMJ" pitchFamily="2" charset="0"/>
              </a:rPr>
              <a:t>wb‡Pi wP‡Îi b¨vq ms‡hvM w`‡q b¨vÛ †MBU‡K A¨vÛ †MB‡U ev¯Íevqb Kiv hvq|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3" y="3633788"/>
            <a:ext cx="7010400" cy="134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bi 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†MBU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gŠwjK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†MBU ˆ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Zwi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pl-PL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</a:t>
            </a:r>
            <a:r>
              <a:rPr lang="en-US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pl-PL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w`‡q </a:t>
            </a:r>
            <a:r>
              <a:rPr lang="en-US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bU</a:t>
            </a:r>
            <a:r>
              <a:rPr lang="pl-PL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ˆZwi</a:t>
            </a:r>
            <a:endParaRPr lang="en-US" sz="2800" b="1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8950" y="2797175"/>
            <a:ext cx="8213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000" b="1">
                <a:latin typeface="SutonnyMJ" pitchFamily="2" charset="0"/>
                <a:cs typeface="SutonnyMJ" pitchFamily="2" charset="0"/>
              </a:rPr>
              <a:t>wb‡Pi wP‡Îi g‡Zv K‡i ms‡hvM w`‡q bi †MBU‡K bU †MB‡U ev¯Íevqb Kiv hvq|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25" y="3462338"/>
            <a:ext cx="6267450" cy="116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615950" y="4987925"/>
            <a:ext cx="80867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yÕwU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BbcyUB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A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X = A + A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eywjq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m~Îvbymv‡i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A + A = A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X = </a:t>
            </a:r>
            <a:r>
              <a:rPr lang="en-US" sz="1800" b="1" dirty="0" smtClean="0">
                <a:solidFill>
                  <a:srgbClr val="7030A0"/>
                </a:solidFill>
                <a:cs typeface="SutonnyMJ" pitchFamily="2" charset="0"/>
              </a:rPr>
              <a:t>A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A_v©r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Ai †MBU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bU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†MBU ˆ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bi 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†MBU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gŠwjK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†MBU ˆ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Zwi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pl-PL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</a:t>
            </a:r>
            <a:r>
              <a:rPr lang="en-US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pl-PL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w`‡q </a:t>
            </a:r>
            <a:r>
              <a:rPr lang="en-US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</a:t>
            </a:r>
            <a:r>
              <a:rPr lang="pl-PL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ˆZwi</a:t>
            </a:r>
            <a:endParaRPr lang="en-US" sz="2800" b="1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8950" y="2797175"/>
            <a:ext cx="8213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000" b="1">
                <a:latin typeface="SutonnyMJ" pitchFamily="2" charset="0"/>
                <a:cs typeface="SutonnyMJ" pitchFamily="2" charset="0"/>
              </a:rPr>
              <a:t>wb‡Pi wP‡Îi g‡Zv K‡i ms‡hvM w`‡j bi †MBU Ai †MBU wn‡m‡e KvR Ki‡e|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5" y="3582988"/>
            <a:ext cx="79438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bi 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†MBU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gŠwjK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†MBU ˆ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Zwi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pl-PL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</a:t>
            </a:r>
            <a:r>
              <a:rPr lang="en-US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pl-PL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w`‡q </a:t>
            </a:r>
            <a:r>
              <a:rPr lang="en-US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A¨vÛ</a:t>
            </a:r>
            <a:r>
              <a:rPr lang="pl-PL" sz="28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ˆZwi</a:t>
            </a:r>
            <a:endParaRPr lang="en-US" sz="2800" b="1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8950" y="2797175"/>
            <a:ext cx="8213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000" b="1">
                <a:latin typeface="SutonnyMJ" pitchFamily="2" charset="0"/>
                <a:cs typeface="SutonnyMJ" pitchFamily="2" charset="0"/>
              </a:rPr>
              <a:t>wb‡Pi wP‡Îi g‡Zv K‡i ms‡hvM w`‡j bi †MBU A¨vÛ †MBU wn‡m‡e KvR Ki‡e|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3433763"/>
            <a:ext cx="77724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bi 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†MBU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gŠwjK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†MBU ˆ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Zwi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ïay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NAND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XOR 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MB‡Ui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ev¯Íevqb</a:t>
            </a:r>
            <a:endParaRPr lang="en-US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75" y="2927350"/>
            <a:ext cx="6924675" cy="296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bi 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†MBU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gŠwjK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†MBU ˆ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Zwi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ïay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NAND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XNOR 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MB‡Ui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ev¯Íevqb</a:t>
            </a:r>
            <a:endParaRPr lang="en-US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0" y="3006725"/>
            <a:ext cx="7048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bi 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†MBU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gŠwjK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†MBU ˆ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Zwi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ïay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NOR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XOR 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MB‡Ui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ev¯Íevqb</a:t>
            </a:r>
            <a:endParaRPr lang="en-US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513" y="3305175"/>
            <a:ext cx="3067050" cy="204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bi 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†MBU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gŠwjK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†MBU ˆ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Zwi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11400"/>
            <a:ext cx="82137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ïay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NOR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XOR 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MB‡Ui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ev¯Íevqb</a:t>
            </a:r>
            <a:endParaRPr lang="en-US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2909888"/>
            <a:ext cx="7248525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bi 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†MBU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gŠwjK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†MBU ˆ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Zwi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ïay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NOR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XNOR 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MB‡Ui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ev¯Íevqb</a:t>
            </a:r>
            <a:endParaRPr lang="en-US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3182938"/>
            <a:ext cx="6696075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bi 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†MBU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gŠwjK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†MBU ˆ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Zwi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ïay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NOR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XNOR 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MB‡Ui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ev¯Íevqb</a:t>
            </a:r>
            <a:endParaRPr lang="en-US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13" y="3033713"/>
            <a:ext cx="7077075" cy="280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1371600" y="152400"/>
            <a:ext cx="541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7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0" y="1305368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bn-IN" sz="3600" b="1" dirty="0" smtClean="0">
                <a:latin typeface="SutonnyMJ" pitchFamily="2" charset="0"/>
              </a:rPr>
              <a:t>আহাদ আলী</a:t>
            </a:r>
            <a:endParaRPr lang="en-US" sz="3600" b="1" dirty="0" smtClean="0">
              <a:latin typeface="SutonnyMJ" pitchFamily="2" charset="0"/>
            </a:endParaRPr>
          </a:p>
          <a:p>
            <a:pPr lvl="0"/>
            <a:r>
              <a:rPr lang="bn-IN" sz="3600" b="1" dirty="0" smtClean="0">
                <a:latin typeface="SutonnyMJ" pitchFamily="2" charset="0"/>
              </a:rPr>
              <a:t>সহকারী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bn-IN" sz="3600" b="1" dirty="0" smtClean="0">
                <a:latin typeface="SutonnyMJ" pitchFamily="2" charset="0"/>
              </a:rPr>
              <a:t>অধ্যাপক</a:t>
            </a:r>
            <a:r>
              <a:rPr lang="bn-BD" sz="3600" b="1" dirty="0" smtClean="0">
                <a:latin typeface="SutonnyMJ" pitchFamily="2" charset="0"/>
                <a:cs typeface="NikoshBAN" pitchFamily="2" charset="0"/>
              </a:rPr>
              <a:t> </a:t>
            </a:r>
            <a:endParaRPr lang="bn-IN" sz="3600" b="1" dirty="0" smtClean="0">
              <a:latin typeface="SutonnyMJ" pitchFamily="2" charset="0"/>
              <a:cs typeface="NikoshBAN" pitchFamily="2" charset="0"/>
            </a:endParaRPr>
          </a:p>
          <a:p>
            <a:pPr lvl="0"/>
            <a:r>
              <a:rPr lang="bn-IN" sz="3600" b="1" dirty="0" smtClean="0">
                <a:latin typeface="SutonnyMJ" pitchFamily="2" charset="0"/>
                <a:cs typeface="NikoshBAN" pitchFamily="2" charset="0"/>
              </a:rPr>
              <a:t>ইসলামের ইতিহাস ও সংস্কৃতি </a:t>
            </a:r>
            <a:endParaRPr lang="en-US" sz="3600" b="1" dirty="0" smtClean="0">
              <a:latin typeface="SutonnyMJ" pitchFamily="2" charset="0"/>
              <a:cs typeface="NikoshBAN" pitchFamily="2" charset="0"/>
            </a:endParaRPr>
          </a:p>
          <a:p>
            <a:pPr lvl="0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পার্ট-টাইম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bn-IN" sz="3600" b="1" dirty="0" smtClean="0">
                <a:latin typeface="SutonnyMJ" pitchFamily="2" charset="0"/>
                <a:cs typeface="NikoshBAN" pitchFamily="2" charset="0"/>
              </a:rPr>
              <a:t>ফতেপুর কলিম উদ্দীন কলেজ </a:t>
            </a:r>
          </a:p>
          <a:p>
            <a:pPr lvl="0"/>
            <a:r>
              <a:rPr lang="bn-IN" sz="3600" b="1" dirty="0" smtClean="0">
                <a:latin typeface="SutonnyMJ" pitchFamily="2" charset="0"/>
                <a:cs typeface="NikoshBAN" pitchFamily="2" charset="0"/>
              </a:rPr>
              <a:t>মান্দা, নওগাঁ</a:t>
            </a:r>
            <a:r>
              <a:rPr lang="en-US" sz="3600" b="1" dirty="0" smtClean="0">
                <a:latin typeface="SutonnyMJ" pitchFamily="2" charset="0"/>
                <a:cs typeface="NikoshBAN" pitchFamily="2" charset="0"/>
              </a:rPr>
              <a:t>|</a:t>
            </a:r>
          </a:p>
          <a:p>
            <a:pPr lvl="0"/>
            <a:r>
              <a:rPr lang="bn-IN" sz="3600" b="1" dirty="0" smtClean="0">
                <a:latin typeface="SutonnyMJ" pitchFamily="2" charset="0"/>
                <a:cs typeface="NikoshBAN" pitchFamily="2" charset="0"/>
              </a:rPr>
              <a:t>মুঠোফোনঃ- ০১৭১২</a:t>
            </a:r>
            <a:r>
              <a:rPr lang="en-US" sz="3600" b="1" dirty="0" smtClean="0">
                <a:latin typeface="SutonnyMJ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latin typeface="SutonnyMJ" pitchFamily="2" charset="0"/>
                <a:cs typeface="NikoshBAN" pitchFamily="2" charset="0"/>
              </a:rPr>
              <a:t>৪৮১৪৩৪</a:t>
            </a:r>
          </a:p>
          <a:p>
            <a:pPr lvl="0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:- ahad.tuba@gmail.com</a:t>
            </a:r>
            <a:endParaRPr lang="en-US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Ah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460" y="163774"/>
            <a:ext cx="2497539" cy="2497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766803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dvskb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©‡U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iƒcvšÍi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1| cv‡ki jwRK¨vj dvskb †_‡K jwRK¨vj mvwK©U AuvK|</a:t>
            </a:r>
            <a:endParaRPr lang="en-US" sz="240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5" y="2457253"/>
            <a:ext cx="1390650" cy="27622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188" y="3132138"/>
            <a:ext cx="5581650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dvskb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¨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©‡U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iƒcvšÍi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2| cv‡ki jwRK¨vj dvskb †_‡K jwRK¨vj mvwK©U AuvK|</a:t>
            </a:r>
            <a:endParaRPr lang="en-US" sz="240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638" y="2452491"/>
            <a:ext cx="1200150" cy="2857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375" y="3132138"/>
            <a:ext cx="5314950" cy="262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dvskb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mvwK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©‡U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iƒcvšÍi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3| cv‡ki jwRK¨vj dvskb †_‡K jwRK¨vj mvwK©U AuvK|</a:t>
            </a:r>
            <a:endParaRPr lang="en-US" sz="240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333" y="2433441"/>
            <a:ext cx="962025" cy="3238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488" y="3389313"/>
            <a:ext cx="4438650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68" y="1478602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dvskb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©‡U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iƒcvšÍi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4| cv‡ki jwRK¨vj dvskb †_‡K jwRK¨vj mvwK©U AuvK|</a:t>
            </a:r>
            <a:endParaRPr lang="en-US" sz="240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043" y="2433441"/>
            <a:ext cx="1524000" cy="3238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75" y="3132138"/>
            <a:ext cx="5695950" cy="280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dvskb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©‡U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iƒcvšÍi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5| cv‡ki jwRK¨vj dvskb †_‡K jwRK¨vj mvwK©U AuvK|</a:t>
            </a:r>
            <a:endParaRPr lang="en-US" sz="240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116" y="2462016"/>
            <a:ext cx="1933575" cy="2667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338" y="2919413"/>
            <a:ext cx="6238875" cy="3228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dvskb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©‡U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iƒcvšÍi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6| cv‡ki jwRK¨vj dvskb †_‡K jwRK¨vj mvwK©U AuvK|</a:t>
            </a:r>
            <a:endParaRPr lang="en-US" sz="240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038" y="2466778"/>
            <a:ext cx="1400175" cy="2571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900" y="3341688"/>
            <a:ext cx="60579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dvskb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©‡U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iƒcvšÍi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7| cv‡ki jwRK¨vj dvskb †_‡K jwRK¨vj mvwK©U AuvK|</a:t>
            </a:r>
            <a:endParaRPr lang="en-US" sz="240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469" y="2438203"/>
            <a:ext cx="781050" cy="31432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50" y="3536950"/>
            <a:ext cx="4587875" cy="1725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dvskb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©‡U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iƒcvšÍi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8| cv‡ki jwRK¨vj dvskb †_‡K jwRK¨vj mvwK©U AuvK|</a:t>
            </a:r>
            <a:endParaRPr lang="en-US" sz="240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438" y="2447728"/>
            <a:ext cx="1724025" cy="2952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463" y="3006725"/>
            <a:ext cx="6362700" cy="28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mvwK©U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†_‡K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dvsk‡b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iƒcvšÍi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1| wb‡Pi jwRK¨vj mvwK©U †_‡K jwRK¨vj dvskb †jL|</a:t>
            </a:r>
            <a:endParaRPr lang="en-US" sz="240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63" y="3006725"/>
            <a:ext cx="3162300" cy="108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949" y="4786099"/>
            <a:ext cx="1609725" cy="3429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mvwK©U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†_‡K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dvsk‡b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iƒcvšÍi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2| wb‡Pi jwRK¨vj mvwK©U †_‡K jwRK¨vj dvskb †jL|</a:t>
            </a:r>
            <a:endParaRPr lang="en-US" sz="240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3" y="3006725"/>
            <a:ext cx="3695700" cy="127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617" y="4889879"/>
            <a:ext cx="1419225" cy="381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560513"/>
            <a:ext cx="8429625" cy="830262"/>
          </a:xfrm>
        </p:spPr>
        <p:txBody>
          <a:bodyPr/>
          <a:lstStyle/>
          <a:p>
            <a:pPr eaLnBrk="1" hangingPunct="1"/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welqwUi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wkL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60375" y="2349500"/>
            <a:ext cx="84296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fr-FR" sz="2400" b="1">
                <a:latin typeface="SutonnyMJ" pitchFamily="2" charset="0"/>
                <a:cs typeface="SutonnyMJ" pitchFamily="2" charset="0"/>
              </a:rPr>
              <a:t>1. jwRK †MBU I Gi cÖKvi‡f` m¤ú‡K© Rvb‡Z cvi‡ev| </a:t>
            </a:r>
            <a:endParaRPr lang="en-US" sz="240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8950" y="2909888"/>
            <a:ext cx="8429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fr-FR" sz="2400" b="1">
                <a:latin typeface="SutonnyMJ" pitchFamily="2" charset="0"/>
                <a:cs typeface="SutonnyMJ" pitchFamily="2" charset="0"/>
              </a:rPr>
              <a:t>2. wewfbœ †gŠwjK I †hŠwMK †MBU m¤ú‡K© cwi®‹vi aviYv jvf Ki‡ev| </a:t>
            </a:r>
            <a:endParaRPr lang="en-US" sz="240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60375" y="3378200"/>
            <a:ext cx="84296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fr-FR" sz="2400" b="1">
                <a:latin typeface="SutonnyMJ" pitchFamily="2" charset="0"/>
                <a:cs typeface="SutonnyMJ" pitchFamily="2" charset="0"/>
              </a:rPr>
              <a:t>3. b¨vÛ I bi †MB‡Ui mve©RbxbZv m¤ú‡K© Rvb‡ev|</a:t>
            </a:r>
            <a:endParaRPr lang="en-US" sz="240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60375" y="3822700"/>
            <a:ext cx="84296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fr-FR" sz="2400" b="1">
                <a:latin typeface="SutonnyMJ" pitchFamily="2" charset="0"/>
                <a:cs typeface="SutonnyMJ" pitchFamily="2" charset="0"/>
              </a:rPr>
              <a:t>4. b¨vÛ I bi †MBU w`‡q wewfbœ †gŠwjK †MBU ˆZwi Kiv wkL‡ev|</a:t>
            </a:r>
            <a:endParaRPr lang="en-US" sz="240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60375" y="4291013"/>
            <a:ext cx="84296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fr-FR" sz="2400" b="1">
                <a:latin typeface="SutonnyMJ" pitchFamily="2" charset="0"/>
                <a:cs typeface="SutonnyMJ" pitchFamily="2" charset="0"/>
              </a:rPr>
              <a:t>5. b¨vÛ †MBU w`‡q G·-Ai I G·-bi †MBU ˆZwi Kiv wkL‡ev|</a:t>
            </a:r>
            <a:endParaRPr lang="en-US" sz="240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460375" y="4729163"/>
            <a:ext cx="84296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fr-FR" sz="2400" b="1">
                <a:latin typeface="SutonnyMJ" pitchFamily="2" charset="0"/>
                <a:cs typeface="SutonnyMJ" pitchFamily="2" charset="0"/>
              </a:rPr>
              <a:t>6. bi †MBU w`‡q G·-Ai I G·-bi †MBU ˆZwi Kiv wkL‡ev|</a:t>
            </a:r>
            <a:endParaRPr lang="en-US" sz="240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60375" y="5173663"/>
            <a:ext cx="84296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fr-FR" sz="2400" b="1">
                <a:latin typeface="SutonnyMJ" pitchFamily="2" charset="0"/>
                <a:cs typeface="SutonnyMJ" pitchFamily="2" charset="0"/>
              </a:rPr>
              <a:t>7. jwRK¨vj dvskb †_‡K jwRK¨vj mvwK©‡U iƒcvšÍi cÖwµqv wkL‡ev|</a:t>
            </a:r>
            <a:endParaRPr lang="en-US" sz="240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88950" y="5621338"/>
            <a:ext cx="84296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fr-FR" sz="2400" b="1">
                <a:latin typeface="SutonnyMJ" pitchFamily="2" charset="0"/>
                <a:cs typeface="SutonnyMJ" pitchFamily="2" charset="0"/>
              </a:rPr>
              <a:t>8. jwRK¨vj mvwK©U †_‡K jwRK¨vj dvsk‡b iƒcvšÍi cÖwµqv wkL‡ev|</a:t>
            </a:r>
            <a:endParaRPr lang="en-US" sz="240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22" grpId="0"/>
      <p:bldP spid="23" grpId="0"/>
      <p:bldP spid="24" grpId="0"/>
      <p:bldP spid="20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mvwK©U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†_‡K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dvsk‡b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iƒcvšÍi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3| wb‡Pi jwRK¨vj mvwK©U †_‡K jwRK¨vj dvskb †jL|</a:t>
            </a:r>
            <a:endParaRPr lang="en-US" sz="240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400" y="3006725"/>
            <a:ext cx="41529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799" y="4882557"/>
            <a:ext cx="1724025" cy="50482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mvwK©U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†_‡K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dvsk‡b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iƒcvšÍi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4| wb‡Pi jwRK¨vj mvwK©U †_‡K jwRK¨vj dvskb †jL|</a:t>
            </a:r>
            <a:endParaRPr lang="en-US" sz="240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3" y="3006725"/>
            <a:ext cx="4276725" cy="279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488" y="4220770"/>
            <a:ext cx="1971675" cy="3619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mvwK©U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†_‡K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dvsk‡b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iƒcvšÍi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5| wb‡Pi jwRK¨vj mvwK©U †_‡K jwRK¨vj dvskb †jL|</a:t>
            </a:r>
            <a:endParaRPr lang="en-US" sz="240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003550"/>
            <a:ext cx="2790825" cy="148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679" y="5061258"/>
            <a:ext cx="1543050" cy="4476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mvwK©U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†_‡K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jwRK¨vj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dvsk‡b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iƒcvšÍi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4988" y="2392363"/>
            <a:ext cx="821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6| wb‡Pi jwRK¨vj mvwK©U †_‡K jwRK¨vj dvskb †jL|</a:t>
            </a:r>
            <a:endParaRPr lang="en-US" sz="240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006725"/>
            <a:ext cx="4772025" cy="2733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825" y="3906445"/>
            <a:ext cx="1752600" cy="46672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536700"/>
            <a:ext cx="7085013" cy="1003300"/>
          </a:xfrm>
        </p:spPr>
        <p:txBody>
          <a:bodyPr/>
          <a:lstStyle/>
          <a:p>
            <a:pPr algn="ctr" eaLnBrk="1" hangingPunct="1"/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g~j¨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vqb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0450" y="3417888"/>
            <a:ext cx="70786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SutonnyMJ" pitchFamily="2" charset="0"/>
                <a:cs typeface="SutonnyMJ" pitchFamily="2" charset="0"/>
              </a:rPr>
              <a:t>KgwcDUv‡ii MvwYwZK Acv‡ikb¸‡jv‡K jwRK †MB‡Ui gva¨‡g Dc¯’vcb Kiv nq- ch©v‡jvPbv Ki|</a:t>
            </a:r>
          </a:p>
        </p:txBody>
      </p:sp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536700"/>
            <a:ext cx="7085013" cy="787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85775" y="2416175"/>
            <a:ext cx="84359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1.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jwRK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†MU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Bbcy‡U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Rb¨ </a:t>
            </a:r>
            <a:r>
              <a:rPr lang="fr-FR" sz="2000" b="1" dirty="0" smtClean="0">
                <a:latin typeface="+mn-lt"/>
                <a:cs typeface="SutonnyMJ" pitchFamily="2" charset="0"/>
              </a:rPr>
              <a:t>XOR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M‡Ui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cÖZxK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mZ¨K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mviwY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4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5775" y="2935288"/>
            <a:ext cx="79708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400" b="1">
                <a:latin typeface="SutonnyMJ" pitchFamily="2" charset="0"/>
                <a:cs typeface="SutonnyMJ" pitchFamily="2" charset="0"/>
              </a:rPr>
              <a:t>2. mve©Rbxb †MBU †Kvb¸‡jv? †M‡Ui Kvh©c×wZ eY©bv Ki| </a:t>
            </a:r>
            <a:endParaRPr lang="en-US" sz="2400" b="1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85775" y="3421063"/>
            <a:ext cx="8658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400" b="1">
                <a:latin typeface="SutonnyMJ" pitchFamily="2" charset="0"/>
                <a:cs typeface="SutonnyMJ" pitchFamily="2" charset="0"/>
              </a:rPr>
              <a:t>3. b¨vÛ jwRK †MBU †Kvb †Kvb †gŠwjK †MU w`‡q ˆZwi n‡q‡Q? mvwK©U Gu‡K eY©bv Ki| </a:t>
            </a:r>
            <a:endParaRPr lang="en-US" sz="2400" b="1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09588" y="3900488"/>
            <a:ext cx="8412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4. †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†MBU‡K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mve©Rbxb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†MBU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†Kb? </a:t>
            </a:r>
            <a:r>
              <a:rPr lang="fr-FR" sz="2000" b="1" dirty="0" smtClean="0">
                <a:latin typeface="+mn-lt"/>
                <a:cs typeface="SutonnyMJ" pitchFamily="2" charset="0"/>
              </a:rPr>
              <a:t>X-OR 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M‡Ui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mZ¨K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mviwY</a:t>
            </a:r>
            <a:endParaRPr lang="fr-FR" sz="2400" b="1" dirty="0" smtClean="0"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AsKb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4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509588" y="4684713"/>
            <a:ext cx="797083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5. </a:t>
            </a:r>
            <a:r>
              <a:rPr lang="fr-FR" sz="2000" b="1" dirty="0" smtClean="0">
                <a:latin typeface="+mn-lt"/>
                <a:cs typeface="SutonnyMJ" pitchFamily="2" charset="0"/>
              </a:rPr>
              <a:t>X-OR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†MBU I </a:t>
            </a:r>
            <a:r>
              <a:rPr lang="fr-FR" sz="2000" b="1" dirty="0" smtClean="0">
                <a:latin typeface="+mn-lt"/>
                <a:cs typeface="SutonnyMJ" pitchFamily="2" charset="0"/>
              </a:rPr>
              <a:t>X-NOR 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†MBU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09588" y="5164138"/>
            <a:ext cx="797083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6.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wWwRUvj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wm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‡÷g </a:t>
            </a:r>
            <a:r>
              <a:rPr lang="fr-FR" sz="2000" b="1" dirty="0" smtClean="0">
                <a:latin typeface="+mn-lt"/>
                <a:cs typeface="SutonnyMJ" pitchFamily="2" charset="0"/>
              </a:rPr>
              <a:t>XOR 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M‡Ui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iæZ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AcwimxgÕ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-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24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fr-FR" sz="24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400" b="1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Betty's flowers in Selma 6-20-0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59948"/>
            <a:ext cx="9144000" cy="6872288"/>
          </a:xfrm>
          <a:noFill/>
        </p:spPr>
      </p:pic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1981200" y="2635250"/>
            <a:ext cx="4724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156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081" y="0"/>
            <a:ext cx="732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ধন্যবাদ</a:t>
            </a:r>
            <a:endParaRPr lang="en-US" sz="4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smtClean="0">
                <a:latin typeface="SutonnyMJ" pitchFamily="2" charset="0"/>
                <a:cs typeface="SutonnyMJ" pitchFamily="2" charset="0"/>
              </a:rPr>
              <a:t>MBU </a:t>
            </a:r>
            <a:r>
              <a:rPr lang="fr-FR" sz="3200" b="1" dirty="0">
                <a:latin typeface="+mn-lt"/>
                <a:cs typeface="SutonnyMJ" pitchFamily="2" charset="0"/>
              </a:rPr>
              <a:t>(</a:t>
            </a:r>
            <a:r>
              <a:rPr lang="fr-FR" sz="3200" b="1" dirty="0" err="1">
                <a:latin typeface="+mn-lt"/>
                <a:cs typeface="SutonnyMJ" pitchFamily="2" charset="0"/>
              </a:rPr>
              <a:t>Logic</a:t>
            </a:r>
            <a:r>
              <a:rPr lang="fr-FR" sz="3200" b="1" dirty="0">
                <a:latin typeface="+mn-lt"/>
                <a:cs typeface="SutonnyMJ" pitchFamily="2" charset="0"/>
              </a:rPr>
              <a:t> </a:t>
            </a:r>
            <a:r>
              <a:rPr lang="fr-FR" sz="3200" b="1" dirty="0" err="1">
                <a:latin typeface="+mn-lt"/>
                <a:cs typeface="SutonnyMJ" pitchFamily="2" charset="0"/>
              </a:rPr>
              <a:t>Gate</a:t>
            </a:r>
            <a:r>
              <a:rPr lang="fr-FR" sz="3200" b="1" dirty="0">
                <a:latin typeface="+mn-lt"/>
                <a:cs typeface="SutonnyMJ" pitchFamily="2" charset="0"/>
              </a:rPr>
              <a:t>)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25450" y="2184400"/>
            <a:ext cx="82772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jwRK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eywjqvb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A¨vj‡Reivi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MvwYwZK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KvRKg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B‡jw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±ªK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mvwK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Ui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m¤úv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`‡bi Rb¨ GK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GKvwaK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B‡jKwUªK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mvwK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Ui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mgš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^‡q ˆ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wWfvBm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¨‡g Dchy³ ˆ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e`y¨wZK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cwi‡e‡k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GKvwaK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BbcyU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AvDUcyU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563" y="3246426"/>
            <a:ext cx="6048375" cy="28479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fr-FR" sz="3200" b="1" dirty="0">
                <a:latin typeface="+mn-lt"/>
                <a:cs typeface="SutonnyMJ" pitchFamily="2" charset="0"/>
              </a:rPr>
              <a:t>(Types of </a:t>
            </a:r>
            <a:r>
              <a:rPr lang="fr-FR" sz="3200" b="1" dirty="0" err="1">
                <a:latin typeface="+mn-lt"/>
                <a:cs typeface="SutonnyMJ" pitchFamily="2" charset="0"/>
              </a:rPr>
              <a:t>Logic</a:t>
            </a:r>
            <a:r>
              <a:rPr lang="fr-FR" sz="3200" b="1" dirty="0">
                <a:latin typeface="+mn-lt"/>
                <a:cs typeface="SutonnyMJ" pitchFamily="2" charset="0"/>
              </a:rPr>
              <a:t> Gates)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93725" y="2335213"/>
            <a:ext cx="67278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jwRK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†MBU‡K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g~jZ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yÕwU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  <a:sym typeface="Symbol" panose="05050102010706020507" pitchFamily="18" charset="2"/>
              </a:rPr>
              <a:t>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452563" y="2982913"/>
            <a:ext cx="50101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latin typeface="SutonnyMJ" pitchFamily="2" charset="0"/>
                <a:cs typeface="SutonnyMJ" pitchFamily="2" charset="0"/>
              </a:rPr>
              <a:t>1. †gŠwjK †MBU  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452563" y="3475038"/>
            <a:ext cx="50101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>
                <a:latin typeface="SutonnyMJ" pitchFamily="2" charset="0"/>
                <a:cs typeface="SutonnyMJ" pitchFamily="2" charset="0"/>
              </a:rPr>
              <a:t>2. †hŠwMK †MBU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60" y="3225144"/>
            <a:ext cx="4329140" cy="2541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fr-FR" sz="3200" b="1" dirty="0">
                <a:latin typeface="+mn-lt"/>
                <a:cs typeface="SutonnyMJ" pitchFamily="2" charset="0"/>
              </a:rPr>
              <a:t>(Types of </a:t>
            </a:r>
            <a:r>
              <a:rPr lang="fr-FR" sz="3200" b="1" dirty="0" err="1">
                <a:latin typeface="+mn-lt"/>
                <a:cs typeface="SutonnyMJ" pitchFamily="2" charset="0"/>
              </a:rPr>
              <a:t>Logic</a:t>
            </a:r>
            <a:r>
              <a:rPr lang="fr-FR" sz="3200" b="1" dirty="0">
                <a:latin typeface="+mn-lt"/>
                <a:cs typeface="SutonnyMJ" pitchFamily="2" charset="0"/>
              </a:rPr>
              <a:t> Gates)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231900" y="3743325"/>
            <a:ext cx="67278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1. Ai †MBU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(OR Gate) 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t †hŠw³K †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hv‡Mi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¨|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8950" y="2460625"/>
            <a:ext cx="8020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1. †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(Basic Logic Gates) 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G †MBU¸‡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GKKfv‡e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MvwYwZK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Acv‡ikb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| †hŠw³K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hvM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, †hŠw³K ¸Y I †hŠw³K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c~i‡Ki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2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†MBU¸‡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t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231900" y="4192588"/>
            <a:ext cx="67278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2. GÛ †MBU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(AND Gate) 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t †hŠw³K ¸‡Yi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¨|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231900" y="4618038"/>
            <a:ext cx="67278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bU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(NOT Gate) 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t †hŠw³K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c~i‡Ki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¨|</a:t>
            </a:r>
          </a:p>
        </p:txBody>
      </p:sp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jwRK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fr-FR" sz="36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fr-FR" sz="3200" b="1" dirty="0">
                <a:latin typeface="+mn-lt"/>
                <a:cs typeface="SutonnyMJ" pitchFamily="2" charset="0"/>
              </a:rPr>
              <a:t>(Types of </a:t>
            </a:r>
            <a:r>
              <a:rPr lang="fr-FR" sz="3200" b="1" dirty="0" err="1">
                <a:latin typeface="+mn-lt"/>
                <a:cs typeface="SutonnyMJ" pitchFamily="2" charset="0"/>
              </a:rPr>
              <a:t>Logic</a:t>
            </a:r>
            <a:r>
              <a:rPr lang="fr-FR" sz="3200" b="1" dirty="0">
                <a:latin typeface="+mn-lt"/>
                <a:cs typeface="SutonnyMJ" pitchFamily="2" charset="0"/>
              </a:rPr>
              <a:t> Gates)</a:t>
            </a:r>
            <a:endParaRPr lang="en-US" sz="3200" dirty="0">
              <a:latin typeface="+mn-lt"/>
              <a:cs typeface="SutonnyMJ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231900" y="3743325"/>
            <a:ext cx="67278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b¨vÛ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(NAND Gate)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AND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NOT 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mgš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^‡q ˆ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8950" y="2460625"/>
            <a:ext cx="8020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2. †</a:t>
            </a:r>
            <a:r>
              <a:rPr lang="en-US" sz="2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hŠwMK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(Compound Logic Gates) </a:t>
            </a:r>
            <a:r>
              <a:rPr lang="en-US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G †MBU¸‡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^‡q ˆ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^‡q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PviwU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hŠwMK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| G¸‡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231900" y="4192588"/>
            <a:ext cx="67278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2. bi †MBU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(NOR Gate) 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OR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NOT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mgš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^‡q ˆ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231900" y="4618038"/>
            <a:ext cx="67278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G·Ai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(XOR Gate) 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t Ai, GÛ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bU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 †MBU ˆ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231900" y="5067300"/>
            <a:ext cx="71215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G·bi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(XNOR Gate) 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G·Ai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cs typeface="SutonnyMJ" pitchFamily="2" charset="0"/>
              </a:rPr>
              <a:t>NOT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wgwj‡q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5964</TotalTime>
  <Words>2686</Words>
  <Application>Microsoft Office PowerPoint</Application>
  <PresentationFormat>On-screen Show (4:3)</PresentationFormat>
  <Paragraphs>234</Paragraphs>
  <Slides>56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cvV cwiwPwZ</vt:lpstr>
      <vt:lpstr>jwRK †MBU</vt:lpstr>
      <vt:lpstr>PowerPoint Presentation</vt:lpstr>
      <vt:lpstr>GB welqwUi cvV †k‡l Avgiv hv wkL‡ev t</vt:lpstr>
      <vt:lpstr>jwRK †MBU (Logic Gate)</vt:lpstr>
      <vt:lpstr>jwRK †MB‡Ui cÖKvi‡f` (Types of Logic Gates)</vt:lpstr>
      <vt:lpstr>jwRK †MB‡Ui cÖKvi‡f` (Types of Logic Gates)</vt:lpstr>
      <vt:lpstr>jwRK †MB‡Ui cÖKvi‡f` (Types of Logic Gates)</vt:lpstr>
      <vt:lpstr>wewfbœ cÖKvi †MB‡Ui weeiY</vt:lpstr>
      <vt:lpstr>wewfbœ cÖKvi †MB‡Ui weeiY</vt:lpstr>
      <vt:lpstr>wewfbœ cÖKvi †MB‡Ui weeiY</vt:lpstr>
      <vt:lpstr>wewfbœ cÖKvi †MB‡Ui weeiY</vt:lpstr>
      <vt:lpstr>wewfbœ cÖKvi †MB‡Ui weeiY</vt:lpstr>
      <vt:lpstr>wewfbœ cÖKvi †MB‡Ui weeiY</vt:lpstr>
      <vt:lpstr>wewfbœ cÖKvi †MB‡Ui weeiY</vt:lpstr>
      <vt:lpstr>wewfbœ cÖKvi †MB‡Ui weeiY</vt:lpstr>
      <vt:lpstr>wewfbœ cÖKvi †MB‡Ui weeiY</vt:lpstr>
      <vt:lpstr>wewfbœ cÖKvi †MB‡Ui weeiY</vt:lpstr>
      <vt:lpstr>wewfbœ cÖKvi †MB‡Ui weeiY</vt:lpstr>
      <vt:lpstr>wewfbœ cÖKvi †MB‡Ui weeiY</vt:lpstr>
      <vt:lpstr>wewfbœ cÖKvi †MB‡Ui weeiY</vt:lpstr>
      <vt:lpstr>wewfbœ cÖKvi †MB‡Ui weeiY</vt:lpstr>
      <vt:lpstr>wewfbœ cÖKvi †MB‡Ui weeiY</vt:lpstr>
      <vt:lpstr>wewfbœ cÖKvi †MB‡Ui weeiY</vt:lpstr>
      <vt:lpstr>wewfbœ cÖKvi †MB‡Ui weeiY</vt:lpstr>
      <vt:lpstr>b¨vÛ I bi †MB‡Ui mve©RbxbZv</vt:lpstr>
      <vt:lpstr>b¨vÛ †MBU w`‡q †gŠwjK †MBU ˆZwi</vt:lpstr>
      <vt:lpstr>b¨vÛ †MBU w`‡q †gŠwjK †MBU ˆZwi</vt:lpstr>
      <vt:lpstr>b¨vÛ †MBU w`‡q †gŠwjK †MBU ˆZwi</vt:lpstr>
      <vt:lpstr>bi †MBU w`‡q †gŠwjK †MBU ˆZwi</vt:lpstr>
      <vt:lpstr>bi †MBU w`‡q †gŠwjK †MBU ˆZwi</vt:lpstr>
      <vt:lpstr>bi †MBU w`‡q †gŠwjK †MBU ˆZwi</vt:lpstr>
      <vt:lpstr>bi †MBU w`‡q †gŠwjK †MBU ˆZwi</vt:lpstr>
      <vt:lpstr>bi †MBU w`‡q †gŠwjK †MBU ˆZwi</vt:lpstr>
      <vt:lpstr>bi †MBU w`‡q †gŠwjK †MBU ˆZwi</vt:lpstr>
      <vt:lpstr>bi †MBU w`‡q †gŠwjK †MBU ˆZwi</vt:lpstr>
      <vt:lpstr>bi †MBU w`‡q †gŠwjK †MBU ˆZwi</vt:lpstr>
      <vt:lpstr>bi †MBU w`‡q †gŠwjK †MBU ˆZwi</vt:lpstr>
      <vt:lpstr>jwRK¨vj dvskb †_‡K jwRK¨vj mvwK©‡U iƒcvšÍi</vt:lpstr>
      <vt:lpstr>jwRK¨vj dvskb †_‡K jwRK¨vj mvwK©‡U iƒcvšÍi</vt:lpstr>
      <vt:lpstr>jwRK¨vj dvskb †_‡K jwRK¨vj mvwK©‡U iƒcvšÍi</vt:lpstr>
      <vt:lpstr>jwRK¨vj dvskb †_‡K jwRK¨vj mvwK©‡U iƒcvšÍi</vt:lpstr>
      <vt:lpstr>jwRK¨vj dvskb †_‡K jwRK¨vj mvwK©‡U iƒcvšÍi</vt:lpstr>
      <vt:lpstr>jwRK¨vj dvskb †_‡K jwRK¨vj mvwK©‡U iƒcvšÍi</vt:lpstr>
      <vt:lpstr>jwRK¨vj dvskb †_‡K jwRK¨vj mvwK©‡U iƒcvšÍi</vt:lpstr>
      <vt:lpstr>jwRK¨vj dvskb †_‡K jwRK¨vj mvwK©‡U iƒcvšÍi</vt:lpstr>
      <vt:lpstr>jwRK¨vj mvwK©U †_‡K jwRK¨vj dvsk‡b iƒcvšÍi</vt:lpstr>
      <vt:lpstr>jwRK¨vj mvwK©U †_‡K jwRK¨vj dvsk‡b iƒcvšÍi</vt:lpstr>
      <vt:lpstr>jwRK¨vj mvwK©U †_‡K jwRK¨vj dvsk‡b iƒcvšÍi</vt:lpstr>
      <vt:lpstr>jwRK¨vj mvwK©U †_‡K jwRK¨vj dvsk‡b iƒcvšÍi</vt:lpstr>
      <vt:lpstr>jwRK¨vj mvwK©U †_‡K jwRK¨vj dvsk‡b iƒcvšÍi</vt:lpstr>
      <vt:lpstr>jwRK¨vj mvwK©U †_‡K jwRK¨vj dvsk‡b iƒcvšÍi</vt:lpstr>
      <vt:lpstr>cvV g~j¨vqb</vt:lpstr>
      <vt:lpstr>evwoi KvR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Z_¨ I †hvMv‡hvM cÖhyw³ : wek¦ I evsjv‡`k †cÖwÿZ</dc:title>
  <dc:creator>Munirul Hasan</dc:creator>
  <cp:lastModifiedBy>Ahad</cp:lastModifiedBy>
  <cp:revision>263</cp:revision>
  <dcterms:created xsi:type="dcterms:W3CDTF">2014-08-14T14:00:54Z</dcterms:created>
  <dcterms:modified xsi:type="dcterms:W3CDTF">2019-06-12T14:11:02Z</dcterms:modified>
</cp:coreProperties>
</file>