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77" r:id="rId10"/>
    <p:sldId id="278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9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9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5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37E3-1110-4728-9B5E-EE102D99414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3.gif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3.gif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71620" y="206061"/>
            <a:ext cx="2640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2011" y="2383762"/>
            <a:ext cx="50179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ইমরান হোসেন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কাট্টলী নূরুল হক চৌধুরী সরকারি প্রাথমিক বিদ্যালয়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পাহাড়তলী, চট্টগ্রাম।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০১৮১৯৮৯৩১৩৫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emran81hossen@gmail.com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010" y="1279703"/>
            <a:ext cx="4623515" cy="460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10590664" y="183425"/>
            <a:ext cx="1392070" cy="1130632"/>
            <a:chOff x="10446660" y="862694"/>
            <a:chExt cx="783146" cy="7275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99110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42968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648" y="-57994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8" y="2409068"/>
            <a:ext cx="717767" cy="1076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690" y="1419375"/>
            <a:ext cx="2999712" cy="19516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270" y="867676"/>
            <a:ext cx="4445109" cy="2784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76" y="1378429"/>
            <a:ext cx="3183784" cy="23064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624" y="1896129"/>
            <a:ext cx="712773" cy="5927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42" y="2131737"/>
            <a:ext cx="466989" cy="700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7382" y="1940673"/>
            <a:ext cx="712773" cy="5927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202803" y="2333537"/>
            <a:ext cx="645702" cy="5369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8456" y="2488894"/>
            <a:ext cx="712773" cy="5927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016" y="2173079"/>
            <a:ext cx="712773" cy="5927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73238">
            <a:off x="9093728" y="2453272"/>
            <a:ext cx="712773" cy="5927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040" y="2318292"/>
            <a:ext cx="712773" cy="5927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74380">
            <a:off x="9617704" y="2426478"/>
            <a:ext cx="564470" cy="4694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992" y="1792233"/>
            <a:ext cx="712773" cy="5927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6533">
            <a:off x="8610848" y="1792611"/>
            <a:ext cx="566888" cy="8503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033">
            <a:off x="8111705" y="2257304"/>
            <a:ext cx="545385" cy="81807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34" y="1854651"/>
            <a:ext cx="527715" cy="7915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95" y="1542208"/>
            <a:ext cx="582719" cy="87407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3202">
            <a:off x="8758565" y="1961936"/>
            <a:ext cx="629315" cy="9439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8782">
            <a:off x="8797949" y="1928382"/>
            <a:ext cx="579230" cy="8688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901">
            <a:off x="9000094" y="1747507"/>
            <a:ext cx="609600" cy="9144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96" y="1679588"/>
            <a:ext cx="657987" cy="98698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24629" y="3555898"/>
            <a:ext cx="255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৬টি আম 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583264" y="3307535"/>
            <a:ext cx="252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৬টি আম 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8134066" y="3500418"/>
            <a:ext cx="28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৬টি আম 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2307545" y="4055339"/>
            <a:ext cx="723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৩ = ৬টি  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TextBox 57"/>
          <p:cNvSpPr txBox="1"/>
          <p:nvPr/>
        </p:nvSpPr>
        <p:spPr>
          <a:xfrm>
            <a:off x="2464497" y="165750"/>
            <a:ext cx="691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তিনটিতে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14 0.01621 L -0.50586 -0.021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61614 -0.03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-2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55716 -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24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58021 -0.013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79 0.01343 L -0.57045 -0.0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62" y="-2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1 0.06967 L -0.63333 0.028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4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26224 -0.02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2" y="-129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4557 -0.0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-8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5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24635 -0.026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4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24583 -0.034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173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444 -0.050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ardrop 7"/>
          <p:cNvSpPr/>
          <p:nvPr/>
        </p:nvSpPr>
        <p:spPr>
          <a:xfrm rot="15330745">
            <a:off x="11039767" y="5663216"/>
            <a:ext cx="1098019" cy="1018680"/>
          </a:xfrm>
          <a:prstGeom prst="teardrop">
            <a:avLst>
              <a:gd name="adj" fmla="val 189064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8850" y="5899052"/>
            <a:ext cx="96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2137" y="1666435"/>
            <a:ext cx="728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গড় নির্ণয় কর  </a:t>
            </a:r>
            <a:endParaRPr lang="en-US" sz="5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3832" y="3552101"/>
            <a:ext cx="6346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, ৩ , ৭ , ৫ , ৩   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911" y="180879"/>
            <a:ext cx="290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 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27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39" y="1085972"/>
            <a:ext cx="3915321" cy="5477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1504" y="73367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৯৮ পৃষ্ঠার (১) নং সমস্যাটি দেখঃ   </a:t>
            </a:r>
            <a:endParaRPr lang="en-US" sz="4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4614" y="1460309"/>
            <a:ext cx="6810233" cy="1883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ঘন্টা করে বাড়িতে পড়ালেখা করে তার একটি তালিকা তৈরী করেছে। সে প্রতিদিন গড়ে কত ঘন্টা করে বাড়ীতে পড়ালেখা করেছে? 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3856"/>
              </p:ext>
            </p:extLst>
          </p:nvPr>
        </p:nvGraphicFramePr>
        <p:xfrm>
          <a:off x="2818262" y="2602021"/>
          <a:ext cx="6784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208"/>
                <a:gridCol w="969208"/>
                <a:gridCol w="969208"/>
                <a:gridCol w="969208"/>
                <a:gridCol w="969208"/>
                <a:gridCol w="647185"/>
                <a:gridCol w="1291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b="1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bn-IN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01504" y="3799494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 সমাধান করতে পারবে?  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ardrop 14"/>
          <p:cNvSpPr/>
          <p:nvPr/>
        </p:nvSpPr>
        <p:spPr>
          <a:xfrm rot="15330745">
            <a:off x="11039767" y="5663216"/>
            <a:ext cx="1098019" cy="1018680"/>
          </a:xfrm>
          <a:prstGeom prst="teardrop">
            <a:avLst>
              <a:gd name="adj" fmla="val 189064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58850" y="5899052"/>
            <a:ext cx="96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83478" y="3429000"/>
            <a:ext cx="8816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২+১.৫+১+১.৫+১+২=৯</a:t>
            </a:r>
          </a:p>
          <a:p>
            <a:pPr algn="ctr"/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৬=১.৫</a:t>
            </a:r>
          </a:p>
          <a:p>
            <a:pPr algn="ctr"/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১.৫ 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5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3" presetClass="entr" presetSubtype="27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1" animBg="1"/>
      <p:bldP spid="14" grpId="0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96209" y="143168"/>
            <a:ext cx="48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তোমরা পারছ কিনা...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3" y="1312871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সূত্রটি লেখ।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896779" y="1446555"/>
            <a:ext cx="464024" cy="392887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17427" y="2082312"/>
            <a:ext cx="8816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বাক্সের ২০টি কমলার মধ্যে আমরা ৩টির ওজন মেপে পেলাম যথাক্রমে ৩৩৫ গ্রাম, ৩২০ গ্রাম, ৩৭১ গ্রাম। 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কমলা ৩টির গড় ওজন নির্ণয় করি।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গড় ওজনের ভিত্তিতে ২০টি কমলার মোট 	    ওজন নির্ণয় করি।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308491" y="2158513"/>
            <a:ext cx="464024" cy="39288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286604" y="183425"/>
            <a:ext cx="1678674" cy="1828800"/>
            <a:chOff x="286604" y="183425"/>
            <a:chExt cx="1678674" cy="1828800"/>
          </a:xfrm>
        </p:grpSpPr>
        <p:sp>
          <p:nvSpPr>
            <p:cNvPr id="2" name="Isosceles Triangle 1"/>
            <p:cNvSpPr/>
            <p:nvPr/>
          </p:nvSpPr>
          <p:spPr>
            <a:xfrm>
              <a:off x="286604" y="183425"/>
              <a:ext cx="1678674" cy="9144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68741" y="1097825"/>
              <a:ext cx="91440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60412" y="1242784"/>
            <a:ext cx="2777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 করবে...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1512" y="2157184"/>
            <a:ext cx="88164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 কর।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৩,৫,৮,৪,২,৫,২,৪,৩,৭ 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৮,৯,১২,১১,৭,১০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১৭,১৬,২০,১৯,১৫,২১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075455" y="2157184"/>
            <a:ext cx="550197" cy="559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8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822675" y="183425"/>
            <a:ext cx="1164783" cy="1376040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Oval 14"/>
          <p:cNvSpPr/>
          <p:nvPr/>
        </p:nvSpPr>
        <p:spPr>
          <a:xfrm>
            <a:off x="2478374" y="675442"/>
            <a:ext cx="1132764" cy="11737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56631" y="992097"/>
            <a:ext cx="1132764" cy="11737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36377" y="1089066"/>
            <a:ext cx="1132764" cy="11737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51546" y="794629"/>
            <a:ext cx="1132764" cy="11737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55092" y="385757"/>
            <a:ext cx="1132764" cy="11737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88710" y="822709"/>
            <a:ext cx="1132764" cy="11737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95032" y="404178"/>
            <a:ext cx="1132764" cy="11737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97976" y="233357"/>
            <a:ext cx="1132764" cy="11737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25505" y="618666"/>
            <a:ext cx="1132764" cy="1173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75296" y="466266"/>
            <a:ext cx="1132764" cy="11737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03008" y="1359265"/>
            <a:ext cx="3499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8179" y="2470775"/>
            <a:ext cx="81297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9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9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9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2.22222E-6 L 6.25E-7 -0.07222 " pathEditMode="relative" rAng="0" ptsTypes="AA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06593" y="1671092"/>
            <a:ext cx="46235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৮ গড় 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৮৯-৯০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752" y="2455248"/>
            <a:ext cx="2795452" cy="351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03974" y="390544"/>
            <a:ext cx="397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22424" y="183425"/>
            <a:ext cx="1465033" cy="1315115"/>
            <a:chOff x="10446660" y="862694"/>
            <a:chExt cx="783146" cy="727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3295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8360" y="699243"/>
            <a:ext cx="29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738389" y="3078277"/>
            <a:ext cx="566671" cy="45075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521319" y="2342824"/>
            <a:ext cx="516225" cy="45629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345560" y="1490842"/>
            <a:ext cx="499058" cy="4665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782" y="1370188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১৬.১.১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কী তা বলতে পারবে।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4815" y="2284927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১৬.২.১ গড় নির্ণয় করতে পারবে।</a:t>
            </a:r>
            <a:endParaRPr lang="en-US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2282" y="3017047"/>
            <a:ext cx="991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১৬.৩.১ গড় সম্পর্কিত সহজ সমস্যা সমাধান করতে পারবে।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590663" y="183424"/>
            <a:ext cx="1396794" cy="1508897"/>
            <a:chOff x="10446660" y="862694"/>
            <a:chExt cx="783146" cy="7275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1977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83285" y="700486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6811" y="1908949"/>
            <a:ext cx="81297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9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r>
              <a:rPr lang="bn-IN" sz="19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9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9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9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09278" y="183425"/>
            <a:ext cx="878180" cy="881100"/>
            <a:chOff x="10446660" y="862694"/>
            <a:chExt cx="783146" cy="727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9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an 1"/>
          <p:cNvSpPr/>
          <p:nvPr/>
        </p:nvSpPr>
        <p:spPr>
          <a:xfrm>
            <a:off x="1736035" y="1785257"/>
            <a:ext cx="914400" cy="506630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095182" y="1785257"/>
            <a:ext cx="914400" cy="506630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8600661" y="1785257"/>
            <a:ext cx="914400" cy="506630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49287" y="3468913"/>
            <a:ext cx="901148" cy="33053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764" y="3405029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95088" y="3846286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মিলি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73569" y="2709471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১৪০ মিলি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482251" y="183425"/>
            <a:ext cx="505206" cy="467436"/>
            <a:chOff x="10446660" y="862694"/>
            <a:chExt cx="783146" cy="72756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062603" y="20364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7384" y="13923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জারগুলোতে কমলার রস রাখলাম।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662" y="-217617"/>
            <a:ext cx="831525" cy="325617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105910" y="3928249"/>
            <a:ext cx="901148" cy="28420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042" y="209390"/>
            <a:ext cx="831525" cy="325617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628427" y="2859314"/>
            <a:ext cx="886022" cy="39091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28099 0.05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17 L 0.29245 -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-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5" grpId="0"/>
      <p:bldP spid="16" grpId="0"/>
      <p:bldP spid="17" grpId="0"/>
      <p:bldP spid="18" grpId="0"/>
      <p:bldP spid="18" grpId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an 1"/>
          <p:cNvSpPr/>
          <p:nvPr/>
        </p:nvSpPr>
        <p:spPr>
          <a:xfrm>
            <a:off x="1752218" y="1596571"/>
            <a:ext cx="914400" cy="46848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415830" y="1596571"/>
            <a:ext cx="914400" cy="46848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9079443" y="1171615"/>
            <a:ext cx="914400" cy="506630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65470" y="2898813"/>
            <a:ext cx="901148" cy="33053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9642" y="2579505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41565" y="2958355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মিলি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51739" y="1969906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১৪০ মিলি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482251" y="183425"/>
            <a:ext cx="505206" cy="467436"/>
            <a:chOff x="10446660" y="862694"/>
            <a:chExt cx="783146" cy="72756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368293" y="457594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কে কোন পাত্রের রস নিতে চাও? 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26558" y="3358149"/>
            <a:ext cx="901148" cy="28420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07209" y="2245672"/>
            <a:ext cx="886022" cy="39091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63196" y="6173930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26808" y="6186611"/>
            <a:ext cx="436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303998" y="6160742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4821" y="514598"/>
            <a:ext cx="1137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জারের রস পেলে খুব খুশি হবে আর খ জারের রস পেলে মন খারাপ করবে?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8460" y="494928"/>
            <a:ext cx="1137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ঠিক ভাবছো। রস সবার মাঝে সমানভাবে ভাগ করে দেয়া উচিত।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390" y="556190"/>
            <a:ext cx="1137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ভেবে বল কীভাবে সবাইকে সমানভাবে ভাগ করে দেয়া যায়?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ardrop 9"/>
          <p:cNvSpPr/>
          <p:nvPr/>
        </p:nvSpPr>
        <p:spPr>
          <a:xfrm rot="15330745">
            <a:off x="11039767" y="5663216"/>
            <a:ext cx="1098019" cy="1018680"/>
          </a:xfrm>
          <a:prstGeom prst="teardrop">
            <a:avLst>
              <a:gd name="adj" fmla="val 1890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58850" y="5899052"/>
            <a:ext cx="96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দলীয় 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6" grpId="0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234" y="1240145"/>
            <a:ext cx="3991532" cy="52775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271" y="219966"/>
            <a:ext cx="1137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৮৯ পৃষ্ঠার রেজা ও মিনার ধারনার সাহায্য নিতে পার।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82251" y="183425"/>
            <a:ext cx="505206" cy="467436"/>
            <a:chOff x="10446660" y="862694"/>
            <a:chExt cx="783146" cy="72756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57867" y="358473"/>
            <a:ext cx="1137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মাধ্যমে আমরা রসগুলো সমানভাবে ভাগ করতে পারি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409" y="436314"/>
            <a:ext cx="1137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 ধারনাটি গড় নির্ণয়ে সবচেয়ে কার্যকর উপায়।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923" y="2527877"/>
            <a:ext cx="11376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গড় শিখবো।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680" y="390850"/>
            <a:ext cx="1137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 পেরেছ রসগুলো কীভাবে সমান ভাগ করতে পারি?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90" y="4937088"/>
            <a:ext cx="4986030" cy="113928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749040" y="5257800"/>
            <a:ext cx="4625340" cy="10667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= রাশিগুলোর যোগফল ÷ রাশির সংখ্যা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1412" y="0"/>
            <a:ext cx="12233412" cy="6858000"/>
            <a:chOff x="-41412" y="0"/>
            <a:chExt cx="1223341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41412" y="48444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20479" y="137886"/>
            <a:ext cx="1061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an 19"/>
          <p:cNvSpPr/>
          <p:nvPr/>
        </p:nvSpPr>
        <p:spPr>
          <a:xfrm>
            <a:off x="589619" y="1785257"/>
            <a:ext cx="914400" cy="506630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1587702" y="1785257"/>
            <a:ext cx="914400" cy="506630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2595631" y="1785257"/>
            <a:ext cx="914400" cy="506630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2871" y="3468913"/>
            <a:ext cx="901148" cy="33053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98430" y="3928249"/>
            <a:ext cx="901148" cy="28420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23397" y="2859314"/>
            <a:ext cx="886022" cy="39091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7765576" y="1323834"/>
            <a:ext cx="2374711" cy="5516349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7781496" y="5540991"/>
            <a:ext cx="2374711" cy="1246872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7767848" y="4858603"/>
            <a:ext cx="2374711" cy="192926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7781496" y="3193576"/>
            <a:ext cx="2358791" cy="3594287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5100" y="540830"/>
            <a:ext cx="1061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১০০+৯০+১৪০=৩৩০ মিলি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110" y="2661090"/>
            <a:ext cx="723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৩৩০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৩ = ১১০ মিলি 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8946 -0.011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-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48958 -0.010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-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56953 -0.05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-25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56992 -0.01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6513 -0.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5" y="-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65182 -0.018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-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761" y="-6924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19607" y="206935"/>
            <a:ext cx="530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8" y="2409068"/>
            <a:ext cx="717767" cy="1076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690" y="1419375"/>
            <a:ext cx="2999712" cy="19516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270" y="867676"/>
            <a:ext cx="4445109" cy="2784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76" y="1378429"/>
            <a:ext cx="3183784" cy="23064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097" y="1963366"/>
            <a:ext cx="712773" cy="5927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85" y="2183651"/>
            <a:ext cx="466989" cy="700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7382" y="1940673"/>
            <a:ext cx="712773" cy="5927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202803" y="2333537"/>
            <a:ext cx="645702" cy="5369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738" y="2022366"/>
            <a:ext cx="712773" cy="5927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016" y="2173079"/>
            <a:ext cx="712773" cy="5927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73238">
            <a:off x="9093728" y="2453272"/>
            <a:ext cx="712773" cy="5927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040" y="2318292"/>
            <a:ext cx="712773" cy="5927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74380">
            <a:off x="9617704" y="2426478"/>
            <a:ext cx="564470" cy="4694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490" y="2240726"/>
            <a:ext cx="712773" cy="5927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6533">
            <a:off x="9035863" y="2297318"/>
            <a:ext cx="566888" cy="8503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033">
            <a:off x="5859491" y="1642161"/>
            <a:ext cx="545385" cy="81807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47" y="2086192"/>
            <a:ext cx="527715" cy="7915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88" y="1732963"/>
            <a:ext cx="582719" cy="87407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3202">
            <a:off x="1197908" y="2042505"/>
            <a:ext cx="629315" cy="9439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8782">
            <a:off x="1346011" y="1722874"/>
            <a:ext cx="579230" cy="8688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901">
            <a:off x="2017457" y="1733064"/>
            <a:ext cx="609600" cy="9144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79" y="1846509"/>
            <a:ext cx="657987" cy="98698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75447" y="3555898"/>
            <a:ext cx="204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৫টি আম 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885897" y="3307535"/>
            <a:ext cx="207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৬টি আম 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9077876" y="3500418"/>
            <a:ext cx="189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৭টি আম 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7665820" y="3526433"/>
            <a:ext cx="400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আমগুলো সব এই ঝুড়িতে রাখি  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3821374" y="4184588"/>
            <a:ext cx="40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+ ৬ + ৭ = ১৮ টি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232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C -2.91667E-6 0.03496 0.028 0.06204 0.06198 0.06204 C 0.09701 0.06204 0.125 0.03496 0.125 -2.96296E-6 C 0.125 -0.03495 0.153 -0.06203 0.18802 -0.06203 C 0.22201 -0.06203 0.25 -0.03495 0.25 -2.96296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C -4.16667E-7 0.03496 0.03971 0.06204 0.08789 0.06204 C 0.1375 0.06204 0.17734 0.03496 0.17734 -4.44444E-6 C 0.17734 -0.03495 0.21706 -0.06203 0.26667 -0.06203 C 0.31484 -0.06203 0.35469 -0.03495 0.35469 -4.44444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C 1.25E-6 0.03495 0.03971 0.06203 0.08789 0.06203 C 0.1375 0.06203 0.17734 0.03495 0.17734 4.81481E-6 C 0.17734 -0.03496 0.21706 -0.06204 0.26667 -0.06204 C 0.31484 -0.06204 0.35469 -0.03496 0.35469 4.81481E-6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C 1.25E-6 0.03495 0.03971 0.06204 0.08789 0.06204 C 0.1375 0.06204 0.17734 0.03495 0.17734 1.85185E-6 C 0.17734 -0.03496 0.21706 -0.06204 0.26667 -0.06204 C 0.31484 -0.06204 0.35469 -0.03496 0.35469 1.85185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C -4.58333E-6 0.03495 0.03972 0.06203 0.0879 0.06203 C 0.1375 0.06203 0.17735 0.03495 0.17735 4.44444E-6 C 0.17735 -0.03496 0.21706 -0.06204 0.26667 -0.06204 C 0.31485 -0.06204 0.35469 -0.03496 0.35469 4.44444E-6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C -4.79167E-6 0.03496 0.03698 0.06204 0.08191 0.06204 C 0.12826 0.06204 0.16537 0.03496 0.16537 -4.07407E-6 C 0.16537 -0.03495 0.20248 -0.06203 0.2487 -0.06203 C 0.29362 -0.06203 0.33086 -0.03495 0.33086 -4.07407E-6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C -1.25E-6 0.03496 0.06797 0.06204 0.15052 0.06204 C 0.23568 0.06204 0.30378 0.03496 0.30378 -3.7037E-6 C 0.30378 -0.03495 0.37175 -0.06203 0.4569 -0.06203 C 0.53945 -0.06203 0.60781 -0.03495 0.60781 -3.7037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C -4.79167E-6 0.03496 0.07045 0.06204 0.15599 0.06204 C 0.24428 0.06204 0.31485 0.03496 0.31485 -4.44444E-6 C 0.31485 -0.03495 0.38529 -0.06203 0.47357 -0.06203 C 0.55912 -0.06203 0.62982 -0.03495 0.62982 -4.44444E-6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C -2.08333E-6 0.03495 0.06419 0.06203 0.14232 0.06203 C 0.22266 0.06203 0.28698 0.03495 0.28698 2.59259E-6 C 0.28698 -0.03496 0.3513 -0.06204 0.43164 -0.06204 C 0.50977 -0.06204 0.57409 -0.03496 0.57409 2.59259E-6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C -4.58333E-6 0.03496 0.0642 0.06204 0.14232 0.06204 C 0.22266 0.06204 0.28698 0.03496 0.28698 -3.33333E-6 C 0.28698 -0.03495 0.35118 -0.06203 0.43165 -0.06203 C 0.50977 -0.06203 0.57409 -0.03495 0.57409 -3.33333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C 1.45833E-6 0.03495 0.06419 0.06203 0.14232 0.06203 C 0.22265 0.06203 0.28698 0.03495 0.28698 3.33333E-6 C 0.28698 -0.03496 0.35117 -0.06204 0.43164 -0.06204 C 0.50976 -0.06204 0.57409 -0.03496 0.57409 3.33333E-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385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68</cp:revision>
  <dcterms:created xsi:type="dcterms:W3CDTF">2019-06-25T15:15:19Z</dcterms:created>
  <dcterms:modified xsi:type="dcterms:W3CDTF">2019-06-29T15:28:55Z</dcterms:modified>
</cp:coreProperties>
</file>