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1" r:id="rId6"/>
    <p:sldId id="260" r:id="rId7"/>
    <p:sldId id="264" r:id="rId8"/>
    <p:sldId id="262" r:id="rId9"/>
    <p:sldId id="266" r:id="rId10"/>
    <p:sldId id="263" r:id="rId11"/>
    <p:sldId id="272" r:id="rId12"/>
    <p:sldId id="278" r:id="rId13"/>
    <p:sldId id="279" r:id="rId14"/>
    <p:sldId id="276" r:id="rId15"/>
    <p:sldId id="268" r:id="rId16"/>
    <p:sldId id="267" r:id="rId17"/>
    <p:sldId id="270" r:id="rId18"/>
    <p:sldId id="27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80" d="100"/>
          <a:sy n="80" d="100"/>
        </p:scale>
        <p:origin x="149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-2563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CD421-1BCA-4B06-BEFD-2CFB4A3828B8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32BD0-2DB3-4969-9B97-AF757F591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366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CD421-1BCA-4B06-BEFD-2CFB4A3828B8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32BD0-2DB3-4969-9B97-AF757F591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873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CD421-1BCA-4B06-BEFD-2CFB4A3828B8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32BD0-2DB3-4969-9B97-AF757F591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586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CD421-1BCA-4B06-BEFD-2CFB4A3828B8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32BD0-2DB3-4969-9B97-AF757F591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991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CD421-1BCA-4B06-BEFD-2CFB4A3828B8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32BD0-2DB3-4969-9B97-AF757F591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958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CD421-1BCA-4B06-BEFD-2CFB4A3828B8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32BD0-2DB3-4969-9B97-AF757F591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49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CD421-1BCA-4B06-BEFD-2CFB4A3828B8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32BD0-2DB3-4969-9B97-AF757F591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375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CD421-1BCA-4B06-BEFD-2CFB4A3828B8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32BD0-2DB3-4969-9B97-AF757F591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712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CD421-1BCA-4B06-BEFD-2CFB4A3828B8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32BD0-2DB3-4969-9B97-AF757F591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363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CD421-1BCA-4B06-BEFD-2CFB4A3828B8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32BD0-2DB3-4969-9B97-AF757F591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813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CD421-1BCA-4B06-BEFD-2CFB4A3828B8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32BD0-2DB3-4969-9B97-AF757F591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858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4CD421-1BCA-4B06-BEFD-2CFB4A3828B8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E32BD0-2DB3-4969-9B97-AF757F591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961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104775"/>
            <a:ext cx="12001500" cy="6629400"/>
          </a:xfrm>
          <a:prstGeom prst="rect">
            <a:avLst/>
          </a:prstGeom>
          <a:ln w="76200">
            <a:solidFill>
              <a:srgbClr val="C00000"/>
            </a:solidFill>
            <a:prstDash val="sysDash"/>
          </a:ln>
        </p:spPr>
      </p:pic>
      <p:sp>
        <p:nvSpPr>
          <p:cNvPr id="5" name="TextBox 4"/>
          <p:cNvSpPr txBox="1"/>
          <p:nvPr/>
        </p:nvSpPr>
        <p:spPr>
          <a:xfrm>
            <a:off x="3750835" y="4370249"/>
            <a:ext cx="51720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                 </a:t>
            </a:r>
            <a:endParaRPr lang="en-US" sz="3600" dirty="0"/>
          </a:p>
          <a:p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7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শুভেচ্ছা</a:t>
            </a:r>
            <a:r>
              <a:rPr lang="en-US" sz="7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7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 descr="99b.jpg">
            <a:extLst>
              <a:ext uri="{FF2B5EF4-FFF2-40B4-BE49-F238E27FC236}">
                <a16:creationId xmlns:a16="http://schemas.microsoft.com/office/drawing/2014/main" xmlns="" id="{7F77A75F-A835-4FE5-A8C3-25531DA864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1323" y="664692"/>
            <a:ext cx="6741588" cy="356418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895379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01599"/>
            <a:ext cx="11925300" cy="6591301"/>
          </a:xfrm>
          <a:prstGeom prst="rect">
            <a:avLst/>
          </a:prstGeom>
          <a:ln w="76200">
            <a:solidFill>
              <a:srgbClr val="C00000"/>
            </a:solidFill>
            <a:prstDash val="sysDash"/>
          </a:ln>
        </p:spPr>
      </p:pic>
      <p:sp>
        <p:nvSpPr>
          <p:cNvPr id="2" name="Rectangle 1"/>
          <p:cNvSpPr/>
          <p:nvPr/>
        </p:nvSpPr>
        <p:spPr>
          <a:xfrm>
            <a:off x="2465614" y="5225871"/>
            <a:ext cx="72480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লাইনে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দাঁড়িয়ে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অনলাইনের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ট্রেনের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টিকেট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সংগ্রহ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।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  <a:p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pic>
        <p:nvPicPr>
          <p:cNvPr id="7" name="Picture 6" descr="BR_ticke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8275" y="894442"/>
            <a:ext cx="6178550" cy="288985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071327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4" y="256860"/>
            <a:ext cx="11839575" cy="6420165"/>
          </a:xfrm>
          <a:prstGeom prst="rect">
            <a:avLst/>
          </a:prstGeom>
          <a:ln w="76200">
            <a:solidFill>
              <a:srgbClr val="C00000"/>
            </a:solidFill>
            <a:prstDash val="sysDash"/>
          </a:ln>
        </p:spPr>
      </p:pic>
      <p:sp>
        <p:nvSpPr>
          <p:cNvPr id="10" name="Rectangle 9"/>
          <p:cNvSpPr/>
          <p:nvPr/>
        </p:nvSpPr>
        <p:spPr>
          <a:xfrm>
            <a:off x="4259430" y="710206"/>
            <a:ext cx="2743200" cy="381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0"/>
              </a:spcBef>
              <a:defRPr/>
            </a:pPr>
            <a:r>
              <a:rPr lang="bn-BD" sz="4000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 কাজ</a:t>
            </a:r>
            <a:endParaRPr lang="en-US" sz="4000" dirty="0">
              <a:ln w="1841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49" t="-813" r="23076" b="813"/>
          <a:stretch/>
        </p:blipFill>
        <p:spPr>
          <a:xfrm>
            <a:off x="4062340" y="1446309"/>
            <a:ext cx="3289779" cy="297005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3" name="Rectangle 12"/>
          <p:cNvSpPr/>
          <p:nvPr/>
        </p:nvSpPr>
        <p:spPr>
          <a:xfrm>
            <a:off x="4124904" y="4796812"/>
            <a:ext cx="316464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১.ই-সার্ভিস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0630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68274"/>
            <a:ext cx="11925300" cy="6591301"/>
          </a:xfrm>
          <a:prstGeom prst="rect">
            <a:avLst/>
          </a:prstGeom>
          <a:ln w="76200">
            <a:solidFill>
              <a:srgbClr val="C00000"/>
            </a:solidFill>
            <a:prstDash val="sysDash"/>
          </a:ln>
        </p:spPr>
      </p:pic>
      <p:sp>
        <p:nvSpPr>
          <p:cNvPr id="5" name="Rectangle 4"/>
          <p:cNvSpPr/>
          <p:nvPr/>
        </p:nvSpPr>
        <p:spPr>
          <a:xfrm>
            <a:off x="1837147" y="5060797"/>
            <a:ext cx="910707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itchFamily="2" charset="0"/>
              </a:rPr>
              <a:t>দেশ-বিদেশের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স্থান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হতে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আবেদনকারীগণ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নির্দিষ্ট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ফি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জমা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জমির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রেকর্ডের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অনুলিপি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গ্রহন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পারে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590925" y="1133360"/>
            <a:ext cx="6527799" cy="2962352"/>
            <a:chOff x="2886075" y="1133360"/>
            <a:chExt cx="8058149" cy="2962352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6075" y="1133360"/>
              <a:ext cx="3781425" cy="2962352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7" name="Picture 6" descr="03_08_07_2014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686993" y="1133360"/>
              <a:ext cx="4257231" cy="2962351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970238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90" y="139962"/>
            <a:ext cx="11868539" cy="6466112"/>
          </a:xfrm>
          <a:prstGeom prst="rect">
            <a:avLst/>
          </a:prstGeom>
          <a:ln w="76200">
            <a:solidFill>
              <a:srgbClr val="C00000"/>
            </a:solidFill>
            <a:prstDash val="sysDash"/>
          </a:ln>
        </p:spPr>
      </p:pic>
      <p:sp>
        <p:nvSpPr>
          <p:cNvPr id="2" name="Rectangle 1"/>
          <p:cNvSpPr/>
          <p:nvPr/>
        </p:nvSpPr>
        <p:spPr>
          <a:xfrm>
            <a:off x="1807388" y="4894880"/>
            <a:ext cx="85523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bn-BD" sz="3600" dirty="0">
                <a:latin typeface="NikoshBAN" pitchFamily="2" charset="0"/>
                <a:cs typeface="NikoshBAN" pitchFamily="2" charset="0"/>
              </a:rPr>
              <a:t>মোবাইল ফোনের মাধ্যমে ই-পূর্জি লাভ করতে পারবে 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857" y="1323974"/>
            <a:ext cx="5867401" cy="28289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61050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27001"/>
            <a:ext cx="11938000" cy="6578600"/>
          </a:xfrm>
          <a:prstGeom prst="rect">
            <a:avLst/>
          </a:prstGeom>
          <a:ln w="76200">
            <a:solidFill>
              <a:srgbClr val="C00000"/>
            </a:solidFill>
            <a:prstDash val="sysDash"/>
          </a:ln>
        </p:spPr>
      </p:pic>
      <p:sp>
        <p:nvSpPr>
          <p:cNvPr id="3" name="TextBox 2"/>
          <p:cNvSpPr txBox="1"/>
          <p:nvPr/>
        </p:nvSpPr>
        <p:spPr>
          <a:xfrm>
            <a:off x="2073727" y="407029"/>
            <a:ext cx="6629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b="1" u="sng" dirty="0" smtClean="0">
                <a:latin typeface="NikoshBAN" pitchFamily="2" charset="0"/>
                <a:cs typeface="NikoshBAN" pitchFamily="2" charset="0"/>
              </a:rPr>
              <a:t>জোড়ায় কাজ</a:t>
            </a:r>
            <a:endParaRPr lang="en-US" sz="4000" b="1" u="sng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150" r="20042" b="6897"/>
          <a:stretch/>
        </p:blipFill>
        <p:spPr>
          <a:xfrm rot="5400000">
            <a:off x="4703815" y="486613"/>
            <a:ext cx="2218310" cy="41148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7" name="Rectangle 6"/>
          <p:cNvSpPr/>
          <p:nvPr/>
        </p:nvSpPr>
        <p:spPr>
          <a:xfrm>
            <a:off x="2166257" y="4186747"/>
            <a:ext cx="8991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1" indent="-571500">
              <a:buFont typeface="Wingdings" panose="05000000000000000000" pitchFamily="2" charset="2"/>
              <a:buChar char="q"/>
            </a:pP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ই-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সার্ভিসের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সুবিধা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অসুবিধাগুলো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লেখ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।</a:t>
            </a:r>
            <a:endParaRPr lang="en-US" sz="3600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298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99" y="97971"/>
            <a:ext cx="11950700" cy="6553200"/>
          </a:xfrm>
          <a:prstGeom prst="rect">
            <a:avLst/>
          </a:prstGeom>
          <a:ln w="76200">
            <a:solidFill>
              <a:srgbClr val="C00000"/>
            </a:solidFill>
            <a:prstDash val="sysDash"/>
          </a:ln>
        </p:spPr>
      </p:pic>
      <p:sp>
        <p:nvSpPr>
          <p:cNvPr id="13" name="Rectangle 12"/>
          <p:cNvSpPr/>
          <p:nvPr/>
        </p:nvSpPr>
        <p:spPr>
          <a:xfrm>
            <a:off x="3900824" y="4105139"/>
            <a:ext cx="1847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931408" y="4677624"/>
            <a:ext cx="1847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74270" y="4446792"/>
            <a:ext cx="1041762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bn-BD" sz="3600" dirty="0">
                <a:latin typeface="NikoshBAN" pitchFamily="2" charset="0"/>
                <a:cs typeface="NikoshBAN" pitchFamily="2" charset="0"/>
              </a:rPr>
              <a:t>বাংলাদেশে রেলওয়ের কয়েকটি আন্তঃনগর  ট্রেনের টিকেট এখন মোবাইল  ফোনে ও কাটা যায়। অনলাইনে ও টিকেট কাটার ব্যবস্থা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রয়েছে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289" y="722305"/>
            <a:ext cx="4562475" cy="344180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51086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250"/>
            <a:ext cx="12014200" cy="6616700"/>
          </a:xfrm>
          <a:prstGeom prst="rect">
            <a:avLst/>
          </a:prstGeom>
          <a:ln w="76200">
            <a:solidFill>
              <a:srgbClr val="C00000"/>
            </a:solidFill>
            <a:prstDash val="sysDash"/>
          </a:ln>
        </p:spPr>
      </p:pic>
      <p:sp>
        <p:nvSpPr>
          <p:cNvPr id="6" name="Rectangle 5"/>
          <p:cNvSpPr/>
          <p:nvPr/>
        </p:nvSpPr>
        <p:spPr>
          <a:xfrm>
            <a:off x="5946759" y="224355"/>
            <a:ext cx="2984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600" b="1" dirty="0"/>
          </a:p>
        </p:txBody>
      </p:sp>
      <p:sp>
        <p:nvSpPr>
          <p:cNvPr id="2" name="Rectangle 1"/>
          <p:cNvSpPr/>
          <p:nvPr/>
        </p:nvSpPr>
        <p:spPr>
          <a:xfrm>
            <a:off x="3106238" y="2965018"/>
            <a:ext cx="454323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দুটি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ই-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সার্ভিসের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বল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।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ইএমটিএস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10469" y="676625"/>
            <a:ext cx="17347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/>
              <a:t>মূল্যায়ন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2574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12938"/>
            <a:ext cx="12001500" cy="6591300"/>
          </a:xfrm>
          <a:prstGeom prst="rect">
            <a:avLst/>
          </a:prstGeom>
          <a:ln w="76200">
            <a:solidFill>
              <a:srgbClr val="C00000"/>
            </a:solidFill>
            <a:prstDash val="sysDash"/>
          </a:ln>
        </p:spPr>
      </p:pic>
      <p:sp>
        <p:nvSpPr>
          <p:cNvPr id="3" name="TextBox 2"/>
          <p:cNvSpPr txBox="1"/>
          <p:nvPr/>
        </p:nvSpPr>
        <p:spPr>
          <a:xfrm>
            <a:off x="3784600" y="377232"/>
            <a:ext cx="5486400" cy="12003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bn-BD" sz="7200" dirty="0">
                <a:solidFill>
                  <a:srgbClr val="CE2049"/>
                </a:solidFill>
                <a:latin typeface="Lucida Calligraphy" pitchFamily="66" charset="0"/>
                <a:cs typeface="NikoshBAN" pitchFamily="2" charset="0"/>
              </a:rPr>
              <a:t>বাড়</a:t>
            </a:r>
            <a:r>
              <a:rPr lang="bn-IN" sz="7200" dirty="0">
                <a:solidFill>
                  <a:srgbClr val="CE2049"/>
                </a:solidFill>
                <a:latin typeface="Lucida Calligraphy" pitchFamily="66" charset="0"/>
                <a:cs typeface="NikoshBAN" pitchFamily="2" charset="0"/>
              </a:rPr>
              <a:t>ি</a:t>
            </a:r>
            <a:r>
              <a:rPr lang="bn-BD" sz="7200" dirty="0">
                <a:solidFill>
                  <a:srgbClr val="CE2049"/>
                </a:solidFill>
                <a:latin typeface="Lucida Calligraphy" pitchFamily="66" charset="0"/>
                <a:cs typeface="NikoshBAN" pitchFamily="2" charset="0"/>
              </a:rPr>
              <a:t>র কাজ</a:t>
            </a:r>
            <a:endParaRPr lang="en-US" sz="7200" dirty="0">
              <a:solidFill>
                <a:srgbClr val="CE2049"/>
              </a:solidFill>
              <a:latin typeface="Lucida Calligraphy" pitchFamily="66" charset="0"/>
              <a:cs typeface="NikoshBAN" pitchFamily="2" charset="0"/>
            </a:endParaRPr>
          </a:p>
        </p:txBody>
      </p:sp>
      <p:pic>
        <p:nvPicPr>
          <p:cNvPr id="5" name="Picture 4" descr="33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1486" y="2096746"/>
            <a:ext cx="5972628" cy="24903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7" name="Rectangle 6"/>
          <p:cNvSpPr/>
          <p:nvPr/>
        </p:nvSpPr>
        <p:spPr>
          <a:xfrm>
            <a:off x="2743200" y="5604693"/>
            <a:ext cx="8153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1" indent="-571500">
              <a:buFont typeface="Wingdings" panose="05000000000000000000" pitchFamily="2" charset="2"/>
              <a:buChar char="q"/>
            </a:pPr>
            <a:endParaRPr lang="en-US" sz="3600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20186" y="5463570"/>
            <a:ext cx="111994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প্রাত্যহিক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জীবনে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ই-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সার্ভিসের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সুবিধা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গুলো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1713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126206"/>
            <a:ext cx="11988800" cy="6642894"/>
          </a:xfrm>
          <a:prstGeom prst="rect">
            <a:avLst/>
          </a:prstGeom>
          <a:ln w="76200">
            <a:solidFill>
              <a:srgbClr val="C00000"/>
            </a:solidFill>
            <a:prstDash val="sysDash"/>
          </a:ln>
        </p:spPr>
      </p:pic>
      <p:sp>
        <p:nvSpPr>
          <p:cNvPr id="3" name="TextBox 2"/>
          <p:cNvSpPr txBox="1"/>
          <p:nvPr/>
        </p:nvSpPr>
        <p:spPr>
          <a:xfrm>
            <a:off x="1828801" y="1416942"/>
            <a:ext cx="8534400" cy="58477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Plant more trees and save the earth.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1" y="2323494"/>
            <a:ext cx="3886200" cy="266394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2029967" y="4993135"/>
            <a:ext cx="7242463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Thank you all</a:t>
            </a:r>
            <a:endParaRPr lang="en-US" sz="5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61"/>
          <a:stretch/>
        </p:blipFill>
        <p:spPr>
          <a:xfrm>
            <a:off x="1753835" y="2290621"/>
            <a:ext cx="4061956" cy="267076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Rectangle 7"/>
          <p:cNvSpPr/>
          <p:nvPr/>
        </p:nvSpPr>
        <p:spPr>
          <a:xfrm>
            <a:off x="5308766" y="401373"/>
            <a:ext cx="157447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 err="1">
                <a:latin typeface="NikoshBAN" panose="02000000000000000000" pitchFamily="2" charset="0"/>
                <a:cs typeface="NikoshBAN" pitchFamily="2" charset="0"/>
              </a:rPr>
              <a:t>ধন্যবাদ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7785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57150"/>
            <a:ext cx="11988800" cy="6619875"/>
          </a:xfrm>
          <a:prstGeom prst="rect">
            <a:avLst/>
          </a:prstGeom>
          <a:ln w="76200">
            <a:solidFill>
              <a:srgbClr val="C00000"/>
            </a:solidFill>
            <a:prstDash val="sysDash"/>
          </a:ln>
          <a:effectLst>
            <a:outerShdw blurRad="50800" dist="50800" dir="5400000" algn="ctr" rotWithShape="0">
              <a:srgbClr val="000000"/>
            </a:outerShdw>
            <a:softEdge rad="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950" y="727493"/>
            <a:ext cx="3276600" cy="26670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4400550" y="2857266"/>
            <a:ext cx="7689850" cy="341632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3600" b="1" i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ওয়াহিদুজ্জামান</a:t>
            </a:r>
            <a:r>
              <a:rPr lang="en-US" sz="3600" b="1" i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(</a:t>
            </a:r>
            <a:r>
              <a:rPr lang="en-US" sz="3600" b="1" i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ওয়াহিদ</a:t>
            </a:r>
            <a:r>
              <a:rPr lang="en-US" sz="3600" b="1" i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</a:t>
            </a:r>
          </a:p>
          <a:p>
            <a:pPr algn="ctr"/>
            <a:r>
              <a:rPr lang="en-US" sz="3600" b="1" i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সহকারি</a:t>
            </a:r>
            <a:r>
              <a:rPr lang="en-US" sz="3600" b="1" i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i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3600" b="1" i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(</a:t>
            </a:r>
            <a:r>
              <a:rPr lang="bn-IN" sz="3600" b="1" i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আইসিটি</a:t>
            </a:r>
            <a:r>
              <a:rPr lang="en-US" sz="3600" b="1" i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</a:t>
            </a:r>
          </a:p>
          <a:p>
            <a:pPr algn="ctr"/>
            <a:r>
              <a:rPr lang="en-US" sz="3600" b="1" i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গৌরিপুর</a:t>
            </a:r>
            <a:r>
              <a:rPr lang="en-US" sz="3600" b="1" i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i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বিলকিস</a:t>
            </a:r>
            <a:r>
              <a:rPr lang="en-US" sz="3600" b="1" i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i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মোশাররফ</a:t>
            </a:r>
            <a:r>
              <a:rPr lang="en-US" sz="3600" b="1" i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i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বালিকা</a:t>
            </a:r>
            <a:r>
              <a:rPr lang="en-US" sz="3600" b="1" i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i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উচ্চ</a:t>
            </a:r>
            <a:r>
              <a:rPr lang="en-US" sz="3600" b="1" i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i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বিদ্যালয়</a:t>
            </a:r>
            <a:r>
              <a:rPr lang="en-US" sz="3600" b="1" i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3600" b="1" i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দাউদকান্দি</a:t>
            </a:r>
            <a:r>
              <a:rPr lang="en-US" sz="3600" b="1" i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 </a:t>
            </a:r>
            <a:r>
              <a:rPr lang="en-US" sz="3600" b="1" i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কুমিল্লা</a:t>
            </a:r>
            <a:r>
              <a:rPr lang="en-US" sz="3600" b="1" i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।</a:t>
            </a:r>
          </a:p>
          <a:p>
            <a:pPr algn="ctr"/>
            <a:r>
              <a:rPr lang="en-US" sz="3600" b="1" i="1" dirty="0" err="1">
                <a:solidFill>
                  <a:schemeClr val="tx1"/>
                </a:solidFill>
                <a:latin typeface="NikoshBAN" panose="02000000000000000000" pitchFamily="2" charset="0"/>
                <a:cs typeface="NikoshBAN" pitchFamily="2" charset="0"/>
              </a:rPr>
              <a:t>মোবাইল</a:t>
            </a:r>
            <a:r>
              <a:rPr lang="en-US" sz="3600" b="1" i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 </a:t>
            </a:r>
            <a:r>
              <a:rPr lang="en-US" sz="3600" b="1" i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01829738388</a:t>
            </a:r>
            <a:endParaRPr lang="bn-IN" sz="3600" b="1" i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3600" b="1" i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7552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9" y="101600"/>
            <a:ext cx="11950701" cy="6578600"/>
          </a:xfrm>
          <a:prstGeom prst="rect">
            <a:avLst/>
          </a:prstGeom>
          <a:noFill/>
          <a:ln w="76200">
            <a:solidFill>
              <a:srgbClr val="C00000"/>
            </a:solidFill>
            <a:prstDash val="sysDash"/>
          </a:ln>
        </p:spPr>
      </p:pic>
      <p:sp>
        <p:nvSpPr>
          <p:cNvPr id="2" name="Rectangle 1"/>
          <p:cNvSpPr/>
          <p:nvPr/>
        </p:nvSpPr>
        <p:spPr>
          <a:xfrm>
            <a:off x="1665513" y="1614922"/>
            <a:ext cx="887185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i="1" dirty="0" err="1" smtClean="0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3600" i="1" dirty="0" smtClean="0">
                <a:latin typeface="NikoshBAN" pitchFamily="2" charset="0"/>
                <a:cs typeface="NikoshBAN" pitchFamily="2" charset="0"/>
              </a:rPr>
              <a:t>              :   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৯ম-১০ম 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IN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i="1" dirty="0" err="1" smtClean="0"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3600" i="1" dirty="0" smtClean="0">
                <a:latin typeface="NikoshBAN" pitchFamily="2" charset="0"/>
                <a:cs typeface="NikoshBAN" pitchFamily="2" charset="0"/>
              </a:rPr>
              <a:t>             :  </a:t>
            </a:r>
            <a:r>
              <a:rPr lang="en-US" sz="3600" i="1" dirty="0" err="1" smtClean="0">
                <a:latin typeface="NikoshBAN" pitchFamily="2" charset="0"/>
                <a:cs typeface="NikoshBAN" pitchFamily="2" charset="0"/>
              </a:rPr>
              <a:t>তথ্য</a:t>
            </a:r>
            <a:r>
              <a:rPr lang="en-US" sz="3600" i="1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600" i="1" dirty="0" err="1" smtClean="0">
                <a:latin typeface="NikoshBAN" pitchFamily="2" charset="0"/>
                <a:cs typeface="NikoshBAN" pitchFamily="2" charset="0"/>
              </a:rPr>
              <a:t>যোগাযোগ</a:t>
            </a:r>
            <a:r>
              <a:rPr lang="en-US" sz="3600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i="1" dirty="0" err="1" smtClean="0">
                <a:latin typeface="NikoshBAN" pitchFamily="2" charset="0"/>
                <a:cs typeface="NikoshBAN" pitchFamily="2" charset="0"/>
              </a:rPr>
              <a:t>প্রযুক্তি</a:t>
            </a:r>
            <a:endParaRPr lang="en-US" sz="3600" i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অধ্যায়-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         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: 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১ম</a:t>
            </a:r>
          </a:p>
          <a:p>
            <a:r>
              <a:rPr lang="en-US" sz="3600" i="1" dirty="0" err="1" smtClean="0">
                <a:latin typeface="NikoshBAN" pitchFamily="2" charset="0"/>
                <a:cs typeface="NikoshBAN" pitchFamily="2" charset="0"/>
              </a:rPr>
              <a:t>পাঠের</a:t>
            </a:r>
            <a:r>
              <a:rPr lang="en-US" sz="3600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i="1" dirty="0" err="1" smtClean="0"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3600" i="1" dirty="0" smtClean="0">
                <a:latin typeface="NikoshBAN" pitchFamily="2" charset="0"/>
                <a:cs typeface="NikoshBAN" pitchFamily="2" charset="0"/>
              </a:rPr>
              <a:t>   : 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ই-সা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র্ভি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স ও 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বাংলাদেশ</a:t>
            </a:r>
            <a:endParaRPr lang="en-US" sz="3600" i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3600" i="1" dirty="0" smtClean="0"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3600" i="1" dirty="0" smtClean="0">
                <a:latin typeface="NikoshBAN" pitchFamily="2" charset="0"/>
                <a:cs typeface="NikoshBAN" pitchFamily="2" charset="0"/>
              </a:rPr>
              <a:t>            </a:t>
            </a:r>
            <a:r>
              <a:rPr lang="en-US" sz="3600" i="1" dirty="0" smtClean="0">
                <a:latin typeface="NikoshBAN" pitchFamily="2" charset="0"/>
                <a:cs typeface="NikoshBAN" pitchFamily="2" charset="0"/>
              </a:rPr>
              <a:t>:-  50 </a:t>
            </a:r>
            <a:r>
              <a:rPr lang="bn-IN" sz="3600" i="1" dirty="0" smtClean="0">
                <a:latin typeface="NikoshBAN" pitchFamily="2" charset="0"/>
                <a:cs typeface="NikoshBAN" pitchFamily="2" charset="0"/>
              </a:rPr>
              <a:t>মিঃ</a:t>
            </a:r>
          </a:p>
          <a:p>
            <a:r>
              <a:rPr lang="en-US" sz="3600" i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600" i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7456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87" y="78004"/>
            <a:ext cx="11939555" cy="6596743"/>
          </a:xfrm>
          <a:prstGeom prst="rect">
            <a:avLst/>
          </a:prstGeom>
          <a:ln w="76200">
            <a:solidFill>
              <a:srgbClr val="C00000"/>
            </a:solidFill>
            <a:prstDash val="sysDash"/>
          </a:ln>
        </p:spPr>
      </p:pic>
      <p:sp>
        <p:nvSpPr>
          <p:cNvPr id="2" name="Rectangle 1"/>
          <p:cNvSpPr/>
          <p:nvPr/>
        </p:nvSpPr>
        <p:spPr>
          <a:xfrm>
            <a:off x="4919932" y="0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bn-BD" sz="3200" b="1" dirty="0">
                <a:solidFill>
                  <a:srgbClr val="0D1305"/>
                </a:solidFill>
                <a:latin typeface="Myriad Web Pro" pitchFamily="34" charset="0"/>
                <a:cs typeface="NikoshBAN" pitchFamily="2" charset="0"/>
              </a:rPr>
              <a:t>নিচের ছবিগুলো লক্ষ্য কর</a:t>
            </a:r>
            <a:r>
              <a:rPr lang="bn-BD" sz="3200" b="1" dirty="0">
                <a:solidFill>
                  <a:srgbClr val="0D1305"/>
                </a:solidFill>
                <a:latin typeface="Narkisim" pitchFamily="34" charset="-79"/>
                <a:cs typeface="NikoshBAN" pitchFamily="2" charset="0"/>
              </a:rPr>
              <a:t/>
            </a:r>
            <a:br>
              <a:rPr lang="bn-BD" sz="3200" b="1" dirty="0">
                <a:solidFill>
                  <a:srgbClr val="0D1305"/>
                </a:solidFill>
                <a:latin typeface="Narkisim" pitchFamily="34" charset="-79"/>
                <a:cs typeface="NikoshBAN" pitchFamily="2" charset="0"/>
              </a:rPr>
            </a:br>
            <a:endParaRPr lang="en-US" sz="32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098" y="803206"/>
            <a:ext cx="4325846" cy="23741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xmlns:lc="http://schemas.openxmlformats.org/drawingml/2006/lockedCanvas" id="{98D2360B-6E8D-41FF-ADF0-38E46725B5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2138" y="803207"/>
            <a:ext cx="4149580" cy="237409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99" y="3782734"/>
            <a:ext cx="4498669" cy="234818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2138" y="3751932"/>
            <a:ext cx="4263794" cy="234818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11296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00" y="142875"/>
            <a:ext cx="11807825" cy="6496957"/>
          </a:xfrm>
          <a:prstGeom prst="rect">
            <a:avLst/>
          </a:prstGeom>
          <a:ln w="76200">
            <a:solidFill>
              <a:srgbClr val="C00000"/>
            </a:solidFill>
            <a:prstDash val="sysDash"/>
          </a:ln>
        </p:spPr>
      </p:pic>
      <p:sp>
        <p:nvSpPr>
          <p:cNvPr id="2" name="Rectangle 1"/>
          <p:cNvSpPr/>
          <p:nvPr/>
        </p:nvSpPr>
        <p:spPr>
          <a:xfrm>
            <a:off x="2850243" y="1332413"/>
            <a:ext cx="8528957" cy="3416320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7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  <a:p>
            <a:r>
              <a:rPr lang="en-US" sz="7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bn-BD" sz="7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ই-সা</a:t>
            </a:r>
            <a:r>
              <a:rPr lang="en-US" sz="7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র্ভি</a:t>
            </a:r>
            <a:r>
              <a:rPr lang="bn-BD" sz="7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 ও বাংলাদেশ</a:t>
            </a:r>
            <a:endParaRPr lang="en-US" sz="7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BD" sz="7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0061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02" y="111965"/>
            <a:ext cx="11938000" cy="6634068"/>
          </a:xfrm>
          <a:prstGeom prst="rect">
            <a:avLst/>
          </a:prstGeom>
          <a:ln w="76200">
            <a:solidFill>
              <a:srgbClr val="C00000"/>
            </a:solidFill>
            <a:prstDash val="sysDash"/>
          </a:ln>
        </p:spPr>
      </p:pic>
      <p:sp>
        <p:nvSpPr>
          <p:cNvPr id="5" name="Rectangle 4"/>
          <p:cNvSpPr/>
          <p:nvPr/>
        </p:nvSpPr>
        <p:spPr>
          <a:xfrm>
            <a:off x="430944" y="1450983"/>
            <a:ext cx="11600542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এই পাঠ শেষে শিক্ষার্থীরা--------</a:t>
            </a:r>
            <a:endParaRPr lang="en-US" sz="3600" b="1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36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endParaRPr lang="bn-IN" sz="36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1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ই-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সার্ভিস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২।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ই-পুর্জি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ই-পর্চা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কি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বলতে পারবে ।</a:t>
            </a:r>
          </a:p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৩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বাংলাদেশে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ই-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সার্ভিসের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গুরুত্ব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endParaRPr lang="bn-IN" sz="3200" dirty="0"/>
          </a:p>
        </p:txBody>
      </p:sp>
      <p:sp>
        <p:nvSpPr>
          <p:cNvPr id="2" name="Rectangle 1"/>
          <p:cNvSpPr/>
          <p:nvPr/>
        </p:nvSpPr>
        <p:spPr>
          <a:xfrm>
            <a:off x="4723906" y="321811"/>
            <a:ext cx="15376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i="1" dirty="0"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3600" i="1" dirty="0"/>
          </a:p>
        </p:txBody>
      </p:sp>
    </p:spTree>
    <p:extLst>
      <p:ext uri="{BB962C8B-B14F-4D97-AF65-F5344CB8AC3E}">
        <p14:creationId xmlns:p14="http://schemas.microsoft.com/office/powerpoint/2010/main" val="2902340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93" y="84170"/>
            <a:ext cx="12001500" cy="6654613"/>
          </a:xfrm>
          <a:prstGeom prst="rect">
            <a:avLst/>
          </a:prstGeom>
          <a:ln w="76200">
            <a:solidFill>
              <a:srgbClr val="C00000"/>
            </a:solidFill>
            <a:prstDash val="sysDash"/>
          </a:ln>
        </p:spPr>
      </p:pic>
      <p:sp>
        <p:nvSpPr>
          <p:cNvPr id="2" name="Rectangle 1"/>
          <p:cNvSpPr/>
          <p:nvPr/>
        </p:nvSpPr>
        <p:spPr>
          <a:xfrm>
            <a:off x="3946305" y="4409104"/>
            <a:ext cx="331446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3657" y="342504"/>
            <a:ext cx="77941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086551" y="4886157"/>
            <a:ext cx="824795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ইলেকট্রনিক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পদ্ধতিতে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সেবা</a:t>
            </a:r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3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প্রদান</a:t>
            </a:r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সেটি</a:t>
            </a:r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ই-</a:t>
            </a:r>
            <a:r>
              <a:rPr lang="en-US" sz="3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সার্ভিস</a:t>
            </a:r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বলা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571500" indent="-571500" algn="ctr">
              <a:buFont typeface="Wingdings" panose="05000000000000000000" pitchFamily="2" charset="2"/>
              <a:buChar char="Ø"/>
            </a:pP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992" y="1091952"/>
            <a:ext cx="5942411" cy="318840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741106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24" y="104775"/>
            <a:ext cx="11925301" cy="6603206"/>
          </a:xfrm>
          <a:prstGeom prst="rect">
            <a:avLst/>
          </a:prstGeom>
          <a:ln w="76200">
            <a:solidFill>
              <a:srgbClr val="C00000"/>
            </a:solidFill>
            <a:prstDash val="sysDash"/>
          </a:ln>
        </p:spPr>
      </p:pic>
      <p:sp>
        <p:nvSpPr>
          <p:cNvPr id="2" name="TextBox 1"/>
          <p:cNvSpPr txBox="1"/>
          <p:nvPr/>
        </p:nvSpPr>
        <p:spPr>
          <a:xfrm>
            <a:off x="1579698" y="4984596"/>
            <a:ext cx="79401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দেশের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এক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প্রান্ত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অপর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প্রান্তে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দ্রুত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নিরাপদে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কম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খরচে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মোবাইলের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টাকা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লেনদেন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428141" y="1261446"/>
            <a:ext cx="7091737" cy="2798408"/>
            <a:chOff x="1830321" y="1438182"/>
            <a:chExt cx="7091737" cy="2798408"/>
          </a:xfrm>
        </p:grpSpPr>
        <p:pic>
          <p:nvPicPr>
            <p:cNvPr id="6" name="Picture 5" descr="bannar2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30321" y="1438182"/>
              <a:ext cx="3419160" cy="2798408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49481" y="1438182"/>
              <a:ext cx="3672577" cy="2798407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</p:grpSp>
    </p:spTree>
    <p:extLst>
      <p:ext uri="{BB962C8B-B14F-4D97-AF65-F5344CB8AC3E}">
        <p14:creationId xmlns:p14="http://schemas.microsoft.com/office/powerpoint/2010/main" val="3264650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" y="110119"/>
            <a:ext cx="11721258" cy="6588289"/>
          </a:xfrm>
          <a:prstGeom prst="rect">
            <a:avLst/>
          </a:prstGeom>
          <a:ln w="76200">
            <a:solidFill>
              <a:srgbClr val="C00000"/>
            </a:solidFill>
            <a:prstDash val="sysDash"/>
          </a:ln>
        </p:spPr>
      </p:pic>
      <p:sp>
        <p:nvSpPr>
          <p:cNvPr id="8" name="Rectangle 7"/>
          <p:cNvSpPr/>
          <p:nvPr/>
        </p:nvSpPr>
        <p:spPr>
          <a:xfrm>
            <a:off x="1718128" y="4969262"/>
            <a:ext cx="954042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ই-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স্বাস্থ্যসেবা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টেলিমেডিসিন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সেবা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বুঝায়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ভিডিও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কনফারেন্সিং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চিকিৎসা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সেবা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0240" y="1091715"/>
            <a:ext cx="5922736" cy="31850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10028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798</TotalTime>
  <Words>251</Words>
  <Application>Microsoft Office PowerPoint</Application>
  <PresentationFormat>Widescreen</PresentationFormat>
  <Paragraphs>51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Arial</vt:lpstr>
      <vt:lpstr>Calibri</vt:lpstr>
      <vt:lpstr>Calibri Light</vt:lpstr>
      <vt:lpstr>Lucida Calligraphy</vt:lpstr>
      <vt:lpstr>Myriad Web Pro</vt:lpstr>
      <vt:lpstr>Narkisim</vt:lpstr>
      <vt:lpstr>NikoshBAN</vt:lpstr>
      <vt:lpstr>Vrinda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239</cp:revision>
  <dcterms:created xsi:type="dcterms:W3CDTF">2019-02-23T17:11:50Z</dcterms:created>
  <dcterms:modified xsi:type="dcterms:W3CDTF">2019-03-24T16:50:21Z</dcterms:modified>
</cp:coreProperties>
</file>