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0"/>
  </p:notesMasterIdLst>
  <p:sldIdLst>
    <p:sldId id="291" r:id="rId2"/>
    <p:sldId id="256" r:id="rId3"/>
    <p:sldId id="277" r:id="rId4"/>
    <p:sldId id="257" r:id="rId5"/>
    <p:sldId id="290" r:id="rId6"/>
    <p:sldId id="259" r:id="rId7"/>
    <p:sldId id="260" r:id="rId8"/>
    <p:sldId id="264" r:id="rId9"/>
    <p:sldId id="289" r:id="rId10"/>
    <p:sldId id="266" r:id="rId11"/>
    <p:sldId id="283" r:id="rId12"/>
    <p:sldId id="263" r:id="rId13"/>
    <p:sldId id="285" r:id="rId14"/>
    <p:sldId id="286" r:id="rId15"/>
    <p:sldId id="269" r:id="rId16"/>
    <p:sldId id="278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0080"/>
    <a:srgbClr val="FF33CC"/>
    <a:srgbClr val="99CC00"/>
    <a:srgbClr val="FFCCFF"/>
    <a:srgbClr val="008000"/>
    <a:srgbClr val="990000"/>
    <a:srgbClr val="6600CC"/>
    <a:srgbClr val="00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3C1DE-0B7F-4B6A-B237-05C3ED538CB9}" type="doc">
      <dgm:prSet loTypeId="urn:microsoft.com/office/officeart/2005/8/layout/radial6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645A0A-44B5-43E7-9FF2-21DBCE8E2884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শিশুপাচারের কারণ </a:t>
          </a:r>
          <a:endParaRPr lang="en-US" b="1" dirty="0">
            <a:solidFill>
              <a:srgbClr val="C00000"/>
            </a:solidFill>
          </a:endParaRPr>
        </a:p>
      </dgm:t>
    </dgm:pt>
    <dgm:pt modelId="{BCEB159A-6A1B-47E4-9A36-B285C726AFB3}" type="parTrans" cxnId="{2BDFF184-DD0D-49DD-BA32-A3AF4075E24D}">
      <dgm:prSet/>
      <dgm:spPr/>
      <dgm:t>
        <a:bodyPr/>
        <a:lstStyle/>
        <a:p>
          <a:endParaRPr lang="en-US"/>
        </a:p>
      </dgm:t>
    </dgm:pt>
    <dgm:pt modelId="{E264CD04-3587-422F-99E0-B31E358A3DB1}" type="sibTrans" cxnId="{2BDFF184-DD0D-49DD-BA32-A3AF4075E24D}">
      <dgm:prSet/>
      <dgm:spPr/>
      <dgm:t>
        <a:bodyPr/>
        <a:lstStyle/>
        <a:p>
          <a:endParaRPr lang="en-US"/>
        </a:p>
      </dgm:t>
    </dgm:pt>
    <dgm:pt modelId="{AD293646-804D-405E-8B32-4C7454B6A168}">
      <dgm:prSet phldrT="[Text]" custT="1"/>
      <dgm:spPr/>
      <dgm:t>
        <a:bodyPr/>
        <a:lstStyle/>
        <a:p>
          <a:r>
            <a:rPr lang="bn-IN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দরিদ্র মা-বাবা সন্তান লালন-পালনে অক্ষমতা </a:t>
          </a:r>
          <a:endParaRPr lang="en-US" sz="2800" b="1" dirty="0">
            <a:solidFill>
              <a:srgbClr val="002060"/>
            </a:solidFill>
          </a:endParaRPr>
        </a:p>
      </dgm:t>
    </dgm:pt>
    <dgm:pt modelId="{DEACD111-AAFB-4871-A40E-4A871258A6A8}" type="parTrans" cxnId="{E96DECD2-3379-40D6-A045-6513EF6154D7}">
      <dgm:prSet/>
      <dgm:spPr/>
      <dgm:t>
        <a:bodyPr/>
        <a:lstStyle/>
        <a:p>
          <a:endParaRPr lang="en-US"/>
        </a:p>
      </dgm:t>
    </dgm:pt>
    <dgm:pt modelId="{AD0C5013-4DA2-40A4-A9CD-A096CE124ED7}" type="sibTrans" cxnId="{E96DECD2-3379-40D6-A045-6513EF6154D7}">
      <dgm:prSet/>
      <dgm:spPr/>
      <dgm:t>
        <a:bodyPr/>
        <a:lstStyle/>
        <a:p>
          <a:endParaRPr lang="en-US"/>
        </a:p>
      </dgm:t>
    </dgm:pt>
    <dgm:pt modelId="{27ED87E1-652F-4E15-B186-1756D5194C40}">
      <dgm:prSet phldrT="[Text]" custT="1"/>
      <dgm:spPr/>
      <dgm:t>
        <a:bodyPr/>
        <a:lstStyle/>
        <a:p>
          <a:r>
            <a:rPr lang="bn-IN" sz="2800" b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অভিভাবক/ মা-বাবার অসচেতনতা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E0DC41-A9CD-4BA9-B70A-3DFA2FD481AB}" type="parTrans" cxnId="{10F70A22-3080-4773-9FC3-964138B1D63D}">
      <dgm:prSet/>
      <dgm:spPr/>
      <dgm:t>
        <a:bodyPr/>
        <a:lstStyle/>
        <a:p>
          <a:endParaRPr lang="en-US"/>
        </a:p>
      </dgm:t>
    </dgm:pt>
    <dgm:pt modelId="{73493AD5-474F-460B-9D8F-9D33383D776E}" type="sibTrans" cxnId="{10F70A22-3080-4773-9FC3-964138B1D63D}">
      <dgm:prSet/>
      <dgm:spPr/>
      <dgm:t>
        <a:bodyPr/>
        <a:lstStyle/>
        <a:p>
          <a:endParaRPr lang="en-US"/>
        </a:p>
      </dgm:t>
    </dgm:pt>
    <dgm:pt modelId="{B833FD80-2D9C-433B-871C-C7DBD5567FC1}">
      <dgm:prSet phldrT="[Text]" custT="1"/>
      <dgm:spPr/>
      <dgm:t>
        <a:bodyPr/>
        <a:lstStyle/>
        <a:p>
          <a:r>
            <a:rPr lang="bn-IN" sz="2400" b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চাকুরীর আশায় পাচারকারীর হাতে তুলে দেয়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F3C3C9-8E0B-4001-8AEB-A81402C63108}" type="parTrans" cxnId="{7BCF1946-7654-455A-9D17-DB82F034422A}">
      <dgm:prSet/>
      <dgm:spPr/>
      <dgm:t>
        <a:bodyPr/>
        <a:lstStyle/>
        <a:p>
          <a:endParaRPr lang="en-US"/>
        </a:p>
      </dgm:t>
    </dgm:pt>
    <dgm:pt modelId="{F9054E82-C9F1-4452-88EF-ECAF3E24BA66}" type="sibTrans" cxnId="{7BCF1946-7654-455A-9D17-DB82F034422A}">
      <dgm:prSet/>
      <dgm:spPr/>
      <dgm:t>
        <a:bodyPr/>
        <a:lstStyle/>
        <a:p>
          <a:endParaRPr lang="en-US"/>
        </a:p>
      </dgm:t>
    </dgm:pt>
    <dgm:pt modelId="{2010FB43-D1E0-4DB2-BEE4-184A731C0770}">
      <dgm:prSet phldrT="[Text]" custT="1"/>
      <dgm:spPr/>
      <dgm:t>
        <a:bodyPr/>
        <a:lstStyle/>
        <a:p>
          <a:r>
            <a:rPr lang="bn-IN" sz="2600" b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অভিভাবকহীন শিশুর অসহায়ত্ব </a:t>
          </a:r>
          <a:endParaRPr lang="en-US" sz="26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84C28A-DC89-40A2-BA91-A92D7975306B}" type="parTrans" cxnId="{38E9B767-382F-41C2-A516-57BEE340C73B}">
      <dgm:prSet/>
      <dgm:spPr/>
      <dgm:t>
        <a:bodyPr/>
        <a:lstStyle/>
        <a:p>
          <a:endParaRPr lang="en-US"/>
        </a:p>
      </dgm:t>
    </dgm:pt>
    <dgm:pt modelId="{E8DFCE21-CED3-4D35-BD46-74BA1436E9BB}" type="sibTrans" cxnId="{38E9B767-382F-41C2-A516-57BEE340C73B}">
      <dgm:prSet/>
      <dgm:spPr/>
      <dgm:t>
        <a:bodyPr/>
        <a:lstStyle/>
        <a:p>
          <a:endParaRPr lang="en-US"/>
        </a:p>
      </dgm:t>
    </dgm:pt>
    <dgm:pt modelId="{6F8F0926-7178-48D3-94DD-EDE3016CCDCD}" type="pres">
      <dgm:prSet presAssocID="{3303C1DE-0B7F-4B6A-B237-05C3ED538C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C4DF11-07A4-4EA3-B8A9-E962A909E817}" type="pres">
      <dgm:prSet presAssocID="{BD645A0A-44B5-43E7-9FF2-21DBCE8E2884}" presName="centerShape" presStyleLbl="node0" presStyleIdx="0" presStyleCnt="1"/>
      <dgm:spPr/>
      <dgm:t>
        <a:bodyPr/>
        <a:lstStyle/>
        <a:p>
          <a:endParaRPr lang="en-US"/>
        </a:p>
      </dgm:t>
    </dgm:pt>
    <dgm:pt modelId="{5DC6147E-86C5-4159-9DDE-257A9BAD8D4F}" type="pres">
      <dgm:prSet presAssocID="{AD293646-804D-405E-8B32-4C7454B6A168}" presName="node" presStyleLbl="node1" presStyleIdx="0" presStyleCnt="4" custScaleX="136051" custScaleY="126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25B64-0B68-48D1-95BA-63C54A1DC71E}" type="pres">
      <dgm:prSet presAssocID="{AD293646-804D-405E-8B32-4C7454B6A168}" presName="dummy" presStyleCnt="0"/>
      <dgm:spPr/>
    </dgm:pt>
    <dgm:pt modelId="{43FBC83E-4336-4129-B43A-B60BA430638D}" type="pres">
      <dgm:prSet presAssocID="{AD0C5013-4DA2-40A4-A9CD-A096CE124ED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DC01B39-326A-41D4-A06F-780FB722DD75}" type="pres">
      <dgm:prSet presAssocID="{27ED87E1-652F-4E15-B186-1756D5194C40}" presName="node" presStyleLbl="node1" presStyleIdx="1" presStyleCnt="4" custScaleX="134540" custScaleY="134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BCF1D-077C-45DE-BCE4-DD92AA101D98}" type="pres">
      <dgm:prSet presAssocID="{27ED87E1-652F-4E15-B186-1756D5194C40}" presName="dummy" presStyleCnt="0"/>
      <dgm:spPr/>
    </dgm:pt>
    <dgm:pt modelId="{5F1DCCD7-8702-4265-AD53-7D70DAEAD5FF}" type="pres">
      <dgm:prSet presAssocID="{73493AD5-474F-460B-9D8F-9D33383D776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D3C8327-21C7-40F5-B9C7-92197AC0534A}" type="pres">
      <dgm:prSet presAssocID="{B833FD80-2D9C-433B-871C-C7DBD5567FC1}" presName="node" presStyleLbl="node1" presStyleIdx="2" presStyleCnt="4" custScaleX="127023" custScaleY="116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33048-7D2F-44E3-9E4E-A3E86051CFEE}" type="pres">
      <dgm:prSet presAssocID="{B833FD80-2D9C-433B-871C-C7DBD5567FC1}" presName="dummy" presStyleCnt="0"/>
      <dgm:spPr/>
    </dgm:pt>
    <dgm:pt modelId="{4DBC6EFF-490A-434C-8150-083E47FBB6D2}" type="pres">
      <dgm:prSet presAssocID="{F9054E82-C9F1-4452-88EF-ECAF3E24BA6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A61B577-32AB-4A66-ADBC-6659BC94D495}" type="pres">
      <dgm:prSet presAssocID="{2010FB43-D1E0-4DB2-BEE4-184A731C0770}" presName="node" presStyleLbl="node1" presStyleIdx="3" presStyleCnt="4" custScaleX="135923" custScaleY="135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8500E-F85D-460C-A07C-1B2146223826}" type="pres">
      <dgm:prSet presAssocID="{2010FB43-D1E0-4DB2-BEE4-184A731C0770}" presName="dummy" presStyleCnt="0"/>
      <dgm:spPr/>
    </dgm:pt>
    <dgm:pt modelId="{A81C4CCD-73E4-4914-8F4B-00C37DB3D7C3}" type="pres">
      <dgm:prSet presAssocID="{E8DFCE21-CED3-4D35-BD46-74BA1436E9B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D6ACA44-0D2E-427B-8C49-EDD6202ADB67}" type="presOf" srcId="{E8DFCE21-CED3-4D35-BD46-74BA1436E9BB}" destId="{A81C4CCD-73E4-4914-8F4B-00C37DB3D7C3}" srcOrd="0" destOrd="0" presId="urn:microsoft.com/office/officeart/2005/8/layout/radial6"/>
    <dgm:cxn modelId="{736828FE-59D5-4B00-BA38-BA2B2B7C6E19}" type="presOf" srcId="{F9054E82-C9F1-4452-88EF-ECAF3E24BA66}" destId="{4DBC6EFF-490A-434C-8150-083E47FBB6D2}" srcOrd="0" destOrd="0" presId="urn:microsoft.com/office/officeart/2005/8/layout/radial6"/>
    <dgm:cxn modelId="{10F70A22-3080-4773-9FC3-964138B1D63D}" srcId="{BD645A0A-44B5-43E7-9FF2-21DBCE8E2884}" destId="{27ED87E1-652F-4E15-B186-1756D5194C40}" srcOrd="1" destOrd="0" parTransId="{33E0DC41-A9CD-4BA9-B70A-3DFA2FD481AB}" sibTransId="{73493AD5-474F-460B-9D8F-9D33383D776E}"/>
    <dgm:cxn modelId="{519AD18C-90DD-45C0-8E45-21E46572C3A1}" type="presOf" srcId="{AD0C5013-4DA2-40A4-A9CD-A096CE124ED7}" destId="{43FBC83E-4336-4129-B43A-B60BA430638D}" srcOrd="0" destOrd="0" presId="urn:microsoft.com/office/officeart/2005/8/layout/radial6"/>
    <dgm:cxn modelId="{7AA80060-B308-48E9-A8F2-76EB10B87DEF}" type="presOf" srcId="{3303C1DE-0B7F-4B6A-B237-05C3ED538CB9}" destId="{6F8F0926-7178-48D3-94DD-EDE3016CCDCD}" srcOrd="0" destOrd="0" presId="urn:microsoft.com/office/officeart/2005/8/layout/radial6"/>
    <dgm:cxn modelId="{601726AE-3747-44C1-89E9-A3E70852AB32}" type="presOf" srcId="{AD293646-804D-405E-8B32-4C7454B6A168}" destId="{5DC6147E-86C5-4159-9DDE-257A9BAD8D4F}" srcOrd="0" destOrd="0" presId="urn:microsoft.com/office/officeart/2005/8/layout/radial6"/>
    <dgm:cxn modelId="{8B2DCF2C-9993-4721-A28E-AB2EBB3A202B}" type="presOf" srcId="{27ED87E1-652F-4E15-B186-1756D5194C40}" destId="{9DC01B39-326A-41D4-A06F-780FB722DD75}" srcOrd="0" destOrd="0" presId="urn:microsoft.com/office/officeart/2005/8/layout/radial6"/>
    <dgm:cxn modelId="{7BCF1946-7654-455A-9D17-DB82F034422A}" srcId="{BD645A0A-44B5-43E7-9FF2-21DBCE8E2884}" destId="{B833FD80-2D9C-433B-871C-C7DBD5567FC1}" srcOrd="2" destOrd="0" parTransId="{82F3C3C9-8E0B-4001-8AEB-A81402C63108}" sibTransId="{F9054E82-C9F1-4452-88EF-ECAF3E24BA66}"/>
    <dgm:cxn modelId="{E96DECD2-3379-40D6-A045-6513EF6154D7}" srcId="{BD645A0A-44B5-43E7-9FF2-21DBCE8E2884}" destId="{AD293646-804D-405E-8B32-4C7454B6A168}" srcOrd="0" destOrd="0" parTransId="{DEACD111-AAFB-4871-A40E-4A871258A6A8}" sibTransId="{AD0C5013-4DA2-40A4-A9CD-A096CE124ED7}"/>
    <dgm:cxn modelId="{AD305AA6-5500-4061-991C-B3F4B423B243}" type="presOf" srcId="{2010FB43-D1E0-4DB2-BEE4-184A731C0770}" destId="{3A61B577-32AB-4A66-ADBC-6659BC94D495}" srcOrd="0" destOrd="0" presId="urn:microsoft.com/office/officeart/2005/8/layout/radial6"/>
    <dgm:cxn modelId="{FF48BE48-06CB-4A07-A7ED-A30C63C233EC}" type="presOf" srcId="{73493AD5-474F-460B-9D8F-9D33383D776E}" destId="{5F1DCCD7-8702-4265-AD53-7D70DAEAD5FF}" srcOrd="0" destOrd="0" presId="urn:microsoft.com/office/officeart/2005/8/layout/radial6"/>
    <dgm:cxn modelId="{38E9B767-382F-41C2-A516-57BEE340C73B}" srcId="{BD645A0A-44B5-43E7-9FF2-21DBCE8E2884}" destId="{2010FB43-D1E0-4DB2-BEE4-184A731C0770}" srcOrd="3" destOrd="0" parTransId="{E984C28A-DC89-40A2-BA91-A92D7975306B}" sibTransId="{E8DFCE21-CED3-4D35-BD46-74BA1436E9BB}"/>
    <dgm:cxn modelId="{AA2448E0-EEB7-47E8-B18F-854A0DCA29F5}" type="presOf" srcId="{BD645A0A-44B5-43E7-9FF2-21DBCE8E2884}" destId="{BEC4DF11-07A4-4EA3-B8A9-E962A909E817}" srcOrd="0" destOrd="0" presId="urn:microsoft.com/office/officeart/2005/8/layout/radial6"/>
    <dgm:cxn modelId="{E589EFD0-D06D-4C4C-A689-9F692312B97A}" type="presOf" srcId="{B833FD80-2D9C-433B-871C-C7DBD5567FC1}" destId="{CD3C8327-21C7-40F5-B9C7-92197AC0534A}" srcOrd="0" destOrd="0" presId="urn:microsoft.com/office/officeart/2005/8/layout/radial6"/>
    <dgm:cxn modelId="{2BDFF184-DD0D-49DD-BA32-A3AF4075E24D}" srcId="{3303C1DE-0B7F-4B6A-B237-05C3ED538CB9}" destId="{BD645A0A-44B5-43E7-9FF2-21DBCE8E2884}" srcOrd="0" destOrd="0" parTransId="{BCEB159A-6A1B-47E4-9A36-B285C726AFB3}" sibTransId="{E264CD04-3587-422F-99E0-B31E358A3DB1}"/>
    <dgm:cxn modelId="{B52AC4CB-0814-4AD8-9A38-7F5D5D5D7B4D}" type="presParOf" srcId="{6F8F0926-7178-48D3-94DD-EDE3016CCDCD}" destId="{BEC4DF11-07A4-4EA3-B8A9-E962A909E817}" srcOrd="0" destOrd="0" presId="urn:microsoft.com/office/officeart/2005/8/layout/radial6"/>
    <dgm:cxn modelId="{0F763BF6-A42F-4B21-AF59-8855E6771387}" type="presParOf" srcId="{6F8F0926-7178-48D3-94DD-EDE3016CCDCD}" destId="{5DC6147E-86C5-4159-9DDE-257A9BAD8D4F}" srcOrd="1" destOrd="0" presId="urn:microsoft.com/office/officeart/2005/8/layout/radial6"/>
    <dgm:cxn modelId="{FC9AE476-9651-4605-9DF5-70B7F588335E}" type="presParOf" srcId="{6F8F0926-7178-48D3-94DD-EDE3016CCDCD}" destId="{D8B25B64-0B68-48D1-95BA-63C54A1DC71E}" srcOrd="2" destOrd="0" presId="urn:microsoft.com/office/officeart/2005/8/layout/radial6"/>
    <dgm:cxn modelId="{5A966415-17A2-4D99-BCA3-60C76665948A}" type="presParOf" srcId="{6F8F0926-7178-48D3-94DD-EDE3016CCDCD}" destId="{43FBC83E-4336-4129-B43A-B60BA430638D}" srcOrd="3" destOrd="0" presId="urn:microsoft.com/office/officeart/2005/8/layout/radial6"/>
    <dgm:cxn modelId="{0AA558D2-60BF-4C40-A42F-00DFEE141DC7}" type="presParOf" srcId="{6F8F0926-7178-48D3-94DD-EDE3016CCDCD}" destId="{9DC01B39-326A-41D4-A06F-780FB722DD75}" srcOrd="4" destOrd="0" presId="urn:microsoft.com/office/officeart/2005/8/layout/radial6"/>
    <dgm:cxn modelId="{19E8ECC4-C324-41BB-B8C0-D640D7576755}" type="presParOf" srcId="{6F8F0926-7178-48D3-94DD-EDE3016CCDCD}" destId="{402BCF1D-077C-45DE-BCE4-DD92AA101D98}" srcOrd="5" destOrd="0" presId="urn:microsoft.com/office/officeart/2005/8/layout/radial6"/>
    <dgm:cxn modelId="{3D212DE8-80FC-4D38-8633-83BF84DA6ABC}" type="presParOf" srcId="{6F8F0926-7178-48D3-94DD-EDE3016CCDCD}" destId="{5F1DCCD7-8702-4265-AD53-7D70DAEAD5FF}" srcOrd="6" destOrd="0" presId="urn:microsoft.com/office/officeart/2005/8/layout/radial6"/>
    <dgm:cxn modelId="{3549BC9F-F5E2-4360-B500-75A3225CF5A4}" type="presParOf" srcId="{6F8F0926-7178-48D3-94DD-EDE3016CCDCD}" destId="{CD3C8327-21C7-40F5-B9C7-92197AC0534A}" srcOrd="7" destOrd="0" presId="urn:microsoft.com/office/officeart/2005/8/layout/radial6"/>
    <dgm:cxn modelId="{8199FC17-E27D-4DBC-8C36-BE853649D938}" type="presParOf" srcId="{6F8F0926-7178-48D3-94DD-EDE3016CCDCD}" destId="{D8B33048-7D2F-44E3-9E4E-A3E86051CFEE}" srcOrd="8" destOrd="0" presId="urn:microsoft.com/office/officeart/2005/8/layout/radial6"/>
    <dgm:cxn modelId="{751473D1-964F-423D-A81B-8118D37468D1}" type="presParOf" srcId="{6F8F0926-7178-48D3-94DD-EDE3016CCDCD}" destId="{4DBC6EFF-490A-434C-8150-083E47FBB6D2}" srcOrd="9" destOrd="0" presId="urn:microsoft.com/office/officeart/2005/8/layout/radial6"/>
    <dgm:cxn modelId="{B109FFAF-EA29-4644-951E-F2DA5907BA8F}" type="presParOf" srcId="{6F8F0926-7178-48D3-94DD-EDE3016CCDCD}" destId="{3A61B577-32AB-4A66-ADBC-6659BC94D495}" srcOrd="10" destOrd="0" presId="urn:microsoft.com/office/officeart/2005/8/layout/radial6"/>
    <dgm:cxn modelId="{28B03295-58C6-44B3-A53D-720513985750}" type="presParOf" srcId="{6F8F0926-7178-48D3-94DD-EDE3016CCDCD}" destId="{7248500E-F85D-460C-A07C-1B2146223826}" srcOrd="11" destOrd="0" presId="urn:microsoft.com/office/officeart/2005/8/layout/radial6"/>
    <dgm:cxn modelId="{3005D9A0-BC40-48B4-BADE-573B6235E0B1}" type="presParOf" srcId="{6F8F0926-7178-48D3-94DD-EDE3016CCDCD}" destId="{A81C4CCD-73E4-4914-8F4B-00C37DB3D7C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C4CCD-73E4-4914-8F4B-00C37DB3D7C3}">
      <dsp:nvSpPr>
        <dsp:cNvPr id="0" name=""/>
        <dsp:cNvSpPr/>
      </dsp:nvSpPr>
      <dsp:spPr>
        <a:xfrm>
          <a:off x="2653403" y="788494"/>
          <a:ext cx="4984767" cy="498476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C6EFF-490A-434C-8150-083E47FBB6D2}">
      <dsp:nvSpPr>
        <dsp:cNvPr id="0" name=""/>
        <dsp:cNvSpPr/>
      </dsp:nvSpPr>
      <dsp:spPr>
        <a:xfrm>
          <a:off x="2653403" y="788494"/>
          <a:ext cx="4984767" cy="498476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DCCD7-8702-4265-AD53-7D70DAEAD5FF}">
      <dsp:nvSpPr>
        <dsp:cNvPr id="0" name=""/>
        <dsp:cNvSpPr/>
      </dsp:nvSpPr>
      <dsp:spPr>
        <a:xfrm>
          <a:off x="2653403" y="788494"/>
          <a:ext cx="4984767" cy="498476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BC83E-4336-4129-B43A-B60BA430638D}">
      <dsp:nvSpPr>
        <dsp:cNvPr id="0" name=""/>
        <dsp:cNvSpPr/>
      </dsp:nvSpPr>
      <dsp:spPr>
        <a:xfrm>
          <a:off x="2653403" y="788494"/>
          <a:ext cx="4984767" cy="498476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4DF11-07A4-4EA3-B8A9-E962A909E817}">
      <dsp:nvSpPr>
        <dsp:cNvPr id="0" name=""/>
        <dsp:cNvSpPr/>
      </dsp:nvSpPr>
      <dsp:spPr>
        <a:xfrm>
          <a:off x="3998771" y="2133862"/>
          <a:ext cx="2294030" cy="229403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b="1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শিশুপাচারের কারণ </a:t>
          </a:r>
          <a:endParaRPr lang="en-US" sz="3100" b="1" kern="1200" dirty="0">
            <a:solidFill>
              <a:srgbClr val="C00000"/>
            </a:solidFill>
          </a:endParaRPr>
        </a:p>
      </dsp:txBody>
      <dsp:txXfrm>
        <a:off x="4334724" y="2469815"/>
        <a:ext cx="1622124" cy="1622124"/>
      </dsp:txXfrm>
    </dsp:sp>
    <dsp:sp modelId="{5DC6147E-86C5-4159-9DDE-257A9BAD8D4F}">
      <dsp:nvSpPr>
        <dsp:cNvPr id="0" name=""/>
        <dsp:cNvSpPr/>
      </dsp:nvSpPr>
      <dsp:spPr>
        <a:xfrm>
          <a:off x="4053418" y="-173279"/>
          <a:ext cx="2184735" cy="20391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দরিদ্র মা-বাবা সন্তান লালন-পালনে অক্ষমতা 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4373365" y="125350"/>
        <a:ext cx="1544841" cy="1441910"/>
      </dsp:txXfrm>
    </dsp:sp>
    <dsp:sp modelId="{9DC01B39-326A-41D4-A06F-780FB722DD75}">
      <dsp:nvSpPr>
        <dsp:cNvPr id="0" name=""/>
        <dsp:cNvSpPr/>
      </dsp:nvSpPr>
      <dsp:spPr>
        <a:xfrm>
          <a:off x="6500124" y="2202223"/>
          <a:ext cx="2160471" cy="2157308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অভিভাবক/ মা-বাবার অসচেতনতা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16518" y="2518153"/>
        <a:ext cx="1527683" cy="1525448"/>
      </dsp:txXfrm>
    </dsp:sp>
    <dsp:sp modelId="{CD3C8327-21C7-40F5-B9C7-92197AC0534A}">
      <dsp:nvSpPr>
        <dsp:cNvPr id="0" name=""/>
        <dsp:cNvSpPr/>
      </dsp:nvSpPr>
      <dsp:spPr>
        <a:xfrm>
          <a:off x="4125905" y="4778447"/>
          <a:ext cx="2039762" cy="1874009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চাকুরীর আশায় পাচারকারীর হাতে তুলে দেয়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24621" y="5052889"/>
        <a:ext cx="1442330" cy="1325125"/>
      </dsp:txXfrm>
    </dsp:sp>
    <dsp:sp modelId="{3A61B577-32AB-4A66-ADBC-6659BC94D495}">
      <dsp:nvSpPr>
        <dsp:cNvPr id="0" name=""/>
        <dsp:cNvSpPr/>
      </dsp:nvSpPr>
      <dsp:spPr>
        <a:xfrm>
          <a:off x="1619872" y="2189529"/>
          <a:ext cx="2182680" cy="2182696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b="1" kern="120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অভিভাবকহীন শিশুর অসহায়ত্ব </a:t>
          </a:r>
          <a:endParaRPr lang="en-US" sz="26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39518" y="2509177"/>
        <a:ext cx="1543388" cy="154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5864A-5129-451A-98CD-7488F69AE5F9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18642-1340-4C91-81A2-643E7644C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0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18642-1340-4C91-81A2-643E7644C2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87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প্রথমে</a:t>
            </a:r>
            <a:r>
              <a:rPr lang="bn-IN" baseline="0" dirty="0" smtClean="0"/>
              <a:t> ছবিগুলো দেখিয়ে প্রশ্ন করে উত্তর বের করতে হবে। প্রতিটি ছবির উপর ক্লিক করলে এক একটি প্রতিরোধ করার উপায় আসবে।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18642-1340-4C91-81A2-643E7644C2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90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কয়েকটি</a:t>
            </a:r>
            <a:r>
              <a:rPr lang="bn-IN" baseline="0" dirty="0" smtClean="0"/>
              <a:t> দলে ভাগ করে দলের নাম দিয়ে দলের কাজ করাতে হবে। শিক্ষক শিক্ষার্থীদের কাজ পরিদর্শন করবেন। (পোস্টার পেপার ব্যবহার করা যেতে পারে)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18642-1340-4C91-81A2-643E7644C2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27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এ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ও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আছে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ব্রাউজারটি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ওপেন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করুন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ও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দ্বারা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খুজে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বে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র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করুন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ক্ষেত্রে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শিক্ষার্থীরা ক্লিক করতে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২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অপহৃত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৩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শিশুটিকে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আটক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কিছুদিন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শিশুটিকে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পাচার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18642-1340-4C91-81A2-643E7644C2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2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18642-1340-4C91-81A2-643E7644C2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82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IN" dirty="0" smtClean="0"/>
              <a:t>একপাশে</a:t>
            </a:r>
            <a:r>
              <a:rPr lang="bn-IN" baseline="0" dirty="0" smtClean="0"/>
              <a:t> রয়েছে ছবি অন্যপাশে রয়েছে ছবির ক্যাপশন , শিক্ষক প্রশ্নত্তোর এর মাধ্যমে বর্ণনা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18642-1340-4C91-81A2-643E7644C2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75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শিক্ষক প্রশ্নত্তোর এর মাধ্যমে বর্ণনা করবেন।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18642-1340-4C91-81A2-643E7644C2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05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শ্রেণীকক্ষের</a:t>
            </a:r>
            <a:r>
              <a:rPr lang="bn-IN" baseline="0" dirty="0" smtClean="0"/>
              <a:t> মধ্যে শিক্ষক শিক্ষার্থীদের কাজ পরিদর্শন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18642-1340-4C91-81A2-643E7644C2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38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ছবিগুলো দেখিয়ে প্রশ্ন করে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পাচারকারীর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বের করার চেষ্টা করতে হবে এবং তাদের দিয়ে ক্লিক করিয়ে উদ্দেশ্য বর্ণনা করা যেতে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18642-1340-4C91-81A2-643E7644C2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6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দ্বারা </a:t>
            </a:r>
            <a:r>
              <a:rPr lang="bn-IN" dirty="0" smtClean="0"/>
              <a:t>উত্তর বাটনে ক্লিক করিয়ে</a:t>
            </a:r>
            <a:r>
              <a:rPr lang="bn-IN" baseline="0" dirty="0" smtClean="0"/>
              <a:t> উত্তর বের করুন।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18642-1340-4C91-81A2-643E7644C2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47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বর্ণনা করবেন , প্রয়োজনে শিক্ষার্থীদের দ্বারা বোর্ডে লিখিয়ে নেয়া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18642-1340-4C91-81A2-643E7644C2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2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A938-194A-4A00-A52D-F21F49795EB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5B0-8C0D-4393-8CD8-3DBE71C3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5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A938-194A-4A00-A52D-F21F49795EB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5B0-8C0D-4393-8CD8-3DBE71C3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2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A938-194A-4A00-A52D-F21F49795EB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5B0-8C0D-4393-8CD8-3DBE71C3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47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ame 39"/>
          <p:cNvSpPr/>
          <p:nvPr userDrawn="1"/>
        </p:nvSpPr>
        <p:spPr>
          <a:xfrm>
            <a:off x="203200" y="152400"/>
            <a:ext cx="11785600" cy="6553200"/>
          </a:xfrm>
          <a:prstGeom prst="frame">
            <a:avLst>
              <a:gd name="adj1" fmla="val 266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1" name="Frame 40"/>
          <p:cNvSpPr/>
          <p:nvPr userDrawn="1"/>
        </p:nvSpPr>
        <p:spPr>
          <a:xfrm>
            <a:off x="0" y="0"/>
            <a:ext cx="12207669" cy="6858000"/>
          </a:xfrm>
          <a:prstGeom prst="frame">
            <a:avLst>
              <a:gd name="adj1" fmla="val 266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A938-194A-4A00-A52D-F21F49795EB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5B0-8C0D-4393-8CD8-3DBE71C3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5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A938-194A-4A00-A52D-F21F49795EB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5B0-8C0D-4393-8CD8-3DBE71C3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2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A938-194A-4A00-A52D-F21F49795EB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5B0-8C0D-4393-8CD8-3DBE71C3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3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A938-194A-4A00-A52D-F21F49795EB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5B0-8C0D-4393-8CD8-3DBE71C3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3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A938-194A-4A00-A52D-F21F49795EB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5B0-8C0D-4393-8CD8-3DBE71C3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2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A938-194A-4A00-A52D-F21F49795EB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5B0-8C0D-4393-8CD8-3DBE71C3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A938-194A-4A00-A52D-F21F49795EB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5B0-8C0D-4393-8CD8-3DBE71C3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0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A938-194A-4A00-A52D-F21F49795EB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5B0-8C0D-4393-8CD8-3DBE71C3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1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EA938-194A-4A00-A52D-F21F49795EB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565B0-8C0D-4393-8CD8-3DBE71C3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7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1pwYt1uzi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8872" y="1041600"/>
            <a:ext cx="107511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 শ্রে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 পাঠ দেওয়ার সুবিধার্থে স্লাইডের নিচে প্রয়োজনমত পরামর্শ দেওয়া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slide notes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দেওয়া হয়েছে।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শিক্ষকমন্ডলী ক্লাসে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 পূ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উপস্থাপনা করতে হবে।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872" y="4144925"/>
            <a:ext cx="10917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আপনার নিজস্ব চিন্তা-চেতনা কনটেন্টকে আরো বেশী ফলপ্র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করতে পারবেন বলে আশা করি...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9274" y="284021"/>
            <a:ext cx="3098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5477" y="5716404"/>
            <a:ext cx="9286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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শিশুপাচারের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৬ টি কৌশল খাতায় লিখ।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1735" y="629859"/>
            <a:ext cx="2609027" cy="521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numCol="1">
            <a:prstTxWarp prst="textChevronInverted">
              <a:avLst/>
            </a:prstTxWarp>
            <a:spAutoFit/>
          </a:bodyPr>
          <a:lstStyle/>
          <a:p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01" y="1207351"/>
            <a:ext cx="4349075" cy="43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5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85458" y="3"/>
            <a:ext cx="33169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পাচারকারীর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6"/>
          <a:stretch/>
        </p:blipFill>
        <p:spPr>
          <a:xfrm>
            <a:off x="4140612" y="921833"/>
            <a:ext cx="3937527" cy="2175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3" b="4760"/>
          <a:stretch/>
        </p:blipFill>
        <p:spPr>
          <a:xfrm>
            <a:off x="8187651" y="3699329"/>
            <a:ext cx="3937527" cy="2258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29882" r="3136"/>
          <a:stretch/>
        </p:blipFill>
        <p:spPr>
          <a:xfrm>
            <a:off x="93572" y="3699329"/>
            <a:ext cx="3939204" cy="2258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" t="5110" r="1010"/>
          <a:stretch/>
        </p:blipFill>
        <p:spPr>
          <a:xfrm>
            <a:off x="93572" y="921833"/>
            <a:ext cx="3937527" cy="2175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52" y="921833"/>
            <a:ext cx="3937527" cy="2175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4788575" y="3293679"/>
            <a:ext cx="2641599" cy="7764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এখানে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ক্লিক করো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4041" y="4301514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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বানিজ্যিক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1053" y="4886288"/>
            <a:ext cx="4976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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প্রত্যঙ্গ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4044" y="6055839"/>
            <a:ext cx="4431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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পাচার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4039" y="5471064"/>
            <a:ext cx="3626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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মুক্তিপণের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3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5409" y="643878"/>
            <a:ext cx="5786847" cy="92333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Inverted">
              <a:avLst/>
            </a:prstTxWarp>
            <a:spAutoFit/>
          </a:bodyPr>
          <a:lstStyle/>
          <a:p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2367" y="5860531"/>
            <a:ext cx="871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</a:t>
            </a:r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পাচারকারী কী কী উদ্দেশ্যে শিশুপাচার করে?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11089" y="844899"/>
            <a:ext cx="2609027" cy="521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numCol="1">
            <a:prstTxWarp prst="textChevronInverted">
              <a:avLst/>
            </a:prstTxWarp>
            <a:spAutoFit/>
          </a:bodyPr>
          <a:lstStyle/>
          <a:p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৪ মিনিট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368" y="2028910"/>
            <a:ext cx="6514921" cy="36306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090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866839"/>
              </p:ext>
            </p:extLst>
          </p:nvPr>
        </p:nvGraphicFramePr>
        <p:xfrm>
          <a:off x="718458" y="179554"/>
          <a:ext cx="10280469" cy="647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Horizontal Scroll 2"/>
          <p:cNvSpPr/>
          <p:nvPr/>
        </p:nvSpPr>
        <p:spPr>
          <a:xfrm>
            <a:off x="8020596" y="179554"/>
            <a:ext cx="2978331" cy="953588"/>
          </a:xfrm>
          <a:prstGeom prst="horizontalScroll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0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C4DF11-07A4-4EA3-B8A9-E962A909E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BEC4DF11-07A4-4EA3-B8A9-E962A909E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BEC4DF11-07A4-4EA3-B8A9-E962A909E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BEC4DF11-07A4-4EA3-B8A9-E962A909E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C6147E-86C5-4159-9DDE-257A9BAD8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5DC6147E-86C5-4159-9DDE-257A9BAD8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5DC6147E-86C5-4159-9DDE-257A9BAD8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5DC6147E-86C5-4159-9DDE-257A9BAD8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FBC83E-4336-4129-B43A-B60BA4306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43FBC83E-4336-4129-B43A-B60BA4306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43FBC83E-4336-4129-B43A-B60BA4306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3FBC83E-4336-4129-B43A-B60BA4306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C01B39-326A-41D4-A06F-780FB722D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9DC01B39-326A-41D4-A06F-780FB722D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9DC01B39-326A-41D4-A06F-780FB722D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DC01B39-326A-41D4-A06F-780FB722D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1DCCD7-8702-4265-AD53-7D70DAEAD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5F1DCCD7-8702-4265-AD53-7D70DAEAD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5F1DCCD7-8702-4265-AD53-7D70DAEAD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5F1DCCD7-8702-4265-AD53-7D70DAEAD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C8327-21C7-40F5-B9C7-92197AC05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CD3C8327-21C7-40F5-B9C7-92197AC05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CD3C8327-21C7-40F5-B9C7-92197AC05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CD3C8327-21C7-40F5-B9C7-92197AC05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C6EFF-490A-434C-8150-083E47FBB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4DBC6EFF-490A-434C-8150-083E47FBB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graphicEl>
                                              <a:dgm id="{4DBC6EFF-490A-434C-8150-083E47FBB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4DBC6EFF-490A-434C-8150-083E47FBB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61B577-32AB-4A66-ADBC-6659BC94D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3A61B577-32AB-4A66-ADBC-6659BC94D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3A61B577-32AB-4A66-ADBC-6659BC94D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3A61B577-32AB-4A66-ADBC-6659BC94D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1C4CCD-73E4-4914-8F4B-00C37DB3D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A81C4CCD-73E4-4914-8F4B-00C37DB3D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A81C4CCD-73E4-4914-8F4B-00C37DB3D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A81C4CCD-73E4-4914-8F4B-00C37DB3D7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9271" y="4270366"/>
            <a:ext cx="6396303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</a:t>
            </a:r>
            <a:r>
              <a:rPr lang="en-US" sz="2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অভিভাবক/ মা-বাবার সচেতন ও সতর্ক থাকতে হবে</a:t>
            </a:r>
            <a:r>
              <a:rPr lang="en-US" sz="2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271" y="6136561"/>
            <a:ext cx="9525203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457189" indent="-457189" algn="just">
              <a:buFont typeface="Webdings" panose="05030102010509060703" pitchFamily="18" charset="2"/>
              <a:buChar char="U"/>
            </a:pPr>
            <a:r>
              <a:rPr lang="bn-IN" sz="2800" b="1" dirty="0">
                <a:solidFill>
                  <a:srgbClr val="99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 মাদরাসা, মক্তব, মসজিদ সহ সকল শিক্ষা প্রতিষ্ঠানের শিক্ষক সচেতনতা</a:t>
            </a:r>
            <a:r>
              <a:rPr lang="en-US" sz="2800" b="1" dirty="0">
                <a:solidFill>
                  <a:srgbClr val="99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>
                <a:solidFill>
                  <a:srgbClr val="99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271" y="5514496"/>
            <a:ext cx="8080976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</a:t>
            </a:r>
            <a:r>
              <a:rPr lang="en-US" sz="2800" b="1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অপরিচিত ব্যক্তির দেয়া কোন কিছু গ্রহণ না করা</a:t>
            </a:r>
            <a:r>
              <a:rPr lang="en-US" sz="2800" b="1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800" b="1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5296" y="0"/>
            <a:ext cx="29610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3600" b="1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শিশুপাচার প্রতিরোধ</a:t>
            </a:r>
            <a:endParaRPr lang="en-US" sz="3600" b="1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8619" y="3653357"/>
            <a:ext cx="574548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 </a:t>
            </a:r>
            <a:r>
              <a:rPr lang="bn-IN" sz="28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অপরিচিত ব্যক্তির সাথে কোন স্থানে না যাওয়া। </a:t>
            </a:r>
            <a:endParaRPr lang="en-US" sz="2800" b="1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71" y="4892431"/>
            <a:ext cx="7112788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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 সচেতন থাকা ও অন্যকে সচেতন করা।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824" y="3018777"/>
            <a:ext cx="4907469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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 কর্তৃপক্ষকে জানানো।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1" y="690065"/>
            <a:ext cx="2345899" cy="146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19271" y="2394145"/>
            <a:ext cx="3961341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</a:t>
            </a:r>
            <a:r>
              <a:rPr lang="en-US" sz="28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নির্জন স্থানে একাকী না যাওয়া</a:t>
            </a:r>
            <a:r>
              <a:rPr lang="en-US" sz="28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68" y="716976"/>
            <a:ext cx="2720924" cy="146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27" y="716975"/>
            <a:ext cx="2581275" cy="146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52" y="651157"/>
            <a:ext cx="2559231" cy="155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91" y="692762"/>
            <a:ext cx="2386809" cy="145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87" y="2202939"/>
            <a:ext cx="2633015" cy="1752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314727" y="3937976"/>
            <a:ext cx="4913525" cy="584775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সম্বন্ধে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16096" r="2102" b="254"/>
          <a:stretch/>
        </p:blipFill>
        <p:spPr>
          <a:xfrm>
            <a:off x="9753363" y="2214545"/>
            <a:ext cx="2490464" cy="1741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7783952" y="4847849"/>
            <a:ext cx="4459875" cy="584775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১ টি করে ছবির উপরে ক্লিক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8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3" grpId="0"/>
      <p:bldP spid="16" grpId="0" animBg="1"/>
      <p:bldP spid="17" grpId="0" animBg="1"/>
      <p:bldP spid="18" grpId="0" animBg="1"/>
      <p:bldP spid="13" grpId="0" animBg="1"/>
      <p:bldP spid="14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5835" y="5641241"/>
            <a:ext cx="7553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শিশুপাচার 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বিরোধী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শ্লোগান তৈরী কর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4502" y="30209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5400" b="1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5835" y="952481"/>
            <a:ext cx="6886822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 নামঃ </a:t>
            </a:r>
            <a:r>
              <a:rPr lang="bn-I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শাপলা, </a:t>
            </a:r>
            <a:r>
              <a:rPr lang="bn-IN" sz="3200" b="1" dirty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গোলাপ, </a:t>
            </a:r>
            <a:r>
              <a:rPr lang="bn-IN" sz="3200" b="1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রজনীগন্ধা, </a:t>
            </a:r>
            <a:r>
              <a:rPr lang="bn-IN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জবা, </a:t>
            </a:r>
            <a:r>
              <a:rPr lang="bn-IN" sz="3200" b="1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সূর্যমুখী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43781" y="386887"/>
            <a:ext cx="2609027" cy="521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numCol="1">
            <a:prstTxWarp prst="textChevronInverted">
              <a:avLst/>
            </a:prstTxWarp>
            <a:spAutoFit/>
          </a:bodyPr>
          <a:lstStyle/>
          <a:p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19201" y="1828521"/>
            <a:ext cx="9636299" cy="3572876"/>
            <a:chOff x="1219201" y="1828521"/>
            <a:chExt cx="9636299" cy="3572876"/>
          </a:xfrm>
        </p:grpSpPr>
        <p:grpSp>
          <p:nvGrpSpPr>
            <p:cNvPr id="17" name="Group 16"/>
            <p:cNvGrpSpPr/>
            <p:nvPr/>
          </p:nvGrpSpPr>
          <p:grpSpPr>
            <a:xfrm>
              <a:off x="1219201" y="1828521"/>
              <a:ext cx="9636299" cy="3572876"/>
              <a:chOff x="1219201" y="1454446"/>
              <a:chExt cx="9636299" cy="357287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219201" y="1454446"/>
                <a:ext cx="9636299" cy="3572876"/>
                <a:chOff x="1219201" y="1454446"/>
                <a:chExt cx="9636299" cy="3572876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1219201" y="1454446"/>
                  <a:ext cx="9636299" cy="3572876"/>
                  <a:chOff x="1219201" y="1454446"/>
                  <a:chExt cx="9636299" cy="3572876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1219201" y="1454446"/>
                    <a:ext cx="9636299" cy="3572876"/>
                    <a:chOff x="1344707" y="1219200"/>
                    <a:chExt cx="9636299" cy="3572876"/>
                  </a:xfrm>
                </p:grpSpPr>
                <p:sp>
                  <p:nvSpPr>
                    <p:cNvPr id="7" name="Freeform 6"/>
                    <p:cNvSpPr/>
                    <p:nvPr/>
                  </p:nvSpPr>
                  <p:spPr>
                    <a:xfrm>
                      <a:off x="1344707" y="1219200"/>
                      <a:ext cx="2008094" cy="3550024"/>
                    </a:xfrm>
                    <a:custGeom>
                      <a:avLst/>
                      <a:gdLst>
                        <a:gd name="connsiteX0" fmla="*/ 0 w 2008094"/>
                        <a:gd name="connsiteY0" fmla="*/ 0 h 3550024"/>
                        <a:gd name="connsiteX1" fmla="*/ 2008094 w 2008094"/>
                        <a:gd name="connsiteY1" fmla="*/ 0 h 3550024"/>
                        <a:gd name="connsiteX2" fmla="*/ 2008094 w 2008094"/>
                        <a:gd name="connsiteY2" fmla="*/ 2008094 h 3550024"/>
                        <a:gd name="connsiteX3" fmla="*/ 1232647 w 2008094"/>
                        <a:gd name="connsiteY3" fmla="*/ 2008094 h 3550024"/>
                        <a:gd name="connsiteX4" fmla="*/ 1232647 w 2008094"/>
                        <a:gd name="connsiteY4" fmla="*/ 3550024 h 3550024"/>
                        <a:gd name="connsiteX5" fmla="*/ 775447 w 2008094"/>
                        <a:gd name="connsiteY5" fmla="*/ 3550024 h 3550024"/>
                        <a:gd name="connsiteX6" fmla="*/ 775447 w 2008094"/>
                        <a:gd name="connsiteY6" fmla="*/ 2008094 h 3550024"/>
                        <a:gd name="connsiteX7" fmla="*/ 0 w 2008094"/>
                        <a:gd name="connsiteY7" fmla="*/ 2008094 h 35500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08094" h="3550024">
                          <a:moveTo>
                            <a:pt x="0" y="0"/>
                          </a:moveTo>
                          <a:lnTo>
                            <a:pt x="2008094" y="0"/>
                          </a:lnTo>
                          <a:lnTo>
                            <a:pt x="2008094" y="2008094"/>
                          </a:lnTo>
                          <a:lnTo>
                            <a:pt x="1232647" y="2008094"/>
                          </a:lnTo>
                          <a:lnTo>
                            <a:pt x="1232647" y="3550024"/>
                          </a:lnTo>
                          <a:lnTo>
                            <a:pt x="775447" y="3550024"/>
                          </a:lnTo>
                          <a:lnTo>
                            <a:pt x="775447" y="2008094"/>
                          </a:lnTo>
                          <a:lnTo>
                            <a:pt x="0" y="2008094"/>
                          </a:lnTo>
                          <a:close/>
                        </a:path>
                      </a:pathLst>
                    </a:custGeom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bn-IN" dirty="0"/>
                        <a:t>--------------------- </a:t>
                      </a:r>
                      <a:endParaRPr lang="en-US" dirty="0"/>
                    </a:p>
                  </p:txBody>
                </p:sp>
                <p:sp>
                  <p:nvSpPr>
                    <p:cNvPr id="9" name="Freeform 8"/>
                    <p:cNvSpPr/>
                    <p:nvPr/>
                  </p:nvSpPr>
                  <p:spPr>
                    <a:xfrm>
                      <a:off x="3887442" y="1219200"/>
                      <a:ext cx="2008094" cy="3550024"/>
                    </a:xfrm>
                    <a:custGeom>
                      <a:avLst/>
                      <a:gdLst>
                        <a:gd name="connsiteX0" fmla="*/ 0 w 2008094"/>
                        <a:gd name="connsiteY0" fmla="*/ 0 h 3550024"/>
                        <a:gd name="connsiteX1" fmla="*/ 2008094 w 2008094"/>
                        <a:gd name="connsiteY1" fmla="*/ 0 h 3550024"/>
                        <a:gd name="connsiteX2" fmla="*/ 2008094 w 2008094"/>
                        <a:gd name="connsiteY2" fmla="*/ 2008094 h 3550024"/>
                        <a:gd name="connsiteX3" fmla="*/ 1232647 w 2008094"/>
                        <a:gd name="connsiteY3" fmla="*/ 2008094 h 3550024"/>
                        <a:gd name="connsiteX4" fmla="*/ 1232647 w 2008094"/>
                        <a:gd name="connsiteY4" fmla="*/ 3550024 h 3550024"/>
                        <a:gd name="connsiteX5" fmla="*/ 775447 w 2008094"/>
                        <a:gd name="connsiteY5" fmla="*/ 3550024 h 3550024"/>
                        <a:gd name="connsiteX6" fmla="*/ 775447 w 2008094"/>
                        <a:gd name="connsiteY6" fmla="*/ 2008094 h 3550024"/>
                        <a:gd name="connsiteX7" fmla="*/ 0 w 2008094"/>
                        <a:gd name="connsiteY7" fmla="*/ 2008094 h 35500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08094" h="3550024">
                          <a:moveTo>
                            <a:pt x="0" y="0"/>
                          </a:moveTo>
                          <a:lnTo>
                            <a:pt x="2008094" y="0"/>
                          </a:lnTo>
                          <a:lnTo>
                            <a:pt x="2008094" y="2008094"/>
                          </a:lnTo>
                          <a:lnTo>
                            <a:pt x="1232647" y="2008094"/>
                          </a:lnTo>
                          <a:lnTo>
                            <a:pt x="1232647" y="3550024"/>
                          </a:lnTo>
                          <a:lnTo>
                            <a:pt x="775447" y="3550024"/>
                          </a:lnTo>
                          <a:lnTo>
                            <a:pt x="775447" y="2008094"/>
                          </a:lnTo>
                          <a:lnTo>
                            <a:pt x="0" y="2008094"/>
                          </a:lnTo>
                          <a:close/>
                        </a:path>
                      </a:pathLst>
                    </a:custGeom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bn-IN" dirty="0"/>
                        <a:t>--------------------- </a:t>
                      </a:r>
                      <a:endParaRPr lang="en-US" dirty="0"/>
                    </a:p>
                  </p:txBody>
                </p:sp>
                <p:sp>
                  <p:nvSpPr>
                    <p:cNvPr id="10" name="Freeform 9"/>
                    <p:cNvSpPr/>
                    <p:nvPr/>
                  </p:nvSpPr>
                  <p:spPr>
                    <a:xfrm>
                      <a:off x="6430177" y="1242052"/>
                      <a:ext cx="2008094" cy="3550024"/>
                    </a:xfrm>
                    <a:custGeom>
                      <a:avLst/>
                      <a:gdLst>
                        <a:gd name="connsiteX0" fmla="*/ 0 w 2008094"/>
                        <a:gd name="connsiteY0" fmla="*/ 0 h 3550024"/>
                        <a:gd name="connsiteX1" fmla="*/ 2008094 w 2008094"/>
                        <a:gd name="connsiteY1" fmla="*/ 0 h 3550024"/>
                        <a:gd name="connsiteX2" fmla="*/ 2008094 w 2008094"/>
                        <a:gd name="connsiteY2" fmla="*/ 2008094 h 3550024"/>
                        <a:gd name="connsiteX3" fmla="*/ 1232647 w 2008094"/>
                        <a:gd name="connsiteY3" fmla="*/ 2008094 h 3550024"/>
                        <a:gd name="connsiteX4" fmla="*/ 1232647 w 2008094"/>
                        <a:gd name="connsiteY4" fmla="*/ 3550024 h 3550024"/>
                        <a:gd name="connsiteX5" fmla="*/ 775447 w 2008094"/>
                        <a:gd name="connsiteY5" fmla="*/ 3550024 h 3550024"/>
                        <a:gd name="connsiteX6" fmla="*/ 775447 w 2008094"/>
                        <a:gd name="connsiteY6" fmla="*/ 2008094 h 3550024"/>
                        <a:gd name="connsiteX7" fmla="*/ 0 w 2008094"/>
                        <a:gd name="connsiteY7" fmla="*/ 2008094 h 35500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08094" h="3550024">
                          <a:moveTo>
                            <a:pt x="0" y="0"/>
                          </a:moveTo>
                          <a:lnTo>
                            <a:pt x="2008094" y="0"/>
                          </a:lnTo>
                          <a:lnTo>
                            <a:pt x="2008094" y="2008094"/>
                          </a:lnTo>
                          <a:lnTo>
                            <a:pt x="1232647" y="2008094"/>
                          </a:lnTo>
                          <a:lnTo>
                            <a:pt x="1232647" y="3550024"/>
                          </a:lnTo>
                          <a:lnTo>
                            <a:pt x="775447" y="3550024"/>
                          </a:lnTo>
                          <a:lnTo>
                            <a:pt x="775447" y="2008094"/>
                          </a:lnTo>
                          <a:lnTo>
                            <a:pt x="0" y="2008094"/>
                          </a:lnTo>
                          <a:close/>
                        </a:path>
                      </a:pathLst>
                    </a:custGeom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bn-IN" dirty="0"/>
                        <a:t>--------------------- </a:t>
                      </a:r>
                      <a:endParaRPr lang="en-US" dirty="0"/>
                    </a:p>
                  </p:txBody>
                </p:sp>
                <p:sp>
                  <p:nvSpPr>
                    <p:cNvPr id="11" name="Freeform 10"/>
                    <p:cNvSpPr/>
                    <p:nvPr/>
                  </p:nvSpPr>
                  <p:spPr>
                    <a:xfrm>
                      <a:off x="8972912" y="1219200"/>
                      <a:ext cx="2008094" cy="3550024"/>
                    </a:xfrm>
                    <a:custGeom>
                      <a:avLst/>
                      <a:gdLst>
                        <a:gd name="connsiteX0" fmla="*/ 0 w 2008094"/>
                        <a:gd name="connsiteY0" fmla="*/ 0 h 3550024"/>
                        <a:gd name="connsiteX1" fmla="*/ 2008094 w 2008094"/>
                        <a:gd name="connsiteY1" fmla="*/ 0 h 3550024"/>
                        <a:gd name="connsiteX2" fmla="*/ 2008094 w 2008094"/>
                        <a:gd name="connsiteY2" fmla="*/ 2008094 h 3550024"/>
                        <a:gd name="connsiteX3" fmla="*/ 1232647 w 2008094"/>
                        <a:gd name="connsiteY3" fmla="*/ 2008094 h 3550024"/>
                        <a:gd name="connsiteX4" fmla="*/ 1232647 w 2008094"/>
                        <a:gd name="connsiteY4" fmla="*/ 3550024 h 3550024"/>
                        <a:gd name="connsiteX5" fmla="*/ 775447 w 2008094"/>
                        <a:gd name="connsiteY5" fmla="*/ 3550024 h 3550024"/>
                        <a:gd name="connsiteX6" fmla="*/ 775447 w 2008094"/>
                        <a:gd name="connsiteY6" fmla="*/ 2008094 h 3550024"/>
                        <a:gd name="connsiteX7" fmla="*/ 0 w 2008094"/>
                        <a:gd name="connsiteY7" fmla="*/ 2008094 h 35500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08094" h="3550024">
                          <a:moveTo>
                            <a:pt x="0" y="0"/>
                          </a:moveTo>
                          <a:lnTo>
                            <a:pt x="2008094" y="0"/>
                          </a:lnTo>
                          <a:lnTo>
                            <a:pt x="2008094" y="2008094"/>
                          </a:lnTo>
                          <a:lnTo>
                            <a:pt x="1232647" y="2008094"/>
                          </a:lnTo>
                          <a:lnTo>
                            <a:pt x="1232647" y="3550024"/>
                          </a:lnTo>
                          <a:lnTo>
                            <a:pt x="775447" y="3550024"/>
                          </a:lnTo>
                          <a:lnTo>
                            <a:pt x="775447" y="2008094"/>
                          </a:lnTo>
                          <a:lnTo>
                            <a:pt x="0" y="2008094"/>
                          </a:lnTo>
                          <a:close/>
                        </a:path>
                      </a:pathLst>
                    </a:custGeom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bn-IN" dirty="0"/>
                        <a:t>--------------------- </a:t>
                      </a:r>
                      <a:endParaRPr lang="en-US" dirty="0"/>
                    </a:p>
                  </p:txBody>
                </p:sp>
              </p:grpSp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3648"/>
                  <a:stretch/>
                </p:blipFill>
                <p:spPr>
                  <a:xfrm>
                    <a:off x="1219202" y="1667099"/>
                    <a:ext cx="2008094" cy="127309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47406" y="1748024"/>
                  <a:ext cx="2008094" cy="1100732"/>
                </a:xfrm>
                <a:prstGeom prst="rect">
                  <a:avLst/>
                </a:prstGeom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4670" y="1700643"/>
                <a:ext cx="2008095" cy="1170276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2744" y="2034390"/>
              <a:ext cx="2008096" cy="1148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530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  <p:bldP spid="1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672076" y="146397"/>
            <a:ext cx="27719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u="sng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8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032143"/>
              </p:ext>
            </p:extLst>
          </p:nvPr>
        </p:nvGraphicFramePr>
        <p:xfrm>
          <a:off x="4254500" y="4013200"/>
          <a:ext cx="3468688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4" imgW="834120" imgH="491040" progId="Package">
                  <p:embed/>
                </p:oleObj>
              </mc:Choice>
              <mc:Fallback>
                <p:oleObj name="Packager Shell Object" showAsIcon="1" r:id="rId4" imgW="8341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4500" y="4013200"/>
                        <a:ext cx="3468688" cy="204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5437909" y="1469836"/>
            <a:ext cx="1101436" cy="2157986"/>
          </a:xfrm>
          <a:prstGeom prst="downArrow">
            <a:avLst/>
          </a:prstGeom>
          <a:solidFill>
            <a:srgbClr val="000099"/>
          </a:solidFill>
          <a:ln>
            <a:solidFill>
              <a:srgbClr val="0000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 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0269" y="263054"/>
            <a:ext cx="2315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863" y="5639633"/>
            <a:ext cx="110690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শিশুপাচার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এলাকাবাসীকে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391357"/>
            <a:ext cx="7484693" cy="37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28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15216" y="725398"/>
            <a:ext cx="89826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b="1" dirty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400" b="1" dirty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400" b="1" dirty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সু-নিশ্চিত</a:t>
            </a:r>
            <a:r>
              <a:rPr lang="en-US" sz="4400" b="1" dirty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endParaRPr lang="en-US" sz="4400" b="1" dirty="0">
              <a:ln/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1213" y="5898327"/>
            <a:ext cx="4150644" cy="9596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 numCol="1">
            <a:prstTxWarp prst="textTriangleInverted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21" y="1283349"/>
            <a:ext cx="5983027" cy="4614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547699" y="3996"/>
            <a:ext cx="95301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800" b="1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8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সাবধান</a:t>
            </a:r>
            <a:r>
              <a:rPr lang="en-US" sz="48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থাকবো</a:t>
            </a:r>
            <a:r>
              <a:rPr lang="en-US" sz="48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অপরকে</a:t>
            </a:r>
            <a:r>
              <a:rPr lang="en-US" sz="48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সাবধান</a:t>
            </a:r>
            <a:r>
              <a:rPr lang="en-US" sz="48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8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2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7" b="11554"/>
          <a:stretch/>
        </p:blipFill>
        <p:spPr>
          <a:xfrm>
            <a:off x="5998395" y="1015019"/>
            <a:ext cx="5074471" cy="4954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916833" y="5617029"/>
            <a:ext cx="4096296" cy="1543128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 numCol="1">
            <a:prstTxWarp prst="textDoubleWave1">
              <a:avLst/>
            </a:prstTxWarp>
            <a:spAutoFit/>
          </a:bodyPr>
          <a:lstStyle>
            <a:defPPr>
              <a:defRPr lang="en-US"/>
            </a:defPPr>
            <a:lvl1pPr marL="0" algn="l" defTabSz="991941" rtl="0" eaLnBrk="1" latinLnBrk="0" hangingPunct="1">
              <a:defRPr sz="1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971" algn="l" defTabSz="991941" rtl="0" eaLnBrk="1" latinLnBrk="0" hangingPunct="1">
              <a:defRPr sz="1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1941" algn="l" defTabSz="991941" rtl="0" eaLnBrk="1" latinLnBrk="0" hangingPunct="1">
              <a:defRPr sz="1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7912" algn="l" defTabSz="991941" rtl="0" eaLnBrk="1" latinLnBrk="0" hangingPunct="1">
              <a:defRPr sz="1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3882" algn="l" defTabSz="991941" rtl="0" eaLnBrk="1" latinLnBrk="0" hangingPunct="1">
              <a:defRPr sz="1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79853" algn="l" defTabSz="991941" rtl="0" eaLnBrk="1" latinLnBrk="0" hangingPunct="1">
              <a:defRPr sz="1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5823" algn="l" defTabSz="991941" rtl="0" eaLnBrk="1" latinLnBrk="0" hangingPunct="1">
              <a:defRPr sz="1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71794" algn="l" defTabSz="991941" rtl="0" eaLnBrk="1" latinLnBrk="0" hangingPunct="1">
              <a:defRPr sz="1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7764" algn="l" defTabSz="991941" rtl="0" eaLnBrk="1" latinLnBrk="0" hangingPunct="1">
              <a:defRPr sz="1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3800" b="1" dirty="0">
                <a:ln w="10160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BD" sz="14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7778" y="167368"/>
            <a:ext cx="5131533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7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37" y="979714"/>
            <a:ext cx="5074471" cy="4989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657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65765" y="295873"/>
            <a:ext cx="2008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809899" y="1427704"/>
            <a:ext cx="3955864" cy="4986385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Content Placeholder 12"/>
          <p:cNvSpPr txBox="1">
            <a:spLocks/>
          </p:cNvSpPr>
          <p:nvPr/>
        </p:nvSpPr>
        <p:spPr>
          <a:xfrm>
            <a:off x="7315200" y="1493018"/>
            <a:ext cx="3955864" cy="492106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891" indent="-342891" algn="ctr">
              <a:spcBef>
                <a:spcPct val="20000"/>
              </a:spcBef>
              <a:defRPr/>
            </a:pPr>
            <a:r>
              <a:rPr lang="bn-BD" sz="28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IN" sz="28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891" indent="-342891" algn="ctr">
              <a:spcBef>
                <a:spcPct val="20000"/>
              </a:spcBef>
              <a:defRPr/>
            </a:pPr>
            <a:r>
              <a:rPr lang="bn-IN" sz="28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যষ্ঠ</a:t>
            </a:r>
            <a:endParaRPr lang="bn-BD" sz="28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891" indent="-342891" algn="ctr">
              <a:spcBef>
                <a:spcPct val="20000"/>
              </a:spcBef>
              <a:defRPr/>
            </a:pPr>
            <a:r>
              <a:rPr lang="bn-BD" sz="28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marL="342891" indent="-342891" algn="ctr">
              <a:spcBef>
                <a:spcPct val="20000"/>
              </a:spcBef>
              <a:defRPr/>
            </a:pPr>
            <a:r>
              <a:rPr lang="bn-IN" sz="2800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2800" b="1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10408" y="4167316"/>
            <a:ext cx="59806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জাহানারা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কাঞ্চন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সুজানগর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E-mail:  md.sharifulislam11@yahoo.com</a:t>
            </a:r>
          </a:p>
          <a:p>
            <a:pPr algn="ctr">
              <a:defRPr/>
            </a:pP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01743927788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84" y="4099067"/>
            <a:ext cx="1674760" cy="2108959"/>
          </a:xfrm>
          <a:prstGeom prst="rect">
            <a:avLst/>
          </a:prstGeom>
        </p:spPr>
      </p:pic>
      <p:pic>
        <p:nvPicPr>
          <p:cNvPr id="21" name="Picture 20" descr="Pic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3597" y="2031338"/>
            <a:ext cx="1752600" cy="2135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905997" y="2868495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একাদশ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5997" y="3170096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 ৮ ও 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5905" y="3491887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36" y="2403125"/>
            <a:ext cx="2263980" cy="339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530725" y="371896"/>
            <a:ext cx="4323200" cy="2592738"/>
            <a:chOff x="6424047" y="371893"/>
            <a:chExt cx="4323200" cy="25927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047" y="371893"/>
              <a:ext cx="4323200" cy="2592738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3" name="Oval 12"/>
            <p:cNvSpPr/>
            <p:nvPr/>
          </p:nvSpPr>
          <p:spPr>
            <a:xfrm>
              <a:off x="10233293" y="496389"/>
              <a:ext cx="287383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২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24052" y="3329321"/>
            <a:ext cx="4429879" cy="2654717"/>
            <a:chOff x="1092330" y="3211128"/>
            <a:chExt cx="4429878" cy="26547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" r="7206" b="7514"/>
            <a:stretch/>
          </p:blipFill>
          <p:spPr>
            <a:xfrm>
              <a:off x="1092330" y="3211128"/>
              <a:ext cx="4429878" cy="265471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5" name="Oval 14"/>
            <p:cNvSpPr/>
            <p:nvPr/>
          </p:nvSpPr>
          <p:spPr>
            <a:xfrm>
              <a:off x="5099589" y="3358741"/>
              <a:ext cx="287383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৪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895553" y="6146499"/>
            <a:ext cx="6030819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ছোট্ট গল্প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41200" y="3357200"/>
            <a:ext cx="4332138" cy="2625162"/>
            <a:chOff x="1141200" y="3357200"/>
            <a:chExt cx="4332138" cy="262516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6"/>
            <a:stretch/>
          </p:blipFill>
          <p:spPr>
            <a:xfrm>
              <a:off x="1141200" y="3357200"/>
              <a:ext cx="4332138" cy="2625162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22" name="Oval 21"/>
            <p:cNvSpPr/>
            <p:nvPr/>
          </p:nvSpPr>
          <p:spPr>
            <a:xfrm>
              <a:off x="4923259" y="3533684"/>
              <a:ext cx="352662" cy="35266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৩ 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44931" y="358395"/>
            <a:ext cx="4328407" cy="2619740"/>
            <a:chOff x="1144931" y="358395"/>
            <a:chExt cx="4328407" cy="26197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931" y="358395"/>
              <a:ext cx="4328407" cy="261974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8" name="Oval 7"/>
            <p:cNvSpPr/>
            <p:nvPr/>
          </p:nvSpPr>
          <p:spPr>
            <a:xfrm>
              <a:off x="4923259" y="496392"/>
              <a:ext cx="458638" cy="418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88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7981" y="6027956"/>
            <a:ext cx="12330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ঘটনাটি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দেখো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নিজে উক্ত ঘটনার বিষয়বস্তু বর্ণনা করার প্রস্তুতি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471430" y="3382879"/>
            <a:ext cx="4833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https://www.youtube.com/watch?v=Y1pwYt1uzis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5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9535" y="231061"/>
            <a:ext cx="10293532" cy="164157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শিশুপাচার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68"/>
          <a:stretch/>
        </p:blipFill>
        <p:spPr>
          <a:xfrm>
            <a:off x="2684799" y="1706236"/>
            <a:ext cx="6746584" cy="470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884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270859" y="582847"/>
            <a:ext cx="5426615" cy="92333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5400" b="1" dirty="0">
              <a:ln/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583683" y="5042165"/>
            <a:ext cx="9833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শিশুপাচার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3684" y="1797276"/>
            <a:ext cx="787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শিশুপাচারের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কৌশলগুলো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3680" y="2941148"/>
            <a:ext cx="7978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IN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শিশুপাচারের</a:t>
            </a:r>
            <a:r>
              <a:rPr lang="en-US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 </a:t>
            </a:r>
            <a:r>
              <a:rPr lang="en-US" sz="4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3687" y="4043252"/>
            <a:ext cx="87495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IN" sz="4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শিশুপাচারের</a:t>
            </a:r>
            <a:r>
              <a:rPr lang="en-US" sz="4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4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4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349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70814" y="4769523"/>
            <a:ext cx="17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pitchFamily="2" charset="2"/>
              </a:rPr>
              <a:t></a:t>
            </a:r>
            <a:r>
              <a:rPr lang="bn-IN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ভয় </a:t>
            </a:r>
            <a:r>
              <a:rPr lang="bn-IN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দেখিয়ে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481" y="729625"/>
            <a:ext cx="36576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8202613" y="5231508"/>
            <a:ext cx="3936802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</a:t>
            </a:r>
            <a:r>
              <a:rPr lang="bn-IN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 </a:t>
            </a:r>
            <a:r>
              <a:rPr lang="bn-IN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পছন্দ করে </a:t>
            </a:r>
            <a:r>
              <a:rPr lang="bn-IN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 সব </a:t>
            </a:r>
            <a:r>
              <a:rPr lang="bn-IN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 দেখিয়ে</a:t>
            </a: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8" y="3757841"/>
            <a:ext cx="36576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TextBox 23"/>
          <p:cNvSpPr txBox="1"/>
          <p:nvPr/>
        </p:nvSpPr>
        <p:spPr>
          <a:xfrm>
            <a:off x="8270814" y="3914550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</a:t>
            </a:r>
            <a:r>
              <a:rPr lang="bn-IN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সহপাঠীকে </a:t>
            </a:r>
            <a:r>
              <a:rPr lang="bn-IN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 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61" y="3757841"/>
            <a:ext cx="36576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" name="TextBox 29"/>
          <p:cNvSpPr txBox="1"/>
          <p:nvPr/>
        </p:nvSpPr>
        <p:spPr>
          <a:xfrm>
            <a:off x="8202613" y="5624496"/>
            <a:ext cx="191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</a:t>
            </a:r>
            <a:r>
              <a:rPr lang="bn-IN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 </a:t>
            </a:r>
            <a:r>
              <a:rPr lang="bn-IN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পূর্বক  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3481" y="4311419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</a:t>
            </a:r>
            <a:r>
              <a:rPr lang="bn-IN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লোভ </a:t>
            </a:r>
            <a:r>
              <a:rPr lang="bn-IN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61" y="729760"/>
            <a:ext cx="36576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8" y="731063"/>
            <a:ext cx="36576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3952723" y="0"/>
            <a:ext cx="3461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99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শিশুপাচারের কৌশল </a:t>
            </a:r>
            <a:endParaRPr lang="en-US" sz="4000" b="1" dirty="0">
              <a:solidFill>
                <a:srgbClr val="99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96285" y="2998527"/>
            <a:ext cx="403086" cy="40308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98751" y="2998527"/>
            <a:ext cx="403086" cy="40308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880738" y="2999001"/>
            <a:ext cx="403086" cy="40308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916765" y="6030943"/>
            <a:ext cx="403086" cy="40308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907418" y="6030943"/>
            <a:ext cx="403086" cy="40308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24" grpId="0"/>
      <p:bldP spid="30" grpId="0"/>
      <p:bldP spid="4" grpId="0"/>
      <p:bldP spid="10" grpId="0"/>
      <p:bldP spid="6" grpId="0" animBg="1"/>
      <p:bldP spid="6" grpId="1" animBg="1"/>
      <p:bldP spid="6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52912" y="-57043"/>
            <a:ext cx="4296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শিশুপাচারের কৌশল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8" y="3657600"/>
            <a:ext cx="5029200" cy="31196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9"/>
          <a:stretch/>
        </p:blipFill>
        <p:spPr>
          <a:xfrm>
            <a:off x="813998" y="481077"/>
            <a:ext cx="5018217" cy="2892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16804"/>
          <a:stretch/>
        </p:blipFill>
        <p:spPr>
          <a:xfrm>
            <a:off x="6401275" y="481077"/>
            <a:ext cx="5018217" cy="29281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" b="37722"/>
          <a:stretch/>
        </p:blipFill>
        <p:spPr>
          <a:xfrm>
            <a:off x="6411723" y="3714750"/>
            <a:ext cx="5029200" cy="30625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840120" y="6254031"/>
            <a:ext cx="5003078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মিথ্যা বলে </a:t>
            </a:r>
            <a:endParaRPr lang="en-US" sz="28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998" y="2823797"/>
            <a:ext cx="5023442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লোভনীয় খাবার খাওয়ানোর লোভ দেখিয়ে</a:t>
            </a:r>
            <a:endParaRPr lang="en-US" sz="28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1723" y="2853857"/>
            <a:ext cx="4997320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সমবয়সী/বন্ধু ব্যবহার করে  </a:t>
            </a:r>
            <a:endParaRPr lang="en-US" sz="28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1724" y="6254031"/>
            <a:ext cx="499732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algn="ctr"/>
            <a:r>
              <a:rPr lang="bn-IN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আদরের ছলে </a:t>
            </a:r>
            <a:endParaRPr lang="en-US" sz="28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21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6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</TotalTime>
  <Words>619</Words>
  <Application>Microsoft Office PowerPoint</Application>
  <PresentationFormat>Widescreen</PresentationFormat>
  <Paragraphs>111</Paragraphs>
  <Slides>18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SolaimanLipi</vt:lpstr>
      <vt:lpstr>Vrinda</vt:lpstr>
      <vt:lpstr>Webdings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213</cp:revision>
  <dcterms:created xsi:type="dcterms:W3CDTF">2019-04-20T06:05:59Z</dcterms:created>
  <dcterms:modified xsi:type="dcterms:W3CDTF">2019-05-02T00:06:32Z</dcterms:modified>
</cp:coreProperties>
</file>