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50B0C-533C-4BA4-918D-2E6DA124DC72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A062C6-4BAE-46E2-B6B2-C49CC2D2B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981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6E02A-9CB6-4BDE-9F56-D709BFBAEF1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2969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6E02A-9CB6-4BDE-9F56-D709BFBAEF1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5442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6E02A-9CB6-4BDE-9F56-D709BFBAEF1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3239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6E02A-9CB6-4BDE-9F56-D709BFBAEF1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3239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দলগত কাজ প্রতি দলকে কাজ সম্পাদনের জন্য </a:t>
            </a:r>
            <a:r>
              <a:rPr lang="bn-BD" baseline="0" dirty="0" smtClean="0"/>
              <a:t> ২ মি সময় দেয়া হবে । এরপর কাজ শেষে প্রতিদলের দলনেতা কর্তৃক  ব্ল্যাক বোর্ডে উপস্থাপন এ প্রতিদল সময় পাবে ২ মিঃ।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6E02A-9CB6-4BDE-9F56-D709BFBAEF1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396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6E02A-9CB6-4BDE-9F56-D709BFBAEF1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3435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6E02A-9CB6-4BDE-9F56-D709BFBAEF1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791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6E02A-9CB6-4BDE-9F56-D709BFBAEF1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284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6E02A-9CB6-4BDE-9F56-D709BFBAEF1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284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6E02A-9CB6-4BDE-9F56-D709BFBAEF1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7461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6E02A-9CB6-4BDE-9F56-D709BFBAEF1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7461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6E02A-9CB6-4BDE-9F56-D709BFBAEF1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2189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6E02A-9CB6-4BDE-9F56-D709BFBAEF1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2189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6E02A-9CB6-4BDE-9F56-D709BFBAEF1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4863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6E02A-9CB6-4BDE-9F56-D709BFBAEF1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486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11678-73D0-42C1-AF97-37C905F52DFC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B0AB3-0D60-4156-83D6-2D8109D64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45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11678-73D0-42C1-AF97-37C905F52DFC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B0AB3-0D60-4156-83D6-2D8109D64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807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11678-73D0-42C1-AF97-37C905F52DFC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B0AB3-0D60-4156-83D6-2D8109D64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128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11678-73D0-42C1-AF97-37C905F52DFC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B0AB3-0D60-4156-83D6-2D8109D64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562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11678-73D0-42C1-AF97-37C905F52DFC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B0AB3-0D60-4156-83D6-2D8109D64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264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11678-73D0-42C1-AF97-37C905F52DFC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B0AB3-0D60-4156-83D6-2D8109D64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541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11678-73D0-42C1-AF97-37C905F52DFC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B0AB3-0D60-4156-83D6-2D8109D64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805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11678-73D0-42C1-AF97-37C905F52DFC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B0AB3-0D60-4156-83D6-2D8109D64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475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11678-73D0-42C1-AF97-37C905F52DFC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B0AB3-0D60-4156-83D6-2D8109D64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555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11678-73D0-42C1-AF97-37C905F52DFC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B0AB3-0D60-4156-83D6-2D8109D64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868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11678-73D0-42C1-AF97-37C905F52DFC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B0AB3-0D60-4156-83D6-2D8109D64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641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11678-73D0-42C1-AF97-37C905F52DFC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B0AB3-0D60-4156-83D6-2D8109D64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6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gif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gif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7" Type="http://schemas.openxmlformats.org/officeDocument/2006/relationships/image" Target="../media/image33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gif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gif"/><Relationship Id="rId5" Type="http://schemas.openxmlformats.org/officeDocument/2006/relationships/image" Target="../media/image39.gif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gif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gif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71600" y="69954"/>
            <a:ext cx="6096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b="1" dirty="0">
              <a:solidFill>
                <a:srgbClr val="FF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00200"/>
            <a:ext cx="89154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583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Documents and Settings\User\My Documents\Downloads\2563379193_49e84b8cda.jpg"/>
          <p:cNvPicPr>
            <a:picLocks noChangeAspect="1" noChangeArrowheads="1"/>
          </p:cNvPicPr>
          <p:nvPr/>
        </p:nvPicPr>
        <p:blipFill>
          <a:blip r:embed="rId3"/>
          <a:srcRect l="5600" t="16400" r="23600"/>
          <a:stretch>
            <a:fillRect/>
          </a:stretch>
        </p:blipFill>
        <p:spPr bwMode="auto">
          <a:xfrm>
            <a:off x="3525187" y="3461266"/>
            <a:ext cx="3048000" cy="2743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Oval 7"/>
          <p:cNvSpPr/>
          <p:nvPr/>
        </p:nvSpPr>
        <p:spPr>
          <a:xfrm>
            <a:off x="6790544" y="4648200"/>
            <a:ext cx="2232643" cy="1828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4463534"/>
            <a:ext cx="306299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n w="11430"/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বুকে ভর </a:t>
            </a:r>
            <a:r>
              <a:rPr lang="bn-BD" sz="3200" b="1" dirty="0">
                <a:ln w="11430"/>
                <a:latin typeface="NikoshBAN" pitchFamily="2" charset="0"/>
                <a:cs typeface="NikoshBAN" pitchFamily="2" charset="0"/>
              </a:rPr>
              <a:t>দিয়ে চ</a:t>
            </a:r>
            <a:r>
              <a:rPr lang="bn-IN" sz="3200" b="1" dirty="0">
                <a:ln w="11430"/>
                <a:latin typeface="NikoshBAN" pitchFamily="2" charset="0"/>
                <a:cs typeface="NikoshBAN" pitchFamily="2" charset="0"/>
              </a:rPr>
              <a:t>লে</a:t>
            </a:r>
            <a:r>
              <a:rPr lang="bn-BD" sz="3200" b="1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33800" y="6292334"/>
            <a:ext cx="3429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ডিম ফুটে বাচ্চা বের হয় </a:t>
            </a:r>
            <a:endParaRPr lang="en-US" sz="3200" dirty="0">
              <a:ln w="11430"/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304800" y="1076524"/>
            <a:ext cx="9144000" cy="2762250"/>
            <a:chOff x="-304800" y="1076524"/>
            <a:chExt cx="9144000" cy="2762250"/>
          </a:xfrm>
        </p:grpSpPr>
        <p:pic>
          <p:nvPicPr>
            <p:cNvPr id="3" name="Picture 3" descr="C:\Documents and Settings\User\My Documents\Downloads\220px-Eastern_Brown_Snake_-_Kempsey_NSW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791200" y="1076524"/>
              <a:ext cx="3048000" cy="276225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2" name="Picture 11" descr="C:\Documents and Settings\User\My Documents\Downloads\snake3.gif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304800" y="1142999"/>
              <a:ext cx="3055212" cy="26957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" name="TextBox 12"/>
          <p:cNvSpPr txBox="1"/>
          <p:nvPr/>
        </p:nvSpPr>
        <p:spPr>
          <a:xfrm>
            <a:off x="1246540" y="86380"/>
            <a:ext cx="715919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n w="11430"/>
                <a:latin typeface="NikoshBAN" pitchFamily="2" charset="0"/>
                <a:cs typeface="NikoshBAN" pitchFamily="2" charset="0"/>
              </a:rPr>
              <a:t>চিত্রের প্রা</a:t>
            </a:r>
            <a:r>
              <a:rPr lang="bn-IN" sz="3600" dirty="0">
                <a:ln w="11430"/>
                <a:latin typeface="NikoshBAN" pitchFamily="2" charset="0"/>
                <a:cs typeface="NikoshBAN" pitchFamily="2" charset="0"/>
              </a:rPr>
              <a:t>ণিগুলো</a:t>
            </a:r>
            <a:r>
              <a:rPr lang="bn-BD" sz="3600" dirty="0">
                <a:ln w="11430"/>
                <a:latin typeface="NikoshBAN" pitchFamily="2" charset="0"/>
                <a:cs typeface="NikoshBAN" pitchFamily="2" charset="0"/>
              </a:rPr>
              <a:t>তে কী কী বৈশিষ্ট্য দেখতে পাচ্ছ?   </a:t>
            </a:r>
            <a:endParaRPr lang="en-US" sz="3600" dirty="0">
              <a:ln w="11430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739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413087" y="1304144"/>
            <a:ext cx="4610100" cy="5298868"/>
            <a:chOff x="4413087" y="1304144"/>
            <a:chExt cx="4610100" cy="5298868"/>
          </a:xfrm>
        </p:grpSpPr>
        <p:pic>
          <p:nvPicPr>
            <p:cNvPr id="4" name="Picture 6" descr="C:\Documents and Settings\User\My Documents\Downloads\crocodile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975187" y="1304144"/>
              <a:ext cx="3048000" cy="27432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" name="Picture 5" descr="C:\Documents and Settings\User\My Documents\Downloads\house-lizard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413087" y="3859812"/>
              <a:ext cx="3124200" cy="27432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4" name="TextBox 13"/>
          <p:cNvSpPr txBox="1"/>
          <p:nvPr/>
        </p:nvSpPr>
        <p:spPr>
          <a:xfrm>
            <a:off x="6477000" y="5953272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n w="11430"/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আঙ্গুলে নখ </a:t>
            </a:r>
            <a:r>
              <a:rPr lang="bn-BD" sz="3600" b="1" dirty="0" smtClean="0">
                <a:ln w="11430"/>
                <a:latin typeface="NikoshBAN" pitchFamily="2" charset="0"/>
                <a:cs typeface="NikoshBAN" pitchFamily="2" charset="0"/>
              </a:rPr>
              <a:t>আছে</a:t>
            </a:r>
            <a:endParaRPr lang="en-US" sz="3600" b="1" dirty="0">
              <a:ln w="1143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 descr="C:\Documents and Settings\User\My Documents\Downloads\Moving-picture-breathing-lungs-animated-gif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7983219">
            <a:off x="449387" y="1394492"/>
            <a:ext cx="3223092" cy="3583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Box 17"/>
          <p:cNvSpPr txBox="1"/>
          <p:nvPr/>
        </p:nvSpPr>
        <p:spPr>
          <a:xfrm>
            <a:off x="207364" y="5476219"/>
            <a:ext cx="39446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n w="11430"/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ফুসফুসের সাহায্যে শ্বাস কার্য </a:t>
            </a:r>
            <a:r>
              <a:rPr lang="bn-BD" sz="2800" b="1" dirty="0" smtClean="0">
                <a:ln w="11430"/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চালায়</a:t>
            </a:r>
            <a:endParaRPr lang="en-US" sz="2800" b="1" dirty="0">
              <a:ln w="11430"/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62200" y="147935"/>
            <a:ext cx="46482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n w="11430"/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সরীসৃপ শ্রে</a:t>
            </a:r>
            <a:r>
              <a:rPr lang="bn-IN" sz="5400" dirty="0">
                <a:ln w="11430"/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ণি</a:t>
            </a:r>
            <a:r>
              <a:rPr lang="bn-BD" sz="5400" dirty="0">
                <a:ln w="11430"/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n w="11430"/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043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User\My Documents\Downloads\_MG_37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428845"/>
            <a:ext cx="2895600" cy="2209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F:\animated\Org201205010603102240000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598" y="790545"/>
            <a:ext cx="28956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365078" y="4800600"/>
            <a:ext cx="275912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b="1" dirty="0" smtClean="0">
                <a:ln w="11430"/>
                <a:latin typeface="NikoshBAN" pitchFamily="2" charset="0"/>
                <a:cs typeface="NikoshBAN" pitchFamily="2" charset="0"/>
              </a:rPr>
              <a:t>দেহ </a:t>
            </a:r>
            <a:r>
              <a:rPr lang="bn-BD" sz="2800" b="1" dirty="0" smtClean="0">
                <a:ln w="11430"/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পালক</a:t>
            </a:r>
            <a:r>
              <a:rPr lang="bn-BD" sz="2800" b="1" dirty="0" smtClean="0">
                <a:ln w="11430"/>
                <a:latin typeface="NikoshBAN" pitchFamily="2" charset="0"/>
                <a:cs typeface="NikoshBAN" pitchFamily="2" charset="0"/>
              </a:rPr>
              <a:t> দিয়ে আবৃত </a:t>
            </a:r>
            <a:endParaRPr lang="en-US" sz="2800" b="1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86482" y="3585400"/>
            <a:ext cx="3457433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b="1" dirty="0" smtClean="0">
                <a:ln w="11430"/>
                <a:latin typeface="NikoshBAN" pitchFamily="2" charset="0"/>
                <a:cs typeface="NikoshBAN" pitchFamily="2" charset="0"/>
              </a:rPr>
              <a:t>বেশির ভাগ পাখি </a:t>
            </a:r>
            <a:r>
              <a:rPr lang="bn-BD" sz="2800" b="1" dirty="0" smtClean="0">
                <a:ln w="11430"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উড়তে পারে</a:t>
            </a:r>
            <a:endParaRPr lang="en-US" sz="2800" b="1" dirty="0">
              <a:ln w="11430"/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943598" y="1295400"/>
            <a:ext cx="2743202" cy="1976735"/>
          </a:xfrm>
          <a:prstGeom prst="ellipse">
            <a:avLst/>
          </a:prstGeom>
          <a:noFill/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85800" y="267325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n w="11430"/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চিত্রের প্রা</a:t>
            </a:r>
            <a:r>
              <a:rPr lang="bn-IN" sz="3600" b="1" dirty="0">
                <a:ln w="11430"/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ণি</a:t>
            </a:r>
            <a:r>
              <a:rPr lang="bn-BD" sz="3600" b="1" dirty="0">
                <a:ln w="11430"/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গু</a:t>
            </a:r>
            <a:r>
              <a:rPr lang="bn-IN" sz="3600" b="1" dirty="0">
                <a:ln w="11430"/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লো</a:t>
            </a:r>
            <a:r>
              <a:rPr lang="bn-BD" sz="3600" b="1" dirty="0">
                <a:ln w="11430"/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তে কী কী বৈশিষ্ট্য দেখতে পাচ্ছ?   </a:t>
            </a:r>
            <a:endParaRPr lang="en-US" sz="3600" b="1" dirty="0">
              <a:ln w="11430"/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96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 animBg="1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User\My Documents\Downloads\Dark_hen_eats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2667000"/>
            <a:ext cx="2438400" cy="2133600"/>
          </a:xfrm>
          <a:prstGeom prst="rect">
            <a:avLst/>
          </a:prstGeom>
          <a:noFill/>
        </p:spPr>
      </p:pic>
      <p:pic>
        <p:nvPicPr>
          <p:cNvPr id="6" name="Picture 3" descr="C:\Documents and Settings\User\My Documents\Downloads\penguin-parade-wallpap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4846" y="990600"/>
            <a:ext cx="2971800" cy="2209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C:\Documents and Settings\User\My Documents\Downloads\duck-egg-blues.jpg"/>
          <p:cNvPicPr>
            <a:picLocks noChangeAspect="1" noChangeArrowheads="1"/>
          </p:cNvPicPr>
          <p:nvPr/>
        </p:nvPicPr>
        <p:blipFill>
          <a:blip r:embed="rId5"/>
          <a:srcRect r="22581"/>
          <a:stretch>
            <a:fillRect/>
          </a:stretch>
        </p:blipFill>
        <p:spPr bwMode="auto">
          <a:xfrm rot="5400000">
            <a:off x="2950028" y="4265801"/>
            <a:ext cx="2481944" cy="27432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F:\animated\easterchick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9799" y="1529263"/>
            <a:ext cx="2514601" cy="23955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C:\Documents and Settings\User\My Documents\Downloads\Hen_with_chicks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21355" y="5000930"/>
            <a:ext cx="1833563" cy="1019175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33466" y="3719536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b="1" dirty="0" smtClean="0">
                <a:ln w="11430"/>
                <a:latin typeface="NikoshBAN" pitchFamily="2" charset="0"/>
                <a:cs typeface="NikoshBAN" pitchFamily="2" charset="0"/>
              </a:rPr>
              <a:t>কিছু পাখি </a:t>
            </a:r>
            <a:r>
              <a:rPr lang="bn-BD" sz="2800" b="1" dirty="0" smtClean="0">
                <a:ln w="11430"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উড়তে পারে না</a:t>
            </a:r>
            <a:endParaRPr lang="en-US" sz="2800" b="1" dirty="0">
              <a:ln w="11430"/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64046" y="447771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b="1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 w="11430"/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ডিম পাড়ে</a:t>
            </a:r>
            <a:r>
              <a:rPr lang="bn-BD" sz="2800" b="1" dirty="0" smtClean="0">
                <a:ln w="11430"/>
                <a:latin typeface="NikoshBAN" pitchFamily="2" charset="0"/>
                <a:cs typeface="NikoshBAN" pitchFamily="2" charset="0"/>
              </a:rPr>
              <a:t>,ডিম ফুটে বাচ্চা হয়</a:t>
            </a:r>
            <a:endParaRPr lang="en-US" sz="2800" b="1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57600" y="1295400"/>
            <a:ext cx="2057400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n w="11430"/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পক্ষী শ্রে</a:t>
            </a:r>
            <a:r>
              <a:rPr lang="bn-IN" sz="3600" dirty="0">
                <a:ln w="11430"/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ণি</a:t>
            </a:r>
            <a:r>
              <a:rPr lang="bn-BD" sz="3600" dirty="0">
                <a:ln w="11430"/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n w="11430"/>
              <a:solidFill>
                <a:schemeClr val="accent3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145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833 -0.01875 L -0.04184 -0.01875 " pathEditMode="relative" rAng="0" ptsTypes="AA">
                                      <p:cBhvr>
                                        <p:cTn id="2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User\My Documents\Downloads\manWalking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1752600"/>
            <a:ext cx="2143125" cy="327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C:\Documents and Settings\User\My Documents\Downloads\rt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1828800"/>
            <a:ext cx="3100388" cy="2057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 descr="C:\Documents and Settings\User\My Documents\Downloads\TH06_OPED_COW_885156f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1828800"/>
            <a:ext cx="3429000" cy="3276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648820" y="5287090"/>
            <a:ext cx="4000500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dirty="0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বুদ্ধিমান, এদের মস্তিস্ক ও দেহের গঠন বেশ উন্নত </a:t>
            </a:r>
            <a:endParaRPr lang="en-US" sz="2800" dirty="0">
              <a:ln w="11430"/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5410200"/>
            <a:ext cx="30480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400" dirty="0" smtClean="0">
                <a:ln w="11430"/>
                <a:latin typeface="NikoshBAN" pitchFamily="2" charset="0"/>
                <a:cs typeface="NikoshBAN" pitchFamily="2" charset="0"/>
              </a:rPr>
              <a:t>দেহে </a:t>
            </a:r>
            <a:r>
              <a:rPr lang="bn-BD" sz="2400" dirty="0">
                <a:ln w="11430"/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লোম </a:t>
            </a:r>
            <a:r>
              <a:rPr lang="bn-BD" sz="2400" dirty="0">
                <a:ln w="11430"/>
                <a:latin typeface="NikoshBAN" pitchFamily="2" charset="0"/>
                <a:cs typeface="NikoshBAN" pitchFamily="2" charset="0"/>
              </a:rPr>
              <a:t>থাকে, </a:t>
            </a:r>
            <a:endParaRPr lang="bn-IN" sz="2400" dirty="0" smtClean="0">
              <a:ln w="11430"/>
              <a:latin typeface="NikoshBAN" pitchFamily="2" charset="0"/>
              <a:cs typeface="NikoshBAN" pitchFamily="2" charset="0"/>
            </a:endParaRPr>
          </a:p>
          <a:p>
            <a:r>
              <a:rPr lang="bn-BD" sz="2400" dirty="0" smtClean="0">
                <a:ln w="11430"/>
                <a:latin typeface="NikoshBAN" pitchFamily="2" charset="0"/>
                <a:cs typeface="NikoshBAN" pitchFamily="2" charset="0"/>
              </a:rPr>
              <a:t>বাচ্চা </a:t>
            </a:r>
            <a:r>
              <a:rPr lang="bn-BD" sz="2400" dirty="0">
                <a:ln w="11430"/>
                <a:latin typeface="NikoshBAN" pitchFamily="2" charset="0"/>
                <a:cs typeface="NikoshBAN" pitchFamily="2" charset="0"/>
              </a:rPr>
              <a:t>মায়ের দুধ খেয়ে বড় হয়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2438400" y="825787"/>
            <a:ext cx="262921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n w="11430"/>
                <a:latin typeface="NikoshBAN" pitchFamily="2" charset="0"/>
                <a:cs typeface="NikoshBAN" pitchFamily="2" charset="0"/>
              </a:rPr>
              <a:t>স্তন্যপায়ী শ্রেনী </a:t>
            </a:r>
            <a:endParaRPr lang="en-US" sz="4000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6800" y="241012"/>
            <a:ext cx="65532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n w="11430"/>
                <a:latin typeface="NikoshBAN" pitchFamily="2" charset="0"/>
                <a:cs typeface="NikoshBAN" pitchFamily="2" charset="0"/>
              </a:rPr>
              <a:t>চিত্রের প্রানীগুলিতে কী কী বৈশিষ্ট্য দেখতে পাচ্ছ?   </a:t>
            </a:r>
            <a:endParaRPr lang="en-US" sz="3200" dirty="0">
              <a:ln w="11430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23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5181600" y="337066"/>
            <a:ext cx="2438400" cy="2209800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5597288" y="3543300"/>
            <a:ext cx="2286000" cy="2209800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295400" y="304800"/>
            <a:ext cx="2362200" cy="21336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00200" y="17526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মৎস্য</a:t>
            </a:r>
            <a:r>
              <a:rPr lang="bn-IN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3988" y="2013466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উভচর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72200" y="4749225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সরীসৃপ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3" descr="C:\Documents and Settings\User\My Documents\Downloads\Cobra-snak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5376" y="3559548"/>
            <a:ext cx="1828800" cy="10886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Picture 4" descr="C:\Documents and Settings\User\My Documents\Downloads\9717612-bones-of-a-skeleton-of-fis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609600"/>
            <a:ext cx="1569034" cy="10496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Picture 5" descr="F:\animated\animated20frog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2600" y="762000"/>
            <a:ext cx="1828800" cy="1359932"/>
          </a:xfrm>
          <a:prstGeom prst="rect">
            <a:avLst/>
          </a:prstGeom>
          <a:noFill/>
        </p:spPr>
      </p:pic>
      <p:pic>
        <p:nvPicPr>
          <p:cNvPr id="19" name="Picture 6" descr="F:\animated\fish068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33600" y="381000"/>
            <a:ext cx="1274064" cy="1276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876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200400" y="4572000"/>
            <a:ext cx="2362200" cy="213360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33400" y="3200400"/>
            <a:ext cx="2438400" cy="2133600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581400" y="6120825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পক্ষী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91405" y="4648086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স্তন্যপায়ী 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2" descr="C:\Documents and Settings\User\My Documents\Downloads\baby-du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07664" y="4876799"/>
            <a:ext cx="1926336" cy="12954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Picture 7" descr="C:\Documents and Settings\User\My Documents\Downloads\cow1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5041" y="3660573"/>
            <a:ext cx="1775117" cy="1088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" name="TextBox 23"/>
          <p:cNvSpPr txBox="1"/>
          <p:nvPr/>
        </p:nvSpPr>
        <p:spPr>
          <a:xfrm>
            <a:off x="2286000" y="1447800"/>
            <a:ext cx="46975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মেরুদন্ডী প্রা</a:t>
            </a:r>
            <a:r>
              <a:rPr lang="bn-IN" sz="4000" b="1" dirty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ণি</a:t>
            </a:r>
            <a:r>
              <a:rPr lang="bn-BD" sz="4000" b="1" dirty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শ্রে</a:t>
            </a:r>
            <a:r>
              <a:rPr lang="bn-IN" sz="4000" b="1" dirty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ণি</a:t>
            </a:r>
            <a:r>
              <a:rPr lang="bn-BD" sz="4000" b="1" dirty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বিভাগ </a:t>
            </a:r>
            <a:endParaRPr lang="en-US" sz="4000" b="1" dirty="0">
              <a:ln w="11430"/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600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/>
      <p:bldP spid="11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304800"/>
            <a:ext cx="27813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prstTxWarp prst="textInflate">
              <a:avLst>
                <a:gd name="adj" fmla="val 0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4400" b="1" dirty="0">
              <a:ln w="11430"/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33550" y="2286000"/>
            <a:ext cx="52578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মেরুদন্ডী প্রা</a:t>
            </a:r>
            <a:r>
              <a:rPr lang="bn-IN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ণী</a:t>
            </a:r>
            <a:r>
              <a:rPr lang="bn-BD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দের শ্রে</a:t>
            </a:r>
            <a:r>
              <a:rPr lang="bn-IN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ণি</a:t>
            </a:r>
            <a:r>
              <a:rPr lang="bn-BD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বিভা</a:t>
            </a:r>
            <a:r>
              <a:rPr lang="bn-IN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গের ছক তৈরি কর</a:t>
            </a:r>
            <a:r>
              <a:rPr lang="bn-BD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36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143000" y="4063395"/>
            <a:ext cx="695325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স্তন্যপান</a:t>
            </a:r>
            <a:r>
              <a:rPr lang="bn-BD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কোন শ্রে</a:t>
            </a:r>
            <a:r>
              <a:rPr lang="bn-IN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ণি</a:t>
            </a:r>
            <a:r>
              <a:rPr lang="bn-BD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 দেখতে পাওয়া যায়?  </a:t>
            </a:r>
            <a:endParaRPr lang="en-US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2400" y="2667000"/>
            <a:ext cx="76962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6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উভচর </a:t>
            </a:r>
            <a:r>
              <a:rPr lang="bn-BD" sz="36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</a:t>
            </a:r>
            <a:r>
              <a:rPr lang="bn-IN" sz="36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ণি</a:t>
            </a:r>
            <a:r>
              <a:rPr lang="bn-BD" sz="36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কিসের সাহায্যে শ্বাস কার্য চালায়</a:t>
            </a:r>
            <a:r>
              <a:rPr lang="bn-BD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 </a:t>
            </a:r>
            <a:endParaRPr lang="en-US" sz="2400" b="1" dirty="0">
              <a:ln w="11430"/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14700" y="838200"/>
            <a:ext cx="2324100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মূল্যায়নঃ </a:t>
            </a:r>
            <a:endParaRPr lang="en-US" sz="6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3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4459823"/>
              </p:ext>
            </p:extLst>
          </p:nvPr>
        </p:nvGraphicFramePr>
        <p:xfrm>
          <a:off x="301668" y="1981200"/>
          <a:ext cx="8534400" cy="448056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763520"/>
                <a:gridCol w="1219200"/>
                <a:gridCol w="2032000"/>
                <a:gridCol w="1381760"/>
                <a:gridCol w="11379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বৈশিষ্ট্য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ইলিশ</a:t>
                      </a:r>
                      <a:r>
                        <a:rPr lang="bn-IN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মাছ</a:t>
                      </a:r>
                    </a:p>
                    <a:p>
                      <a:pPr algn="ctr"/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সাপ</a:t>
                      </a:r>
                      <a:endParaRPr lang="en-US" sz="28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কুনো</a:t>
                      </a:r>
                      <a:r>
                        <a:rPr lang="bn-IN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ব্যাঙ</a:t>
                      </a:r>
                      <a:endParaRPr lang="en-US" sz="28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ছাগল</a:t>
                      </a:r>
                    </a:p>
                    <a:p>
                      <a:pPr algn="ctr"/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লোম  আছে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পালক আছে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আঁইশ</a:t>
                      </a:r>
                      <a:r>
                        <a:rPr lang="bn-IN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আছে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পাখনা</a:t>
                      </a:r>
                      <a:r>
                        <a:rPr lang="bn-IN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 আছে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পা</a:t>
                      </a:r>
                      <a:r>
                        <a:rPr lang="bn-IN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আছে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সহজে দাঁত দেখা</a:t>
                      </a:r>
                      <a:r>
                        <a:rPr lang="bn-IN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যায় না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304800" y="1106268"/>
            <a:ext cx="8720657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4000" b="1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ছকটি বৈশিষ্ট্য অনুযায়ী টিক চিহ্ন দিয়ে পূরণ কর</a:t>
            </a:r>
            <a:r>
              <a:rPr lang="bn-BD" sz="4000" b="1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2455328" y="41701"/>
            <a:ext cx="44196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</a:t>
            </a:r>
            <a:r>
              <a:rPr lang="bn-BD" sz="4800" b="1" dirty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কাজ </a:t>
            </a:r>
            <a:endParaRPr lang="en-US" sz="4800" b="1" dirty="0">
              <a:ln w="11430"/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01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04800" y="381000"/>
            <a:ext cx="9067800" cy="6769118"/>
            <a:chOff x="304800" y="381000"/>
            <a:chExt cx="9067800" cy="6769118"/>
          </a:xfrm>
        </p:grpSpPr>
        <p:pic>
          <p:nvPicPr>
            <p:cNvPr id="3" name="Picture 2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381000"/>
              <a:ext cx="8534400" cy="6477000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304800" y="3179800"/>
              <a:ext cx="5753100" cy="3970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36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মোহাম্মদ আলম</a:t>
              </a:r>
            </a:p>
            <a:p>
              <a:pPr algn="ctr"/>
              <a:r>
                <a:rPr lang="bn-BD" sz="36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সহকারি শিক্ষক </a:t>
              </a:r>
            </a:p>
            <a:p>
              <a:pPr algn="ctr"/>
              <a:r>
                <a:rPr lang="bn-BD" sz="36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লামা আদ</a:t>
              </a:r>
              <a:r>
                <a:rPr lang="bn-IN" sz="36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র্শ</a:t>
              </a:r>
              <a:r>
                <a:rPr lang="bn-BD" sz="36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বালিকা  উচ্চ বিদ্যালয়</a:t>
              </a:r>
            </a:p>
            <a:p>
              <a:pPr algn="ctr"/>
              <a:r>
                <a:rPr lang="bn-BD" sz="36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লামা, বান্দরবা</a:t>
              </a:r>
              <a:r>
                <a:rPr lang="bn-IN" sz="36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ন।</a:t>
              </a:r>
            </a:p>
            <a:p>
              <a:pPr algn="ctr"/>
              <a:r>
                <a:rPr lang="bn-IN" sz="36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মোবাইল-০১৫৫২৩৬৬৯৫৩</a:t>
              </a:r>
            </a:p>
            <a:p>
              <a:pPr algn="ctr"/>
              <a:r>
                <a:rPr lang="en-US" sz="36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alam</a:t>
              </a:r>
              <a:r>
                <a:rPr lang="en-US" sz="36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89</a:t>
              </a:r>
              <a:r>
                <a:rPr lang="en-US" sz="36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bban@gmail.com</a:t>
              </a:r>
              <a:endPara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4800600" y="3733799"/>
              <a:ext cx="4572000" cy="206210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bn-BD" sz="3200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বিষয়ঃ বিজ্ঞান</a:t>
              </a:r>
            </a:p>
            <a:p>
              <a:pPr algn="ctr"/>
              <a:r>
                <a:rPr lang="bn-BD" sz="3200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শ্রেনীঃ </a:t>
              </a:r>
              <a:r>
                <a:rPr lang="en-US" sz="32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6</a:t>
              </a:r>
              <a:r>
                <a:rPr lang="bn-IN" sz="32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ষ্ঠ</a:t>
              </a:r>
              <a:endParaRPr lang="bn-BD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3200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অধ্যায়ঃ </a:t>
              </a:r>
              <a:r>
                <a:rPr lang="bn-IN" sz="32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২য়</a:t>
              </a:r>
              <a:endParaRPr lang="bn-BD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32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পাঠঃ</a:t>
              </a:r>
              <a:endParaRPr lang="bn-BD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3733801" y="609600"/>
              <a:ext cx="126989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BD" sz="32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bn-BD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991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71800" y="228600"/>
            <a:ext cx="320040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95400"/>
            <a:ext cx="83820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02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User\My Documents\Downloads\url.png"/>
          <p:cNvPicPr>
            <a:picLocks noChangeAspect="1" noChangeArrowheads="1"/>
          </p:cNvPicPr>
          <p:nvPr/>
        </p:nvPicPr>
        <p:blipFill>
          <a:blip r:embed="rId3" cstate="print"/>
          <a:srcRect b="20588"/>
          <a:stretch>
            <a:fillRect/>
          </a:stretch>
        </p:blipFill>
        <p:spPr bwMode="auto">
          <a:xfrm>
            <a:off x="3503634" y="3032615"/>
            <a:ext cx="1905001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F:\animated\Animated Question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85255" y="3048000"/>
            <a:ext cx="1905000" cy="1752600"/>
          </a:xfrm>
          <a:prstGeom prst="rect">
            <a:avLst/>
          </a:prstGeom>
          <a:noFill/>
        </p:spPr>
      </p:pic>
      <p:cxnSp>
        <p:nvCxnSpPr>
          <p:cNvPr id="9" name="Straight Arrow Connector 8"/>
          <p:cNvCxnSpPr/>
          <p:nvPr/>
        </p:nvCxnSpPr>
        <p:spPr>
          <a:xfrm rot="10800000">
            <a:off x="2743200" y="2895600"/>
            <a:ext cx="990600" cy="609600"/>
          </a:xfrm>
          <a:prstGeom prst="straightConnector1">
            <a:avLst/>
          </a:prstGeom>
          <a:ln w="76200">
            <a:solidFill>
              <a:srgbClr val="000099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H="1" flipV="1">
            <a:off x="3924300" y="2705100"/>
            <a:ext cx="990600" cy="1588"/>
          </a:xfrm>
          <a:prstGeom prst="straightConnector1">
            <a:avLst/>
          </a:prstGeom>
          <a:ln w="76200">
            <a:solidFill>
              <a:srgbClr val="000099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5334000" y="2667000"/>
            <a:ext cx="838200" cy="762000"/>
          </a:xfrm>
          <a:prstGeom prst="straightConnector1">
            <a:avLst/>
          </a:prstGeom>
          <a:ln w="76200">
            <a:solidFill>
              <a:srgbClr val="000099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334000" y="4419600"/>
            <a:ext cx="838200" cy="609600"/>
          </a:xfrm>
          <a:prstGeom prst="straightConnector1">
            <a:avLst/>
          </a:prstGeom>
          <a:ln w="76200">
            <a:solidFill>
              <a:srgbClr val="000099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 flipV="1">
            <a:off x="2971800" y="4419600"/>
            <a:ext cx="762000" cy="685800"/>
          </a:xfrm>
          <a:prstGeom prst="straightConnector1">
            <a:avLst/>
          </a:prstGeom>
          <a:ln w="76200">
            <a:solidFill>
              <a:srgbClr val="000099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392476" y="2839316"/>
            <a:ext cx="2055835" cy="21336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In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 </a:t>
            </a:r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</a:t>
            </a:r>
            <a:r>
              <a:rPr lang="bn-IN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ণির </a:t>
            </a:r>
          </a:p>
          <a:p>
            <a:pPr algn="ctr"/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মেরুদণ্ডী প্রাণী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65" name="Picture 41" descr="C:\Users\User\Desktop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456" y="500062"/>
            <a:ext cx="2714625" cy="30194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C:\Users\User\Desktop\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80" y="716334"/>
            <a:ext cx="2857500" cy="27813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7" name="Picture 43" descr="C:\Users\User\Desktop\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93" y="4419600"/>
            <a:ext cx="2857500" cy="267731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0" name="Picture 46" descr="C:\Users\User\Desktop\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11" y="4817626"/>
            <a:ext cx="2497667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1" name="Picture 47" descr="C:\Users\User\Desktop\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199" y="152401"/>
            <a:ext cx="3192594" cy="205819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41850" y="3691983"/>
            <a:ext cx="122856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069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animated\Animation-Picture-2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13575"/>
            <a:ext cx="4953000" cy="4191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286000" y="609600"/>
            <a:ext cx="51054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মেরুদণ্ডী প্রাণীর শ্রে</a:t>
            </a:r>
            <a:r>
              <a:rPr lang="bn-IN" sz="3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ণি</a:t>
            </a:r>
            <a:r>
              <a:rPr lang="bn-BD" sz="3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বিভাগ </a:t>
            </a:r>
            <a:endParaRPr lang="en-US" sz="36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51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24200" y="457200"/>
            <a:ext cx="289560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5105400"/>
            <a:ext cx="8762999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IN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BD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মেরুদন্ডী প্রাণীদের বৈশিষ্ট্য </a:t>
            </a:r>
            <a:r>
              <a:rPr lang="bn-IN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অনুযায়ী বিভিন্ন শ্রেণিতে  </a:t>
            </a:r>
            <a:r>
              <a:rPr lang="bn-IN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বিভক্ত </a:t>
            </a:r>
            <a:r>
              <a:rPr lang="bn-IN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 পারবে</a:t>
            </a:r>
            <a:r>
              <a:rPr lang="bn-BD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66800" y="1752600"/>
            <a:ext cx="4114800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bn-IN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...</a:t>
            </a:r>
            <a:endParaRPr lang="bn-IN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33600" y="2590800"/>
            <a:ext cx="4923143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মেরুদন্ডী প্রাণীদের বৈশিষ্ট্য বলতে পারবে।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2825224" y="3810000"/>
            <a:ext cx="5386411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</a:t>
            </a:r>
            <a:r>
              <a:rPr lang="bn-IN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মেরুদন্ডী প্রাণীদের শ্রে</a:t>
            </a:r>
            <a:r>
              <a:rPr lang="bn-IN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ণি</a:t>
            </a:r>
            <a:r>
              <a:rPr lang="bn-BD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বিভাগ করতে পারবে।</a:t>
            </a:r>
            <a:endParaRPr lang="bn-IN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01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" grpId="0" animBg="1"/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User\My Documents\Downloads\y2419e06.jpg"/>
          <p:cNvPicPr>
            <a:picLocks noChangeAspect="1" noChangeArrowheads="1"/>
          </p:cNvPicPr>
          <p:nvPr/>
        </p:nvPicPr>
        <p:blipFill rotWithShape="1">
          <a:blip r:embed="rId3"/>
          <a:srcRect t="2106" b="10634"/>
          <a:stretch/>
        </p:blipFill>
        <p:spPr bwMode="auto">
          <a:xfrm>
            <a:off x="5100145" y="3792519"/>
            <a:ext cx="4011376" cy="314560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 descr="C:\Documents and Settings\User\My Documents\Downloads\fish-barbonymus-gonionotu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78" y="457200"/>
            <a:ext cx="4406418" cy="29932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2" descr="C:\Documents and Settings\User\My Documents\Downloads\gillbass1.jpg"/>
          <p:cNvPicPr>
            <a:picLocks noChangeAspect="1" noChangeArrowheads="1"/>
          </p:cNvPicPr>
          <p:nvPr/>
        </p:nvPicPr>
        <p:blipFill rotWithShape="1">
          <a:blip r:embed="rId5"/>
          <a:srcRect t="11218"/>
          <a:stretch/>
        </p:blipFill>
        <p:spPr bwMode="auto">
          <a:xfrm>
            <a:off x="4800600" y="653118"/>
            <a:ext cx="4163776" cy="298342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3" descr="C:\Documents and Settings\User\My Documents\Downloads\13908.jpg"/>
          <p:cNvPicPr>
            <a:picLocks noChangeAspect="1" noChangeArrowheads="1"/>
          </p:cNvPicPr>
          <p:nvPr/>
        </p:nvPicPr>
        <p:blipFill rotWithShape="1">
          <a:blip r:embed="rId6" cstate="print"/>
          <a:srcRect t="12037"/>
          <a:stretch/>
        </p:blipFill>
        <p:spPr bwMode="auto">
          <a:xfrm>
            <a:off x="1249" y="3662773"/>
            <a:ext cx="4440476" cy="316524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371600" y="-81409"/>
            <a:ext cx="75927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n w="11430"/>
                <a:latin typeface="NikoshBAN" pitchFamily="2" charset="0"/>
                <a:cs typeface="NikoshBAN" pitchFamily="2" charset="0"/>
              </a:rPr>
              <a:t>চিত্রের প্রা</a:t>
            </a:r>
            <a:r>
              <a:rPr lang="bn-IN" sz="3200" b="1" dirty="0">
                <a:ln w="11430"/>
                <a:latin typeface="NikoshBAN" pitchFamily="2" charset="0"/>
                <a:cs typeface="NikoshBAN" pitchFamily="2" charset="0"/>
              </a:rPr>
              <a:t>ণী</a:t>
            </a:r>
            <a:r>
              <a:rPr lang="bn-BD" sz="3200" b="1" dirty="0">
                <a:ln w="11430"/>
                <a:latin typeface="NikoshBAN" pitchFamily="2" charset="0"/>
                <a:cs typeface="NikoshBAN" pitchFamily="2" charset="0"/>
              </a:rPr>
              <a:t>গু</a:t>
            </a:r>
            <a:r>
              <a:rPr lang="bn-IN" sz="3200" b="1" dirty="0">
                <a:ln w="11430"/>
                <a:latin typeface="NikoshBAN" pitchFamily="2" charset="0"/>
                <a:cs typeface="NikoshBAN" pitchFamily="2" charset="0"/>
              </a:rPr>
              <a:t>লো</a:t>
            </a:r>
            <a:r>
              <a:rPr lang="bn-BD" sz="3200" b="1" dirty="0">
                <a:ln w="11430"/>
                <a:latin typeface="NikoshBAN" pitchFamily="2" charset="0"/>
                <a:cs typeface="NikoshBAN" pitchFamily="2" charset="0"/>
              </a:rPr>
              <a:t>তে কী কী বৈশিষ্ট্য দেখতে পাচ্ছ?  </a:t>
            </a:r>
            <a:endParaRPr lang="en-US" sz="3200" dirty="0"/>
          </a:p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36658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095500" y="3733800"/>
            <a:ext cx="43434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পাখনার সাহায্যে সাঁতার কাটে  </a:t>
            </a:r>
            <a:endParaRPr lang="en-US" sz="3200" b="1" dirty="0">
              <a:ln w="11430"/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79463" y="4572000"/>
            <a:ext cx="4876799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বেশীরভাগ মাছের আঁইশ থাকে </a:t>
            </a:r>
            <a:endParaRPr lang="en-US" sz="3200" b="1" dirty="0">
              <a:ln w="11430"/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0" y="5334000"/>
            <a:ext cx="36957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কিছু মাছের আঁইশ </a:t>
            </a:r>
            <a:r>
              <a:rPr lang="bn-BD" sz="3200" b="1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নেই </a:t>
            </a:r>
            <a:endParaRPr lang="en-US" sz="3200" b="1" dirty="0">
              <a:ln w="1143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28800" y="2819400"/>
            <a:ext cx="48768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ফুলকার </a:t>
            </a:r>
            <a:r>
              <a:rPr lang="bn-BD" sz="3200" b="1" dirty="0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সাহায্যে শ্বাস</a:t>
            </a:r>
            <a:r>
              <a:rPr lang="bn-IN" sz="3200" b="1" dirty="0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</a:t>
            </a:r>
            <a:r>
              <a:rPr lang="bn-BD" sz="3200" b="1" dirty="0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র্য চালায়</a:t>
            </a:r>
            <a:endParaRPr lang="en-US" sz="3200" b="1" dirty="0">
              <a:ln w="11430"/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82114" y="1752600"/>
            <a:ext cx="25908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পানিতে বাস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59425" y="1107597"/>
            <a:ext cx="2133600" cy="5847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মৎস্য শ্রে</a:t>
            </a:r>
            <a:r>
              <a:rPr lang="bn-IN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ণি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755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9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User\My Documents\Downloads\rainfrog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2525" y="1447800"/>
            <a:ext cx="3522828" cy="21199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C:\Documents and Settings\User\My Documents\Downloads\frog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4233" y="3935689"/>
            <a:ext cx="3350167" cy="1981199"/>
          </a:xfrm>
          <a:prstGeom prst="round2DiagRect">
            <a:avLst>
              <a:gd name="adj1" fmla="val 16667"/>
              <a:gd name="adj2" fmla="val 1177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C:\Documents and Settings\User\My Documents\My Pictures\1.JPG"/>
          <p:cNvPicPr>
            <a:picLocks noChangeAspect="1" noChangeArrowheads="1"/>
          </p:cNvPicPr>
          <p:nvPr/>
        </p:nvPicPr>
        <p:blipFill>
          <a:blip r:embed="rId5"/>
          <a:srcRect l="9375" t="8333" r="46875" b="33333"/>
          <a:stretch>
            <a:fillRect/>
          </a:stretch>
        </p:blipFill>
        <p:spPr bwMode="auto">
          <a:xfrm>
            <a:off x="302525" y="4114977"/>
            <a:ext cx="3162300" cy="2009391"/>
          </a:xfrm>
          <a:prstGeom prst="round2DiagRect">
            <a:avLst>
              <a:gd name="adj1" fmla="val 16667"/>
              <a:gd name="adj2" fmla="val 12173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3" descr="C:\Documents and Settings\User\My Documents\Downloads\Moving-picture-breathing-lungs-animated-gif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793460">
            <a:off x="1572722" y="3995135"/>
            <a:ext cx="621905" cy="10649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6" descr="C:\Documents and Settings\User\My Documents\Downloads\SuperStock_4179-13929.jpg"/>
          <p:cNvPicPr>
            <a:picLocks noChangeAspect="1" noChangeArrowheads="1"/>
          </p:cNvPicPr>
          <p:nvPr/>
        </p:nvPicPr>
        <p:blipFill>
          <a:blip r:embed="rId7" cstate="print"/>
          <a:srcRect l="14000" r="7143" b="6800"/>
          <a:stretch>
            <a:fillRect/>
          </a:stretch>
        </p:blipFill>
        <p:spPr bwMode="auto">
          <a:xfrm>
            <a:off x="389814" y="4136390"/>
            <a:ext cx="893442" cy="5474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Picture 2" descr="C:\Documents and Settings\User\My Documents\Downloads\Female_Cane_Toad_(Bufo_marinus)_dissection_-_(3).jpg"/>
          <p:cNvPicPr>
            <a:picLocks noChangeAspect="1" noChangeArrowheads="1"/>
          </p:cNvPicPr>
          <p:nvPr/>
        </p:nvPicPr>
        <p:blipFill>
          <a:blip r:embed="rId8" cstate="print"/>
          <a:srcRect l="28438" t="15000" r="21875" b="16250"/>
          <a:stretch>
            <a:fillRect/>
          </a:stretch>
        </p:blipFill>
        <p:spPr bwMode="auto">
          <a:xfrm>
            <a:off x="2541268" y="4357495"/>
            <a:ext cx="457200" cy="76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C:\Users\User\Desktop\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523" y="1219200"/>
            <a:ext cx="3469585" cy="21737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9814" y="228600"/>
            <a:ext cx="7763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n w="11430"/>
                <a:latin typeface="NikoshBAN" pitchFamily="2" charset="0"/>
                <a:cs typeface="NikoshBAN" pitchFamily="2" charset="0"/>
              </a:rPr>
              <a:t>চিত্রের প্রা</a:t>
            </a:r>
            <a:r>
              <a:rPr lang="bn-IN" sz="3200" b="1" dirty="0">
                <a:ln w="11430"/>
                <a:latin typeface="NikoshBAN" pitchFamily="2" charset="0"/>
                <a:cs typeface="NikoshBAN" pitchFamily="2" charset="0"/>
              </a:rPr>
              <a:t>ণি</a:t>
            </a:r>
            <a:r>
              <a:rPr lang="bn-BD" sz="3200" b="1" dirty="0">
                <a:ln w="11430"/>
                <a:latin typeface="NikoshBAN" pitchFamily="2" charset="0"/>
                <a:cs typeface="NikoshBAN" pitchFamily="2" charset="0"/>
              </a:rPr>
              <a:t>গু</a:t>
            </a:r>
            <a:r>
              <a:rPr lang="bn-IN" sz="3200" b="1" dirty="0">
                <a:ln w="11430"/>
                <a:latin typeface="NikoshBAN" pitchFamily="2" charset="0"/>
                <a:cs typeface="NikoshBAN" pitchFamily="2" charset="0"/>
              </a:rPr>
              <a:t>লো</a:t>
            </a:r>
            <a:r>
              <a:rPr lang="bn-BD" sz="3200" b="1" dirty="0">
                <a:ln w="11430"/>
                <a:latin typeface="NikoshBAN" pitchFamily="2" charset="0"/>
                <a:cs typeface="NikoshBAN" pitchFamily="2" charset="0"/>
              </a:rPr>
              <a:t>তে কী কী বৈশিষ্ট্য দেখতে পাচ্ছ</a:t>
            </a:r>
            <a:r>
              <a:rPr lang="bn-BD" sz="3200" b="1" dirty="0" smtClean="0">
                <a:ln w="11430"/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>
              <a:ln w="11430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77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005434" y="1249233"/>
            <a:ext cx="3431275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 smtClean="0">
                <a:ln w="11430"/>
                <a:latin typeface="NikoshBAN" pitchFamily="2" charset="0"/>
                <a:cs typeface="NikoshBAN" pitchFamily="2" charset="0"/>
              </a:rPr>
              <a:t>জীবনের কিছু সময় </a:t>
            </a:r>
            <a:r>
              <a:rPr lang="bn-BD" sz="2400" b="1" dirty="0" smtClean="0">
                <a:ln w="11430"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পানিতে </a:t>
            </a:r>
            <a:r>
              <a:rPr lang="bn-IN" sz="2400" b="1" dirty="0" smtClean="0">
                <a:ln w="11430"/>
                <a:latin typeface="NikoshBAN" pitchFamily="2" charset="0"/>
                <a:cs typeface="NikoshBAN" pitchFamily="2" charset="0"/>
              </a:rPr>
              <a:t>বস</a:t>
            </a:r>
            <a:r>
              <a:rPr lang="bn-BD" sz="2400" b="1" dirty="0" smtClean="0">
                <a:ln w="11430"/>
                <a:latin typeface="NikoshBAN" pitchFamily="2" charset="0"/>
                <a:cs typeface="NikoshBAN" pitchFamily="2" charset="0"/>
              </a:rPr>
              <a:t>বাস  </a:t>
            </a:r>
            <a:endParaRPr lang="en-US" sz="2400" b="1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26381" y="2041800"/>
            <a:ext cx="36195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n w="11430"/>
                <a:latin typeface="NikoshBAN" pitchFamily="2" charset="0"/>
                <a:cs typeface="NikoshBAN" pitchFamily="2" charset="0"/>
              </a:rPr>
              <a:t> জীবনের কিছু সময় </a:t>
            </a:r>
            <a:r>
              <a:rPr lang="bn-BD" sz="2400" b="1" dirty="0" smtClean="0">
                <a:ln w="11430"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ডাঙ্গায় </a:t>
            </a:r>
            <a:r>
              <a:rPr lang="bn-IN" sz="2400" b="1" dirty="0" smtClean="0">
                <a:ln w="11430"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bn-IN" sz="2400" b="1" dirty="0" smtClean="0">
                <a:ln w="11430"/>
                <a:latin typeface="NikoshBAN" pitchFamily="2" charset="0"/>
                <a:cs typeface="NikoshBAN" pitchFamily="2" charset="0"/>
              </a:rPr>
              <a:t>স</a:t>
            </a:r>
            <a:r>
              <a:rPr lang="bn-BD" sz="2400" b="1" dirty="0" smtClean="0">
                <a:ln w="11430"/>
                <a:latin typeface="NikoshBAN" pitchFamily="2" charset="0"/>
                <a:cs typeface="NikoshBAN" pitchFamily="2" charset="0"/>
              </a:rPr>
              <a:t>বা</a:t>
            </a:r>
            <a:r>
              <a:rPr lang="bn-IN" sz="2400" b="1" dirty="0" smtClean="0">
                <a:ln w="11430"/>
                <a:latin typeface="NikoshBAN" pitchFamily="2" charset="0"/>
                <a:cs typeface="NikoshBAN" pitchFamily="2" charset="0"/>
              </a:rPr>
              <a:t>স</a:t>
            </a:r>
            <a:r>
              <a:rPr lang="bn-BD" sz="2400" b="1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0600" y="3382728"/>
            <a:ext cx="7086599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b="1" dirty="0" smtClean="0">
                <a:ln w="11430"/>
                <a:latin typeface="NikoshBAN" pitchFamily="2" charset="0"/>
                <a:cs typeface="NikoshBAN" pitchFamily="2" charset="0"/>
              </a:rPr>
              <a:t>ব্যাঙ্গাচি অবস্থায় এরা ফুলকার সাহায্যে শ্বাসকার্য চালায়।</a:t>
            </a:r>
            <a:endParaRPr lang="en-US" sz="2800" b="1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52600" y="2686136"/>
            <a:ext cx="56388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n w="11430"/>
                <a:latin typeface="NikoshBAN" pitchFamily="2" charset="0"/>
                <a:cs typeface="NikoshBAN" pitchFamily="2" charset="0"/>
              </a:rPr>
              <a:t>পরিণত অবস্থায়  </a:t>
            </a:r>
            <a:r>
              <a:rPr lang="bn-BD" sz="2800" b="1" dirty="0" smtClean="0">
                <a:ln w="11430"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ফুসফুসের সাহায্যে</a:t>
            </a:r>
            <a:r>
              <a:rPr lang="bn-BD" sz="2800" b="1" dirty="0" smtClean="0">
                <a:ln w="11430"/>
                <a:latin typeface="NikoshBAN" pitchFamily="2" charset="0"/>
                <a:cs typeface="NikoshBAN" pitchFamily="2" charset="0"/>
              </a:rPr>
              <a:t> শ্বাস</a:t>
            </a:r>
            <a:r>
              <a:rPr lang="bn-IN" sz="2800" b="1" dirty="0" smtClean="0">
                <a:ln w="11430"/>
                <a:latin typeface="NikoshBAN" pitchFamily="2" charset="0"/>
                <a:cs typeface="NikoshBAN" pitchFamily="2" charset="0"/>
              </a:rPr>
              <a:t> নেয়</a:t>
            </a:r>
            <a:endParaRPr lang="en-US" sz="2800" b="1" dirty="0">
              <a:ln w="1143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41354" y="533400"/>
            <a:ext cx="2221246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উভচর শ্রে</a:t>
            </a:r>
            <a:r>
              <a:rPr lang="bn-IN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ণি</a:t>
            </a:r>
            <a:r>
              <a:rPr lang="bn-BD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47801" y="4419600"/>
            <a:ext cx="54864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দুই জোড়া পা থাকে,পায়ের আঙ্গুলে নখ নেই  </a:t>
            </a:r>
            <a:endParaRPr lang="en-US" sz="2800" dirty="0">
              <a:ln w="11430"/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26381" y="5562600"/>
            <a:ext cx="5465019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n w="11430"/>
                <a:latin typeface="NikoshBAN" pitchFamily="2" charset="0"/>
                <a:cs typeface="NikoshBAN" pitchFamily="2" charset="0"/>
              </a:rPr>
              <a:t>এদের ত্বকে লোম,আঁইশ, বা পালক থাকে না।  </a:t>
            </a:r>
            <a:endParaRPr lang="en-US" sz="2800" b="1" dirty="0">
              <a:ln w="11430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0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  <p:bldP spid="14" grpId="0" animBg="1"/>
      <p:bldP spid="4" grpId="0" animBg="1"/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389</Words>
  <Application>Microsoft Office PowerPoint</Application>
  <PresentationFormat>On-screen Show (4:3)</PresentationFormat>
  <Paragraphs>95</Paragraphs>
  <Slides>20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8</cp:revision>
  <dcterms:created xsi:type="dcterms:W3CDTF">2019-05-29T13:57:51Z</dcterms:created>
  <dcterms:modified xsi:type="dcterms:W3CDTF">2019-05-29T17:06:30Z</dcterms:modified>
</cp:coreProperties>
</file>