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2"/>
  </p:sldMasterIdLst>
  <p:notesMasterIdLst>
    <p:notesMasterId r:id="rId18"/>
  </p:notesMasterIdLst>
  <p:sldIdLst>
    <p:sldId id="256" r:id="rId3"/>
    <p:sldId id="266" r:id="rId4"/>
    <p:sldId id="267" r:id="rId5"/>
    <p:sldId id="265" r:id="rId6"/>
    <p:sldId id="257" r:id="rId7"/>
    <p:sldId id="268" r:id="rId8"/>
    <p:sldId id="279" r:id="rId9"/>
    <p:sldId id="278" r:id="rId10"/>
    <p:sldId id="270" r:id="rId11"/>
    <p:sldId id="273" r:id="rId12"/>
    <p:sldId id="271" r:id="rId13"/>
    <p:sldId id="275" r:id="rId14"/>
    <p:sldId id="276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66"/>
            <p14:sldId id="267"/>
            <p14:sldId id="265"/>
          </p14:sldIdLst>
        </p14:section>
        <p14:section name="Design, Impress, Work Together" id="{B9B51309-D148-4332-87C2-07BE32FBCA3B}">
          <p14:sldIdLst>
            <p14:sldId id="257"/>
            <p14:sldId id="268"/>
            <p14:sldId id="279"/>
            <p14:sldId id="278"/>
            <p14:sldId id="270"/>
            <p14:sldId id="273"/>
          </p14:sldIdLst>
        </p14:section>
        <p14:section name="Learn More" id="{2CC34DB2-6590-42C0-AD4B-A04C6060184E}">
          <p14:sldIdLst>
            <p14:sldId id="271"/>
            <p14:sldId id="275"/>
            <p14:sldId id="276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D462F"/>
    <a:srgbClr val="EFD5A2"/>
    <a:srgbClr val="D24726"/>
    <a:srgbClr val="D2B4A6"/>
    <a:srgbClr val="734F29"/>
    <a:srgbClr val="AEB785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420" autoAdjust="0"/>
  </p:normalViewPr>
  <p:slideViewPr>
    <p:cSldViewPr snapToGrid="0">
      <p:cViewPr varScale="1">
        <p:scale>
          <a:sx n="65" d="100"/>
          <a:sy n="65" d="100"/>
        </p:scale>
        <p:origin x="13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E6A28-C9D3-4D6E-905B-77ED3657815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681FA20-BCF7-4AEC-AA50-74ECF5D4F450}">
      <dgm:prSet phldrT="[Text]"/>
      <dgm:spPr>
        <a:solidFill>
          <a:srgbClr val="7030A0"/>
        </a:solidFill>
      </dgm:spPr>
      <dgm:t>
        <a:bodyPr/>
        <a:lstStyle/>
        <a:p>
          <a:r>
            <a:rPr lang="en-US" i="1" dirty="0" err="1" smtClean="0"/>
            <a:t>চাঁপাইনবাবগঞ্জের</a:t>
          </a:r>
          <a:r>
            <a:rPr lang="en-US" i="1" dirty="0" smtClean="0"/>
            <a:t>  </a:t>
          </a:r>
          <a:r>
            <a:rPr lang="en-US" i="1" dirty="0" err="1" smtClean="0"/>
            <a:t>খিরসাপাত</a:t>
          </a:r>
          <a:r>
            <a:rPr lang="en-US" i="1" dirty="0" smtClean="0"/>
            <a:t> </a:t>
          </a:r>
          <a:r>
            <a:rPr lang="en-US" i="1" dirty="0" err="1" smtClean="0"/>
            <a:t>আম</a:t>
          </a:r>
          <a:endParaRPr lang="en-US" i="1" dirty="0"/>
        </a:p>
      </dgm:t>
    </dgm:pt>
    <dgm:pt modelId="{2C1ADAB2-1D1D-4A22-9AF9-64D9C6D202C9}" type="parTrans" cxnId="{074F8785-F59A-42A6-A4AB-D5D737CA76CF}">
      <dgm:prSet/>
      <dgm:spPr/>
      <dgm:t>
        <a:bodyPr/>
        <a:lstStyle/>
        <a:p>
          <a:endParaRPr lang="en-US"/>
        </a:p>
      </dgm:t>
    </dgm:pt>
    <dgm:pt modelId="{55F82229-1430-4E0E-A576-9AE1E9B7052E}" type="sibTrans" cxnId="{074F8785-F59A-42A6-A4AB-D5D737CA76CF}">
      <dgm:prSet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F6C7E8-E11A-42B7-9CF1-8B464620861E}" type="pres">
      <dgm:prSet presAssocID="{FFBE6A28-C9D3-4D6E-905B-77ED36578158}" presName="Name0" presStyleCnt="0">
        <dgm:presLayoutVars>
          <dgm:chMax val="7"/>
          <dgm:chPref val="7"/>
          <dgm:dir/>
        </dgm:presLayoutVars>
      </dgm:prSet>
      <dgm:spPr/>
    </dgm:pt>
    <dgm:pt modelId="{74F04FFB-144A-4EC9-857A-47ADC8464518}" type="pres">
      <dgm:prSet presAssocID="{FFBE6A28-C9D3-4D6E-905B-77ED36578158}" presName="Name1" presStyleCnt="0"/>
      <dgm:spPr/>
    </dgm:pt>
    <dgm:pt modelId="{A74C19C3-9F85-4FCA-80B8-5CEA2FDAC667}" type="pres">
      <dgm:prSet presAssocID="{55F82229-1430-4E0E-A576-9AE1E9B7052E}" presName="picture_1" presStyleCnt="0"/>
      <dgm:spPr/>
    </dgm:pt>
    <dgm:pt modelId="{A556838B-E12B-4FDA-AA6A-140F296B7B46}" type="pres">
      <dgm:prSet presAssocID="{55F82229-1430-4E0E-A576-9AE1E9B7052E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66C9682C-41B5-4D5A-B60B-0412618DC917}" type="pres">
      <dgm:prSet presAssocID="{6681FA20-BCF7-4AEC-AA50-74ECF5D4F450}" presName="text_1" presStyleLbl="node1" presStyleIdx="0" presStyleCnt="0" custScaleX="282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E7D58-FB88-4DBC-AC70-084AEB3765E5}" type="presOf" srcId="{55F82229-1430-4E0E-A576-9AE1E9B7052E}" destId="{A556838B-E12B-4FDA-AA6A-140F296B7B46}" srcOrd="0" destOrd="0" presId="urn:microsoft.com/office/officeart/2008/layout/CircularPictureCallout"/>
    <dgm:cxn modelId="{AE263E09-3525-4D68-B6E2-EAE33BEC0CD1}" type="presOf" srcId="{6681FA20-BCF7-4AEC-AA50-74ECF5D4F450}" destId="{66C9682C-41B5-4D5A-B60B-0412618DC917}" srcOrd="0" destOrd="0" presId="urn:microsoft.com/office/officeart/2008/layout/CircularPictureCallout"/>
    <dgm:cxn modelId="{074F8785-F59A-42A6-A4AB-D5D737CA76CF}" srcId="{FFBE6A28-C9D3-4D6E-905B-77ED36578158}" destId="{6681FA20-BCF7-4AEC-AA50-74ECF5D4F450}" srcOrd="0" destOrd="0" parTransId="{2C1ADAB2-1D1D-4A22-9AF9-64D9C6D202C9}" sibTransId="{55F82229-1430-4E0E-A576-9AE1E9B7052E}"/>
    <dgm:cxn modelId="{A2A5FD5A-0289-460F-A1F6-30102FF11DC1}" type="presOf" srcId="{FFBE6A28-C9D3-4D6E-905B-77ED36578158}" destId="{59F6C7E8-E11A-42B7-9CF1-8B464620861E}" srcOrd="0" destOrd="0" presId="urn:microsoft.com/office/officeart/2008/layout/CircularPictureCallout"/>
    <dgm:cxn modelId="{DDA3FA1F-3631-4DC3-BB15-2A29D54FC4FD}" type="presParOf" srcId="{59F6C7E8-E11A-42B7-9CF1-8B464620861E}" destId="{74F04FFB-144A-4EC9-857A-47ADC8464518}" srcOrd="0" destOrd="0" presId="urn:microsoft.com/office/officeart/2008/layout/CircularPictureCallout"/>
    <dgm:cxn modelId="{6635BED7-9FAF-493E-A482-5CBBD24693CD}" type="presParOf" srcId="{74F04FFB-144A-4EC9-857A-47ADC8464518}" destId="{A74C19C3-9F85-4FCA-80B8-5CEA2FDAC667}" srcOrd="0" destOrd="0" presId="urn:microsoft.com/office/officeart/2008/layout/CircularPictureCallout"/>
    <dgm:cxn modelId="{030727D3-8C96-43BD-B4F6-922D89233FA7}" type="presParOf" srcId="{A74C19C3-9F85-4FCA-80B8-5CEA2FDAC667}" destId="{A556838B-E12B-4FDA-AA6A-140F296B7B46}" srcOrd="0" destOrd="0" presId="urn:microsoft.com/office/officeart/2008/layout/CircularPictureCallout"/>
    <dgm:cxn modelId="{E25E7352-3F3A-45DB-B5C2-3329B8535531}" type="presParOf" srcId="{74F04FFB-144A-4EC9-857A-47ADC8464518}" destId="{66C9682C-41B5-4D5A-B60B-0412618DC91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2632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1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52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958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1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675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840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374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54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0802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6673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03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5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301" y="601249"/>
            <a:ext cx="1094774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DeflateInflateDeflate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স্বাগতম</a:t>
            </a:r>
            <a:r>
              <a:rPr lang="en-US" sz="4000" dirty="0" smtClean="0"/>
              <a:t> </a:t>
            </a:r>
            <a:r>
              <a:rPr lang="ar-SA" sz="4000" dirty="0" smtClean="0"/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welcome</a:t>
            </a:r>
          </a:p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ترحيب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2" y="1455120"/>
            <a:ext cx="10947747" cy="51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01" y="164892"/>
            <a:ext cx="9683646" cy="9743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pPr algn="ctr"/>
            <a:r>
              <a:rPr lang="en-US" sz="4000" dirty="0" err="1" smtClean="0"/>
              <a:t>শিখন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ar-SA" sz="4000" dirty="0" smtClean="0"/>
              <a:t>    </a:t>
            </a:r>
            <a:r>
              <a:rPr lang="ar-SA" sz="4000" dirty="0" smtClean="0">
                <a:solidFill>
                  <a:srgbClr val="FF0000"/>
                </a:solidFill>
              </a:rPr>
              <a:t>تعلّم الدروس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1" y="2149642"/>
            <a:ext cx="9106394" cy="4708358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অত্র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ছাত্র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ছাত্রিরা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মুবতাদা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খবর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সঙ্গা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(২)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মুবতাদা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খবর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ইরাব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বলতে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পারবে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(৩) 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মুবতাদা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ও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খবর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এর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আসল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রপ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বলতে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পরবে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(৪)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মুবতাদা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ও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খবর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মিলিত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হয়ে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যে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বাক্য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গঠিত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হয়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তা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বলতে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পারবে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।</a:t>
            </a:r>
            <a:endParaRPr lang="en-US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6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93" y="526093"/>
            <a:ext cx="863043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r-SA" sz="2400" dirty="0" smtClean="0"/>
              <a:t>العمل الجماعى</a:t>
            </a:r>
            <a:r>
              <a:rPr lang="en-US" sz="2400" dirty="0"/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দলীয়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কাজ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48" y="2680570"/>
            <a:ext cx="2918564" cy="2324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523" t="-885" r="1523" b="885"/>
          <a:stretch/>
        </p:blipFill>
        <p:spPr>
          <a:xfrm>
            <a:off x="0" y="2404997"/>
            <a:ext cx="2467627" cy="2830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6241" y="2404997"/>
            <a:ext cx="3926225" cy="432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431217" y="3613830"/>
            <a:ext cx="1215025" cy="776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490563" y="2949880"/>
            <a:ext cx="1227551" cy="9018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2652" y="2780778"/>
            <a:ext cx="369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الشمس </a:t>
            </a:r>
            <a:r>
              <a:rPr lang="ar-SA" dirty="0" smtClean="0"/>
              <a:t>تطلع من المشرق وتغرب الى المغرب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4279" y="3718088"/>
            <a:ext cx="355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الصائمون</a:t>
            </a:r>
            <a:r>
              <a:rPr lang="ar-SA" dirty="0" smtClean="0"/>
              <a:t> يصومون فى شهر رمضان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08121" y="4509370"/>
            <a:ext cx="346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يصوم </a:t>
            </a:r>
            <a:r>
              <a:rPr lang="ar-SA" b="1" dirty="0" smtClean="0">
                <a:solidFill>
                  <a:srgbClr val="FF0066"/>
                </a:solidFill>
              </a:rPr>
              <a:t>الصائمون</a:t>
            </a:r>
            <a:r>
              <a:rPr lang="ar-SA" dirty="0" smtClean="0"/>
              <a:t> في رمضان       </a:t>
            </a:r>
            <a:endParaRPr lang="en-US" dirty="0"/>
          </a:p>
        </p:txBody>
      </p:sp>
      <p:sp>
        <p:nvSpPr>
          <p:cNvPr id="14" name="Down Arrow Callout 13"/>
          <p:cNvSpPr/>
          <p:nvPr/>
        </p:nvSpPr>
        <p:spPr>
          <a:xfrm>
            <a:off x="3548879" y="1087966"/>
            <a:ext cx="4023587" cy="13170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اخرج الجملة الفعلية  والاسمية ثم ركب الجمل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28" y="2675206"/>
            <a:ext cx="1057280" cy="6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1482466" cy="10347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বাড়ির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কাজ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         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 Work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709"/>
            <a:ext cx="4631377" cy="2132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225338"/>
            <a:ext cx="9825643" cy="359547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r"/>
            <a:r>
              <a:rPr lang="ar-SA" sz="3200" dirty="0" smtClean="0"/>
              <a:t>الله خالقُ</a:t>
            </a:r>
          </a:p>
          <a:p>
            <a:pPr algn="r"/>
            <a:r>
              <a:rPr lang="ar-SA" sz="3200" dirty="0"/>
              <a:t> </a:t>
            </a:r>
            <a:r>
              <a:rPr lang="ar-SA" sz="3200" dirty="0" smtClean="0"/>
              <a:t>القران كتاب الله</a:t>
            </a:r>
          </a:p>
          <a:p>
            <a:pPr algn="r"/>
            <a:r>
              <a:rPr lang="ar-SA" sz="3200" dirty="0"/>
              <a:t> </a:t>
            </a:r>
            <a:r>
              <a:rPr lang="ar-SA" sz="3200" dirty="0" smtClean="0"/>
              <a:t> الشمس تطلع من المشرق</a:t>
            </a:r>
          </a:p>
          <a:p>
            <a:pPr algn="r"/>
            <a:r>
              <a:rPr lang="ar-SA" sz="3200" dirty="0" smtClean="0"/>
              <a:t>المعلمة في الصف العاشر</a:t>
            </a:r>
            <a:endParaRPr lang="en-US" sz="3200" dirty="0"/>
          </a:p>
        </p:txBody>
      </p:sp>
      <p:sp>
        <p:nvSpPr>
          <p:cNvPr id="12" name="Bevel 11"/>
          <p:cNvSpPr/>
          <p:nvPr/>
        </p:nvSpPr>
        <p:spPr>
          <a:xfrm>
            <a:off x="5037513" y="1313411"/>
            <a:ext cx="4854632" cy="1911927"/>
          </a:xfrm>
          <a:prstGeom prst="beve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ar-SA" sz="2800" dirty="0" smtClean="0"/>
              <a:t>تركّبوا الجمل </a:t>
            </a:r>
            <a:r>
              <a:rPr lang="ar-SA" sz="2800" dirty="0" smtClean="0">
                <a:solidFill>
                  <a:schemeClr val="tx1"/>
                </a:solidFill>
              </a:rPr>
              <a:t>في</a:t>
            </a:r>
            <a:r>
              <a:rPr lang="ar-SA" sz="2800" dirty="0" smtClean="0"/>
              <a:t> البيت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2" y="99661"/>
            <a:ext cx="2543694" cy="8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61555" y="282632"/>
            <a:ext cx="1168769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          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7156979"/>
              </p:ext>
            </p:extLst>
          </p:nvPr>
        </p:nvGraphicFramePr>
        <p:xfrm>
          <a:off x="-116378" y="1346662"/>
          <a:ext cx="10241280" cy="551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894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914401"/>
            <a:ext cx="8596668" cy="13277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reeform 7">
            <a:hlinkClick r:id="rId3" tooltip="Learn More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DD462F"/>
                </a:solidFill>
              </a:rPr>
              <a:t>Find out more at the PowerPoint Getting Started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D24726">
                    <a:alpha val="37000"/>
                  </a:srgbClr>
                </a:solidFill>
              </a:rPr>
              <a:t>(Click the arrow when in Slide Show mode)</a:t>
            </a:r>
          </a:p>
          <a:p>
            <a:endParaRPr lang="en-US" sz="1200" dirty="0">
              <a:solidFill>
                <a:srgbClr val="D24726">
                  <a:alpha val="37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06984" y="5972969"/>
            <a:ext cx="8596668" cy="1320800"/>
          </a:xfrm>
        </p:spPr>
        <p:txBody>
          <a:bodyPr/>
          <a:lstStyle/>
          <a:p>
            <a:r>
              <a:rPr lang="en-US" dirty="0" smtClean="0"/>
              <a:t>Work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61" y="712922"/>
            <a:ext cx="1157723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4000" dirty="0" smtClean="0"/>
              <a:t>Teacher contact</a:t>
            </a:r>
            <a:r>
              <a:rPr lang="ar-SA" sz="4000" dirty="0" smtClean="0"/>
              <a:t> </a:t>
            </a:r>
            <a:r>
              <a:rPr lang="en-US" sz="4000" dirty="0" smtClean="0"/>
              <a:t>    </a:t>
            </a:r>
            <a:r>
              <a:rPr lang="ar-SA" sz="4000" dirty="0" smtClean="0"/>
              <a:t> </a:t>
            </a:r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r>
              <a:rPr lang="en-US" sz="4000" dirty="0" smtClean="0"/>
              <a:t>            </a:t>
            </a:r>
            <a:r>
              <a:rPr lang="ar-SA" sz="4000" dirty="0" smtClean="0"/>
              <a:t>   الاتصالُ المعلمُ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30" y="2678689"/>
            <a:ext cx="2403483" cy="2275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D:\Iআনোয়ারT\Anwaru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0808"/>
            <a:ext cx="12192000" cy="543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68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782" y="325677"/>
            <a:ext cx="10840088" cy="10119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আজকের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Introduction to todays Lessons</a:t>
            </a:r>
            <a:r>
              <a:rPr lang="ar-SA" sz="2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مقدمة لدروس اليومِ</a:t>
            </a:r>
            <a:r>
              <a:rPr lang="ar-SA" sz="2000" dirty="0" smtClean="0"/>
              <a:t>     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3618" y="2053389"/>
            <a:ext cx="6426471" cy="4684295"/>
          </a:xfrm>
          <a:prstGeom prst="rect">
            <a:avLst/>
          </a:prstGeom>
          <a:solidFill>
            <a:srgbClr val="EFD5A2"/>
          </a:solidFill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4000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দাখিল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দশম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শ্রেনি</a:t>
            </a:r>
            <a:endParaRPr lang="en-US" sz="4000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  <a:p>
            <a:r>
              <a:rPr lang="en-US" sz="4000" dirty="0" err="1" smtClean="0">
                <a:ln>
                  <a:solidFill>
                    <a:srgbClr val="00B050"/>
                  </a:solidFill>
                </a:ln>
                <a:solidFill>
                  <a:srgbClr val="D24726"/>
                </a:solidFill>
              </a:rPr>
              <a:t>বিষয়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D24726"/>
                </a:solidFill>
              </a:rPr>
              <a:t>:- </a:t>
            </a:r>
            <a:r>
              <a:rPr lang="en-US" sz="4000" dirty="0" err="1" smtClean="0">
                <a:ln>
                  <a:solidFill>
                    <a:srgbClr val="00B050"/>
                  </a:solidFill>
                </a:ln>
                <a:solidFill>
                  <a:srgbClr val="D24726"/>
                </a:solidFill>
              </a:rPr>
              <a:t>আরবি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D24726"/>
                </a:solidFill>
              </a:rPr>
              <a:t> ২য় </a:t>
            </a:r>
            <a:r>
              <a:rPr lang="en-US" sz="4000" dirty="0" err="1" smtClean="0">
                <a:ln>
                  <a:solidFill>
                    <a:srgbClr val="00B050"/>
                  </a:solidFill>
                </a:ln>
                <a:solidFill>
                  <a:srgbClr val="D24726"/>
                </a:solidFill>
              </a:rPr>
              <a:t>পত্র</a:t>
            </a:r>
            <a:endParaRPr lang="en-US" sz="4000" dirty="0" smtClean="0">
              <a:ln>
                <a:solidFill>
                  <a:srgbClr val="00B050"/>
                </a:solidFill>
              </a:ln>
              <a:solidFill>
                <a:srgbClr val="D24726"/>
              </a:solidFill>
            </a:endParaRPr>
          </a:p>
          <a:p>
            <a:r>
              <a:rPr lang="en-US" sz="4000" dirty="0">
                <a:ln>
                  <a:solidFill>
                    <a:srgbClr val="00B050"/>
                  </a:solidFill>
                </a:ln>
              </a:rPr>
              <a:t> </a:t>
            </a:r>
            <a:r>
              <a:rPr lang="ar-SA" sz="4000" dirty="0" smtClean="0">
                <a:ln>
                  <a:solidFill>
                    <a:srgbClr val="00B050"/>
                  </a:solidFill>
                </a:ln>
              </a:rPr>
              <a:t>مبتدا  و خبر 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</a:rPr>
              <a:t>Subject&amp; </a:t>
            </a:r>
            <a:r>
              <a:rPr lang="en-US" sz="4000" dirty="0" err="1" smtClean="0">
                <a:ln>
                  <a:solidFill>
                    <a:srgbClr val="00B050"/>
                  </a:solidFill>
                </a:ln>
              </a:rPr>
              <a:t>Pradecate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</a:rPr>
              <a:t> </a:t>
            </a:r>
            <a:r>
              <a:rPr lang="en-US" sz="4000" dirty="0" err="1" smtClean="0">
                <a:ln>
                  <a:solidFill>
                    <a:srgbClr val="00B050"/>
                  </a:solidFill>
                </a:ln>
              </a:rPr>
              <a:t>উদ্দেশ্য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</a:rPr>
              <a:t> ও বিধেয় </a:t>
            </a:r>
            <a:r>
              <a:rPr lang="en-US" sz="4000" dirty="0" err="1" smtClean="0">
                <a:ln>
                  <a:solidFill>
                    <a:srgbClr val="00B050"/>
                  </a:solidFill>
                </a:ln>
              </a:rPr>
              <a:t>প্রসংগে</a:t>
            </a:r>
            <a:endParaRPr lang="en-US" sz="4000" dirty="0" smtClean="0">
              <a:ln>
                <a:solidFill>
                  <a:srgbClr val="00B050"/>
                </a:solidFill>
              </a:ln>
            </a:endParaRPr>
          </a:p>
          <a:p>
            <a:r>
              <a:rPr lang="en-US" sz="4000" dirty="0" err="1" smtClean="0">
                <a:ln>
                  <a:solidFill>
                    <a:srgbClr val="00B050"/>
                  </a:solidFill>
                </a:ln>
              </a:rPr>
              <a:t>সময়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</a:rPr>
              <a:t>:-৪৫ </a:t>
            </a:r>
            <a:r>
              <a:rPr lang="en-US" sz="4000" dirty="0" err="1" smtClean="0">
                <a:ln>
                  <a:solidFill>
                    <a:srgbClr val="00B050"/>
                  </a:solidFill>
                </a:ln>
              </a:rPr>
              <a:t>মিনিট</a:t>
            </a:r>
            <a:endParaRPr lang="en-US" sz="4000" dirty="0" smtClean="0">
              <a:ln>
                <a:solidFill>
                  <a:srgbClr val="00B050"/>
                </a:solidFill>
              </a:ln>
            </a:endParaRPr>
          </a:p>
          <a:p>
            <a:r>
              <a:rPr lang="en-US" sz="4000" dirty="0" err="1" smtClean="0">
                <a:ln>
                  <a:solidFill>
                    <a:srgbClr val="00B050"/>
                  </a:solidFill>
                </a:ln>
              </a:rPr>
              <a:t>তারিখ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</a:rPr>
              <a:t>:- ০৫/০৫/২০১৯</a:t>
            </a:r>
            <a:endParaRPr lang="en-US" sz="4000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1180" y="1486868"/>
            <a:ext cx="5229727" cy="52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30400"/>
          </a:xfrm>
          <a:solidFill>
            <a:srgbClr val="FF0066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পূর্ব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জ্ঞান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যাচাই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r>
              <a:rPr lang="ar-SA" sz="4000" dirty="0" smtClean="0">
                <a:solidFill>
                  <a:schemeClr val="tx1"/>
                </a:solidFill>
                <a:latin typeface="MoolBoran" panose="020B0100010101010101" pitchFamily="34" charset="0"/>
                <a:cs typeface="Arial" panose="020B0604020202020204" pitchFamily="34" charset="0"/>
              </a:rPr>
              <a:t>التحقيق قبل المعرفة</a:t>
            </a:r>
            <a:endParaRPr lang="en-US" sz="4000" dirty="0">
              <a:solidFill>
                <a:schemeClr val="tx1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930401"/>
            <a:ext cx="11514666" cy="4110962"/>
          </a:xfrm>
        </p:spPr>
        <p:txBody>
          <a:bodyPr/>
          <a:lstStyle/>
          <a:p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الدرس التاسع </a:t>
            </a:r>
            <a:r>
              <a:rPr lang="ar-SA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                                                 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ar-S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S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المبتدا  </a:t>
            </a:r>
            <a:r>
              <a:rPr lang="ar-S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و الخبر </a:t>
            </a:r>
            <a:r>
              <a:rPr lang="ar-S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                                      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ar-SA" dirty="0" smtClean="0"/>
              <a:t>  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09899"/>
              </p:ext>
            </p:extLst>
          </p:nvPr>
        </p:nvGraphicFramePr>
        <p:xfrm>
          <a:off x="368968" y="2838452"/>
          <a:ext cx="11823032" cy="377089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215850"/>
                <a:gridCol w="3803591"/>
                <a:gridCol w="3803591"/>
              </a:tblGrid>
              <a:tr h="538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ج</a:t>
                      </a:r>
                      <a:endParaRPr lang="en-US" sz="2000" dirty="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8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المصلون في المسجد</a:t>
                      </a:r>
                      <a:endParaRPr lang="en-US" sz="200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الصيف حره شديد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الله واحد</a:t>
                      </a:r>
                      <a:endParaRPr lang="en-US" sz="200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  <a:tr h="538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العلم في الكتب</a:t>
                      </a:r>
                      <a:endParaRPr lang="en-US" sz="200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الصلاة فوائدها عظيمة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العلم نور</a:t>
                      </a:r>
                      <a:endParaRPr lang="en-US" sz="2000" dirty="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  <a:tr h="538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r>
                        <a:rPr lang="ar-SA" sz="2000" dirty="0" smtClean="0">
                          <a:effectLst/>
                        </a:rPr>
                        <a:t>المومن</a:t>
                      </a:r>
                      <a:r>
                        <a:rPr lang="ar-SA" sz="2000" baseline="0" dirty="0" smtClean="0">
                          <a:effectLst/>
                        </a:rPr>
                        <a:t> في المسجد     </a:t>
                      </a:r>
                      <a:endParaRPr lang="en-US" sz="2000" dirty="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</a:rPr>
                        <a:t>الصلاة عماد الدين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r>
                        <a:rPr lang="ar-SA" sz="2000" dirty="0" smtClean="0">
                          <a:effectLst/>
                        </a:rPr>
                        <a:t>  الصوم</a:t>
                      </a:r>
                      <a:r>
                        <a:rPr lang="ar-SA" sz="2000" baseline="0" dirty="0" smtClean="0">
                          <a:effectLst/>
                        </a:rPr>
                        <a:t> جنة</a:t>
                      </a:r>
                      <a:endParaRPr lang="en-US" sz="2000" dirty="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  <a:tr h="538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الامتحان يوم السبت</a:t>
                      </a:r>
                      <a:endParaRPr lang="en-US" sz="200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الاسلام يهتم بالصلاة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الجهل ظلمة</a:t>
                      </a:r>
                      <a:endParaRPr lang="en-US" sz="2000" dirty="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  <a:tr h="538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الطعام على المائدة</a:t>
                      </a:r>
                      <a:endParaRPr lang="en-US" sz="200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الصلاة تشرح الصدر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المسلمون نائمون</a:t>
                      </a:r>
                      <a:endParaRPr lang="en-US" sz="2000" dirty="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  <a:tr h="538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الطائرة بين السحاب</a:t>
                      </a:r>
                      <a:endParaRPr lang="en-US" sz="2000" dirty="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الحيوانات </a:t>
                      </a:r>
                      <a:r>
                        <a:rPr lang="ar-SA" sz="2000" dirty="0" smtClean="0">
                          <a:effectLst/>
                        </a:rPr>
                        <a:t>تسكن </a:t>
                      </a:r>
                      <a:r>
                        <a:rPr lang="ar-SA" sz="2000" dirty="0">
                          <a:effectLst/>
                        </a:rPr>
                        <a:t>في الغابة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المعمات صالحات</a:t>
                      </a:r>
                      <a:endParaRPr lang="en-US" sz="2000" dirty="0"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2022563" cy="15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7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1699310" cy="1320800"/>
          </a:xfrm>
          <a:solidFill>
            <a:srgbClr val="FF0000"/>
          </a:solidFill>
        </p:spPr>
        <p:txBody>
          <a:bodyPr>
            <a:prstTxWarp prst="textStop">
              <a:avLst/>
            </a:prstTxWarp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ঘোষনা</a:t>
            </a:r>
            <a:r>
              <a:rPr lang="ar-SA" dirty="0" smtClean="0"/>
              <a:t> </a:t>
            </a:r>
            <a:r>
              <a:rPr lang="en-US" dirty="0" smtClean="0"/>
              <a:t> Lesson announcement</a:t>
            </a:r>
            <a:r>
              <a:rPr lang="ar-SA" dirty="0" smtClean="0"/>
              <a:t>اعلان الدرس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308" y="2430049"/>
            <a:ext cx="4008328" cy="3820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1">
              <a:avLst>
                <a:gd name="adj1" fmla="val 12500"/>
                <a:gd name="adj2" fmla="val 625"/>
              </a:avLst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b="1" dirty="0" smtClean="0">
                <a:latin typeface="Andalus" panose="02020603050405020304" pitchFamily="18" charset="-78"/>
                <a:cs typeface="DecoType Naskh" pitchFamily="2" charset="-78"/>
              </a:rPr>
              <a:t>تعريف المبتدا و الخبر</a:t>
            </a:r>
            <a:endParaRPr lang="en-US" sz="2000" b="1" dirty="0" smtClean="0">
              <a:latin typeface="Andalus" panose="02020603050405020304" pitchFamily="18" charset="-78"/>
              <a:cs typeface="DecoType Naskh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b="1" dirty="0" smtClean="0">
                <a:latin typeface="Andalus" panose="02020603050405020304" pitchFamily="18" charset="-78"/>
                <a:cs typeface="DecoType Naskh" pitchFamily="2" charset="-78"/>
              </a:rPr>
              <a:t>اصل المبتدا و الخبر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b="1" dirty="0" smtClean="0">
                <a:latin typeface="Andalus" panose="02020603050405020304" pitchFamily="18" charset="-78"/>
                <a:cs typeface="DecoType Naskh" pitchFamily="2" charset="-78"/>
              </a:rPr>
              <a:t>انواع المبتدا و الخبر</a:t>
            </a:r>
            <a:endParaRPr lang="en-US" sz="2000" b="1" dirty="0">
              <a:latin typeface="Andalus" panose="02020603050405020304" pitchFamily="18" charset="-78"/>
              <a:cs typeface="DecoType Naskh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6995" y="2430048"/>
            <a:ext cx="4546950" cy="3820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 err="1" smtClean="0"/>
              <a:t>উদ্দেশ্য</a:t>
            </a:r>
            <a:r>
              <a:rPr lang="en-US" sz="2000" dirty="0" smtClean="0"/>
              <a:t> ও বিধেয়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পরিচয়</a:t>
            </a:r>
            <a:r>
              <a:rPr lang="en-US" sz="2000" dirty="0" smtClean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 err="1"/>
              <a:t>উদ্দেশ্য</a:t>
            </a:r>
            <a:r>
              <a:rPr lang="en-US" sz="2000" dirty="0"/>
              <a:t> ও বিধেয়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মূল</a:t>
            </a:r>
            <a:endParaRPr lang="en-US" sz="20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 err="1"/>
              <a:t>উদ্দেশ্য</a:t>
            </a:r>
            <a:r>
              <a:rPr lang="en-US" sz="2000" dirty="0"/>
              <a:t> ও বিধেয়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প্রকারভেদ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17" y="2430048"/>
            <a:ext cx="2404995" cy="38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46539"/>
            <a:ext cx="9369468" cy="7655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pPr algn="r"/>
            <a:r>
              <a:rPr lang="ar-SA" dirty="0" smtClean="0"/>
              <a:t>تعريف  المبتدا و الخبر:</a:t>
            </a:r>
            <a:endParaRPr lang="en-US" dirty="0" smtClean="0"/>
          </a:p>
          <a:p>
            <a:pPr algn="r"/>
            <a:r>
              <a:rPr lang="ar-SA" dirty="0" smtClean="0"/>
              <a:t> هما  اسمان مجرُدان عن العوامل اللفظية – احدهما مسند اليه و يسمى- المبتدا- الثاني مسند به يسمى الخبر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91847"/>
            <a:ext cx="9720197" cy="711318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err="1" smtClean="0">
                <a:latin typeface="Script MT Bold" panose="03040602040607080904" pitchFamily="66" charset="0"/>
              </a:rPr>
              <a:t>উদ্দেশ্য</a:t>
            </a:r>
            <a:r>
              <a:rPr lang="en-US" i="1" dirty="0" smtClean="0">
                <a:latin typeface="Script MT Bold" panose="03040602040607080904" pitchFamily="66" charset="0"/>
              </a:rPr>
              <a:t> ও </a:t>
            </a:r>
            <a:r>
              <a:rPr lang="en-US" i="1" dirty="0" err="1" smtClean="0">
                <a:latin typeface="Script MT Bold" panose="03040602040607080904" pitchFamily="66" charset="0"/>
              </a:rPr>
              <a:t>বিধেয়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এর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পরিচয়</a:t>
            </a:r>
            <a:r>
              <a:rPr lang="en-US" i="1" dirty="0" smtClean="0">
                <a:latin typeface="Script MT Bold" panose="03040602040607080904" pitchFamily="66" charset="0"/>
              </a:rPr>
              <a:t> : </a:t>
            </a:r>
            <a:r>
              <a:rPr lang="en-US" i="1" dirty="0" err="1" smtClean="0">
                <a:latin typeface="Script MT Bold" panose="03040602040607080904" pitchFamily="66" charset="0"/>
              </a:rPr>
              <a:t>বাক্যে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যে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অংশে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কোন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ব্যক্তি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বা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বস্তু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সম্পর্কে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উল্লেখ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করা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হয়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তাকে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ইংরেজিতে</a:t>
            </a:r>
            <a:r>
              <a:rPr lang="en-US" i="1" dirty="0" smtClean="0">
                <a:latin typeface="Script MT Bold" panose="03040602040607080904" pitchFamily="66" charset="0"/>
              </a:rPr>
              <a:t>  Subject , </a:t>
            </a:r>
            <a:r>
              <a:rPr lang="en-US" i="1" dirty="0" err="1" smtClean="0">
                <a:latin typeface="Script MT Bold" panose="03040602040607080904" pitchFamily="66" charset="0"/>
              </a:rPr>
              <a:t>বাংলাতে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উদ্দেশ্য</a:t>
            </a:r>
            <a:r>
              <a:rPr lang="en-US" i="1" dirty="0" smtClean="0">
                <a:latin typeface="Script MT Bold" panose="03040602040607080904" pitchFamily="66" charset="0"/>
              </a:rPr>
              <a:t> , ও আরবিতে </a:t>
            </a:r>
            <a:r>
              <a:rPr lang="ar-SA" i="1" dirty="0" smtClean="0">
                <a:latin typeface="Script MT Bold" panose="03040602040607080904" pitchFamily="66" charset="0"/>
              </a:rPr>
              <a:t>مبتدا  </a:t>
            </a:r>
            <a:r>
              <a:rPr lang="en-US" i="1" dirty="0" smtClean="0">
                <a:latin typeface="Script MT Bold" panose="03040602040607080904" pitchFamily="66" charset="0"/>
              </a:rPr>
              <a:t> </a:t>
            </a:r>
            <a:r>
              <a:rPr lang="en-US" i="1" dirty="0" err="1" smtClean="0">
                <a:latin typeface="Script MT Bold" panose="03040602040607080904" pitchFamily="66" charset="0"/>
              </a:rPr>
              <a:t>বলে</a:t>
            </a:r>
            <a:r>
              <a:rPr lang="en-US" i="1" dirty="0" smtClean="0">
                <a:latin typeface="Script MT Bold" panose="03040602040607080904" pitchFamily="66" charset="0"/>
              </a:rPr>
              <a:t>। </a:t>
            </a:r>
            <a:endParaRPr lang="ar-SA" i="1" dirty="0" smtClean="0">
              <a:latin typeface="Script MT Bold" panose="03040602040607080904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5364" y="3281819"/>
            <a:ext cx="4584526" cy="1665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বাড়িটি</a:t>
            </a:r>
            <a:r>
              <a:rPr lang="en-US" dirty="0" smtClean="0"/>
              <a:t> </a:t>
            </a:r>
            <a:r>
              <a:rPr lang="ar-SA" dirty="0" smtClean="0"/>
              <a:t>البيت  </a:t>
            </a:r>
            <a:r>
              <a:rPr lang="en-US" dirty="0" smtClean="0"/>
              <a:t>  The House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75364" y="4947781"/>
            <a:ext cx="4584526" cy="1665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খুব</a:t>
            </a:r>
            <a:r>
              <a:rPr lang="en-US" dirty="0" smtClean="0"/>
              <a:t> </a:t>
            </a:r>
            <a:r>
              <a:rPr lang="en-US" dirty="0" err="1" smtClean="0"/>
              <a:t>সুন্দর</a:t>
            </a:r>
            <a:r>
              <a:rPr lang="ar-SA" dirty="0" smtClean="0"/>
              <a:t>جميلة </a:t>
            </a:r>
            <a:r>
              <a:rPr lang="en-US" dirty="0" smtClean="0"/>
              <a:t> is very nice.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3748689"/>
            <a:ext cx="2408324" cy="23981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Left Arrow 9"/>
          <p:cNvSpPr/>
          <p:nvPr/>
        </p:nvSpPr>
        <p:spPr>
          <a:xfrm>
            <a:off x="7368630" y="3889332"/>
            <a:ext cx="3416280" cy="1891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مبتدا+خبر=جملة اسمية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670126" y="187890"/>
            <a:ext cx="2379945" cy="55864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ar-SA" dirty="0" smtClean="0"/>
              <a:t>بيان الدرس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20" y="576197"/>
            <a:ext cx="9031265" cy="12311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ar-SA" sz="2800" dirty="0" smtClean="0"/>
              <a:t>اصل المبتدا والخبر:</a:t>
            </a:r>
          </a:p>
          <a:p>
            <a:pPr algn="r"/>
            <a:r>
              <a:rPr lang="ar-SA" sz="2800" dirty="0" smtClean="0"/>
              <a:t> اصل المبتدا ان يكون </a:t>
            </a:r>
            <a:r>
              <a:rPr lang="ar-SA" sz="2800" dirty="0" smtClean="0">
                <a:solidFill>
                  <a:srgbClr val="FF0000"/>
                </a:solidFill>
              </a:rPr>
              <a:t>معرفة </a:t>
            </a:r>
            <a:r>
              <a:rPr lang="ar-SA" sz="2800" dirty="0" smtClean="0"/>
              <a:t>و اصل الخبر ان يكون </a:t>
            </a:r>
            <a:r>
              <a:rPr lang="ar-SA" sz="2800" dirty="0" smtClean="0">
                <a:solidFill>
                  <a:srgbClr val="FF0066"/>
                </a:solidFill>
              </a:rPr>
              <a:t>نكرة</a:t>
            </a:r>
            <a:r>
              <a:rPr lang="ar-SA" sz="2800" dirty="0" smtClean="0">
                <a:solidFill>
                  <a:srgbClr val="00B050"/>
                </a:solidFill>
              </a:rPr>
              <a:t>-</a:t>
            </a:r>
          </a:p>
          <a:p>
            <a:pPr algn="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6948" y="1571680"/>
            <a:ext cx="3457184" cy="1651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القران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948" y="3213444"/>
            <a:ext cx="3457184" cy="1639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كتاب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32" y="1634310"/>
            <a:ext cx="2263410" cy="152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32" y="3286382"/>
            <a:ext cx="2263410" cy="152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32" y="4853318"/>
            <a:ext cx="2263410" cy="164176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2729" y="4864604"/>
            <a:ext cx="3081403" cy="167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المعلم</a:t>
            </a:r>
            <a:r>
              <a:rPr lang="ar-SA" dirty="0" smtClean="0"/>
              <a:t>   </a:t>
            </a:r>
            <a:r>
              <a:rPr lang="ar-SA" sz="2800" dirty="0" smtClean="0">
                <a:solidFill>
                  <a:srgbClr val="FF0066"/>
                </a:solidFill>
              </a:rPr>
              <a:t>ماهر</a:t>
            </a:r>
            <a:endParaRPr lang="en-US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20" y="576197"/>
            <a:ext cx="9031265" cy="12311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ar-SA" sz="2800" dirty="0" smtClean="0"/>
              <a:t>اصل المبتدا والخبر:</a:t>
            </a:r>
          </a:p>
          <a:p>
            <a:pPr algn="r"/>
            <a:r>
              <a:rPr lang="ar-SA" sz="2800" dirty="0" smtClean="0"/>
              <a:t> اصل المبتدا ان يكون </a:t>
            </a:r>
            <a:r>
              <a:rPr lang="ar-SA" sz="2800" dirty="0" smtClean="0">
                <a:solidFill>
                  <a:srgbClr val="FF0000"/>
                </a:solidFill>
              </a:rPr>
              <a:t>معرفة </a:t>
            </a:r>
            <a:r>
              <a:rPr lang="ar-SA" sz="2800" dirty="0" smtClean="0"/>
              <a:t>و اصل الخبر ان يكون </a:t>
            </a:r>
            <a:r>
              <a:rPr lang="ar-SA" sz="2800" dirty="0" smtClean="0">
                <a:solidFill>
                  <a:srgbClr val="FF0066"/>
                </a:solidFill>
              </a:rPr>
              <a:t>نكرة</a:t>
            </a:r>
            <a:r>
              <a:rPr lang="ar-SA" sz="2800" dirty="0" smtClean="0">
                <a:solidFill>
                  <a:srgbClr val="00B050"/>
                </a:solidFill>
              </a:rPr>
              <a:t>-</a:t>
            </a:r>
          </a:p>
          <a:p>
            <a:pPr algn="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6948" y="1571680"/>
            <a:ext cx="3457184" cy="1651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القران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948" y="3213444"/>
            <a:ext cx="3457184" cy="1639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كتاب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32" y="1634310"/>
            <a:ext cx="2263410" cy="152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32" y="3286382"/>
            <a:ext cx="2263410" cy="152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32" y="4853318"/>
            <a:ext cx="2263410" cy="164176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2729" y="4864604"/>
            <a:ext cx="3081403" cy="167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المعلم</a:t>
            </a:r>
            <a:r>
              <a:rPr lang="ar-SA" dirty="0" smtClean="0"/>
              <a:t>   </a:t>
            </a:r>
            <a:r>
              <a:rPr lang="ar-SA" sz="2800" dirty="0" smtClean="0">
                <a:solidFill>
                  <a:srgbClr val="FF0066"/>
                </a:solidFill>
              </a:rPr>
              <a:t>ماهر</a:t>
            </a:r>
            <a:endParaRPr lang="en-US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64" y="914400"/>
            <a:ext cx="918157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r"/>
            <a:r>
              <a:rPr lang="ar-SA" sz="2800" b="1" dirty="0" smtClean="0">
                <a:solidFill>
                  <a:schemeClr val="accent2"/>
                </a:solidFill>
              </a:rPr>
              <a:t>انواع المبتدا :هو نوعان-* المبتدا له خبر* الحكمة ضالة المومن</a:t>
            </a:r>
          </a:p>
          <a:p>
            <a:pPr algn="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5364" y="1215495"/>
            <a:ext cx="9482203" cy="52990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prstTxWarp prst="textFadeRight">
              <a:avLst/>
            </a:prstTxWarp>
            <a:spAutoFit/>
          </a:bodyPr>
          <a:lstStyle/>
          <a:p>
            <a:pPr algn="r"/>
            <a:r>
              <a:rPr lang="ar-SA" dirty="0" smtClean="0"/>
              <a:t>انواع الخبر:ينقسم  الخبر الى ثلاثة انواع هي: مفرد- جملة- </a:t>
            </a:r>
            <a:r>
              <a:rPr lang="ar-SA" dirty="0"/>
              <a:t> </a:t>
            </a:r>
            <a:r>
              <a:rPr lang="ar-SA" dirty="0" smtClean="0"/>
              <a:t> شبه جملة-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-10586" y="3474538"/>
            <a:ext cx="4816996" cy="113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بيان  الجملة:  جملة اسمية- </a:t>
            </a:r>
            <a:r>
              <a:rPr lang="ar-SA" dirty="0" smtClean="0">
                <a:solidFill>
                  <a:srgbClr val="FF0000"/>
                </a:solidFill>
              </a:rPr>
              <a:t>الثوب</a:t>
            </a:r>
            <a:r>
              <a:rPr lang="ar-SA" dirty="0" smtClean="0"/>
              <a:t> لونه ناصع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53" y="3373843"/>
            <a:ext cx="1828448" cy="124004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-60685" y="4926680"/>
            <a:ext cx="4625121" cy="1285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بيان  الجملة:  جملة فعلية :الطفل يقراء القران الكريما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801667" cy="914400"/>
          </a:xfrm>
          <a:prstGeom prst="rect">
            <a:avLst/>
          </a:prstGeom>
          <a:solidFill>
            <a:srgbClr val="DD462F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r-SA" dirty="0" smtClean="0"/>
              <a:t>بيان الدرس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5515" y="2046491"/>
            <a:ext cx="4352720" cy="994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مفرد- المعلم صالح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51" y="1936377"/>
            <a:ext cx="1343612" cy="110471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-76272" y="6082840"/>
            <a:ext cx="4756311" cy="122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شبه جملة- الطير على الشجرة                                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09" y="5950856"/>
            <a:ext cx="1816371" cy="1146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65" y="4674872"/>
            <a:ext cx="1706316" cy="12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2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1523</TotalTime>
  <Words>453</Words>
  <Application>Microsoft Office PowerPoint</Application>
  <PresentationFormat>Widescreen</PresentationFormat>
  <Paragraphs>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Andalus</vt:lpstr>
      <vt:lpstr>Arabic Typesetting</vt:lpstr>
      <vt:lpstr>ArhialkhanMJ</vt:lpstr>
      <vt:lpstr>Arial</vt:lpstr>
      <vt:lpstr>Calibri</vt:lpstr>
      <vt:lpstr>DecoType Naskh</vt:lpstr>
      <vt:lpstr>MoolBoran</vt:lpstr>
      <vt:lpstr>Script MT Bold</vt:lpstr>
      <vt:lpstr>Tahoma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পূর্ব জ্ঞান যাচাই  التحقيق قبل المعرفة</vt:lpstr>
      <vt:lpstr>পাঠ ঘোষনা  Lesson announcementاعلان الدرس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Together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Anwarul</dc:creator>
  <cp:keywords/>
  <cp:lastModifiedBy>Anwarul</cp:lastModifiedBy>
  <cp:revision>103</cp:revision>
  <dcterms:created xsi:type="dcterms:W3CDTF">2019-04-24T00:51:55Z</dcterms:created>
  <dcterms:modified xsi:type="dcterms:W3CDTF">2019-05-07T16:50:16Z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