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311" r:id="rId3"/>
    <p:sldId id="263" r:id="rId4"/>
    <p:sldId id="275" r:id="rId5"/>
    <p:sldId id="271" r:id="rId6"/>
    <p:sldId id="284" r:id="rId7"/>
    <p:sldId id="258" r:id="rId8"/>
    <p:sldId id="259" r:id="rId9"/>
    <p:sldId id="274" r:id="rId10"/>
    <p:sldId id="264" r:id="rId11"/>
    <p:sldId id="265" r:id="rId12"/>
    <p:sldId id="273" r:id="rId13"/>
    <p:sldId id="267" r:id="rId14"/>
    <p:sldId id="276" r:id="rId15"/>
    <p:sldId id="277" r:id="rId16"/>
    <p:sldId id="280" r:id="rId17"/>
    <p:sldId id="279" r:id="rId18"/>
    <p:sldId id="278" r:id="rId19"/>
    <p:sldId id="281" r:id="rId20"/>
    <p:sldId id="282" r:id="rId21"/>
    <p:sldId id="283" r:id="rId22"/>
    <p:sldId id="262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11BE-E74C-4ACC-A61F-D0F483C548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5C56-46DE-46B6-A926-5AD87910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aseline="0" dirty="0"/>
              <a:t>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</a:t>
            </a:r>
            <a:r>
              <a:rPr lang="bn-IN" sz="1050" baseline="0" dirty="0"/>
              <a:t>। </a:t>
            </a:r>
            <a:r>
              <a:rPr lang="bn-BD" sz="1050" baseline="0" dirty="0"/>
              <a:t>তবে </a:t>
            </a:r>
            <a:r>
              <a:rPr lang="bn-IN" sz="1050" baseline="0" dirty="0"/>
              <a:t>শিক্ষক তাঁর নিজের মত করে পাঠ শিরোনাম বের করতে পারেন।  </a:t>
            </a:r>
            <a:r>
              <a:rPr lang="bn-IN" sz="1050" dirty="0"/>
              <a:t>শিক্ষার্থীদের পর্যায়ক্রমে</a:t>
            </a:r>
            <a:r>
              <a:rPr lang="bn-IN" sz="1050" baseline="0" dirty="0"/>
              <a:t> চিত্র প্রদর্শনের মাধ্যমে প্রশ্ন করা যেতে পারে - তাদের উত্তরের মাধ্যমে পাঠ ঘোষণার দিকে অগ্রসর হওয়া যেতে পারে। 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ও তৃতীয়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0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সামগ্রিকভাবে পাঠটি</a:t>
            </a:r>
            <a:r>
              <a:rPr lang="bn-BD" baseline="0" dirty="0"/>
              <a:t> মূল্যায়ন করার উদ্দেশ্যে স্লাইডে প্রদর্শিত প্রশ্ন</a:t>
            </a:r>
            <a:r>
              <a:rPr lang="bn-IN" baseline="0" dirty="0"/>
              <a:t>গুলি</a:t>
            </a:r>
            <a:r>
              <a:rPr lang="bn-BD" baseline="0" dirty="0"/>
              <a:t> করতে পারেন</a:t>
            </a:r>
            <a:r>
              <a:rPr lang="bn-IN" baseline="0" dirty="0"/>
              <a:t> বা ভিন্ন আঙ্গিকেও কাজটি করা যেতে পারে ।</a:t>
            </a:r>
            <a:r>
              <a:rPr lang="bn-IN" dirty="0"/>
              <a:t>প্রশ্নগুলোর</a:t>
            </a:r>
            <a:r>
              <a:rPr lang="bn-IN" baseline="0" dirty="0"/>
              <a:t> সমাধান পরবর্তী স্লাইডে সংযোজন করা হয়েছে, শিক্ষার্থীদের উত্তরগুলো তার সাথে মিলিয়ে নেওয়ার কথা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গুরুত্বপূর্ণ</a:t>
            </a:r>
            <a:r>
              <a:rPr lang="bn-IN" baseline="0" dirty="0"/>
              <a:t> শব্দঃ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/>
              <a:t>আলফা কণা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/>
              <a:t>বিচ্ছুরণ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/>
              <a:t>আবর্তনশীল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</a:t>
            </a:r>
            <a:r>
              <a:rPr lang="bn-IN" baseline="0" dirty="0"/>
              <a:t>। </a:t>
            </a:r>
            <a:r>
              <a:rPr lang="bn-BD" baseline="0" dirty="0"/>
              <a:t>তবে </a:t>
            </a:r>
            <a:r>
              <a:rPr lang="bn-IN" baseline="0" dirty="0"/>
              <a:t>শিক্ষক তাঁর নিজের মত করে পাঠ শিরোনাম ঘোষণা করতে পারেন।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এই পাঠ শেষে </a:t>
            </a:r>
            <a:r>
              <a:rPr lang="bn-IN" baseline="0" dirty="0"/>
              <a:t>কাঙ্খিত </a:t>
            </a:r>
            <a:r>
              <a:rPr lang="bn-BD" baseline="0" dirty="0"/>
              <a:t>শিখনফলকে সামনে রেখে </a:t>
            </a:r>
            <a:r>
              <a:rPr lang="bn-BD" dirty="0"/>
              <a:t>পাঠকে</a:t>
            </a:r>
            <a:r>
              <a:rPr lang="bn-BD" baseline="0" dirty="0"/>
              <a:t> ধারাবাহিকভাবে পরিচালনার উদ্দেশ্যে </a:t>
            </a:r>
            <a:r>
              <a:rPr lang="bn-BD" dirty="0"/>
              <a:t>এই স্লাইডটি </a:t>
            </a:r>
            <a:r>
              <a:rPr lang="bn-BD" baseline="0" dirty="0"/>
              <a:t>রাখা হয়েছে।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আজকের</a:t>
            </a:r>
            <a:r>
              <a:rPr lang="bn-BD" baseline="0" dirty="0"/>
              <a:t> পাঠের প্রথম শিখনফল অর্জনের উদ্দেশ্যে এই স্লাইডটি প্রদর্শন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স্লাইডে পরমাণুর গঠণ</a:t>
            </a:r>
            <a:r>
              <a:rPr lang="bn-IN" baseline="0" dirty="0"/>
              <a:t> সম্পর্কে আলোচনা অব্যাহত রাখা হয়েছে।</a:t>
            </a:r>
            <a:r>
              <a:rPr lang="bn-IN" dirty="0"/>
              <a:t>  </a:t>
            </a:r>
          </a:p>
          <a:p>
            <a:r>
              <a:rPr lang="bn-IN" dirty="0"/>
              <a:t>চিত্রটি</a:t>
            </a:r>
            <a:r>
              <a:rPr lang="bn-IN" baseline="0" dirty="0"/>
              <a:t> দেখিয়ে শিক্ষার্থীদের প্রশ্ন করে নাম জানা ও তাঁর অবদান সম্পর্কে বলতে বলা যেতে পারে।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১৯১১ খ্রিষ্টাব্দে আলফা কণা (হিলিয়াম নিউক্লিয়াস ) বিচ্ছুরণ পরীক্ষার সিদ্ধান্তের উপর ভিত্তি করে রাদারফোর্ড পরমাণুর গঠন সম্পর্কে একটি মডেল প্রদান করেন।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স্লাইডে পরমাণুর গঠণ</a:t>
            </a:r>
            <a:r>
              <a:rPr lang="bn-IN" baseline="0" dirty="0"/>
              <a:t> সম্পর্কে আলোচনা অব্যাহত রাখা হয়েছে।</a:t>
            </a:r>
            <a:r>
              <a:rPr lang="bn-IN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পরমাণুর কণিকাগুলোর</a:t>
            </a:r>
            <a:r>
              <a:rPr lang="bn-IN" baseline="0" dirty="0"/>
              <a:t> পরিচিতি প্রদর্শনের পূর্বে প্রশ্নের মাধ্যমে জানা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আধান কি তার ধরণা</a:t>
            </a:r>
            <a:r>
              <a:rPr lang="bn-IN" baseline="0" dirty="0"/>
              <a:t> নেওয়ার পর </a:t>
            </a:r>
            <a:r>
              <a:rPr lang="bn-IN" dirty="0"/>
              <a:t>পরমাণুর কণিকাগুলো</a:t>
            </a:r>
            <a:r>
              <a:rPr lang="bn-IN" baseline="0" dirty="0"/>
              <a:t> কোনটি কোন আধান যুক্ত  তার ব্যাখ্যা শিক্ষার্থীদের কাছে প্রশ্নের মাধ্যমে জানা যেতে পারে। প্রয়োজনে তাদের</a:t>
            </a:r>
          </a:p>
          <a:p>
            <a:r>
              <a:rPr lang="bn-IN" baseline="0" dirty="0"/>
              <a:t> সহযোগীতা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200" baseline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কাজের মাধ্যমে শিক্ষার্থীদের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r>
              <a:rPr lang="bn-BD" baseline="0" dirty="0"/>
              <a:t>এখানে শিক্ষার্থীদেরকে ২ জনের দলে ভাগ করে নিতে পারেন।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8DD2-63FB-40E8-A6FE-184E66A4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19F8F-E133-4D52-AC94-194426F82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D1C6-663D-4C6E-A8FF-1A819789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9826-FA68-4DA3-9B5B-E3A83C11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789F-5A99-453C-AE9B-209739BD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1660-4392-413A-BE51-7B67E403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2E255-3661-4E38-A9CD-471B63545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CDB93-CD1D-4FFE-8329-8F25E90A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1EFA-B9F6-4F33-BFAD-08EF6CFB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60E5-ED16-40D4-908E-CFAF9386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0577E-280C-4D9C-AB49-8F5162BA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6C869-A760-4B06-9F9B-D1BF3D77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AE36-F763-4EEE-B6A0-72600F4B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221E-EC3D-487D-8D4B-700252A6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574E-95B5-4F97-AE43-F11A0647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8B31-67D3-4665-88DA-1C08066B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D04C-AD09-414F-A31B-81468865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039D-B918-4943-B1E1-BE1273F1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BDE0-F05D-4B91-A78A-36ED9B2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CEF3-5ACE-46CE-B6F3-6C1A5CD0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D1AB-0D8B-457F-9AF4-0EB7C5E2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EA98-D6E1-4744-86C7-87365B10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5EC3-0B19-40D8-B054-FAC51A09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F7020-0016-4076-93D2-B546C14F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2DEE7-0473-476A-B521-1226A3CD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6893-6D57-4B9D-9D1C-10BDB3B6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ABF1-7410-4584-B368-1AB46BDD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690F-12F7-4F41-BB75-BF5985D03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06AB3-E61A-43B3-8447-348BA87D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97D6-1C62-43F1-84D2-33F78F15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5DA4B-88CF-448F-AE74-F3E671FF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D6F9-BEB5-4786-9DF4-4213A87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BCA9-2D0B-4C29-9E97-C19A595E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8CFBD-4448-4B5C-A21C-61E45E6A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E9761-12F1-4371-97BC-F3186BC18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19F6D-1C20-4D28-9DE1-07897092C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0F290-313F-4D0C-B4E4-6D6B4950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F646A-748B-493A-89C2-C5EF03BB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9670B-D51E-4D8B-ABEF-32E475A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2216-2816-407F-A316-E20CDED4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7DCA9-B7BC-48C7-ADDC-62E9C79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4AA9F-9BAE-4546-B393-0E18C368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A68E4-9B48-4821-87DE-B5238ADF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DF75F-BA77-42EB-865A-90848BBC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BB88C-965C-459E-BD17-5F412451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28AA-D7B3-4812-8B33-654CFDE5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10DE-AFE3-4648-9A9F-3D767B7D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A44D-37E1-4876-9340-33A07679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270EA-4076-4CA1-A834-8B40CD91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2B09B-C970-4B5A-ADB1-7CEE5B30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97BB-39C5-4A46-BC4D-73D6330E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9889-E35A-4E3A-8C04-D3013CF1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E5CC-683D-470D-A3E0-D76D0419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C8ECC-59AE-43AE-B93E-17A3EB5F0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21651-AE10-4B86-B717-73EC676C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5940D-968C-44E6-B55A-F6112099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1927-D2FC-4591-83BE-92A41002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80945-03C8-498A-825D-232DE17F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6DA4C-948C-4BAD-A002-BBB9B2C3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8D5D-26E1-4AB0-8983-8162495F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163A-9860-451C-931C-017CEE9B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F11F-A658-404D-B6B2-8517A18FA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4E437-8CA9-4B3C-AD46-AFA059E56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D3AC5-A14A-4D22-B010-412723B68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4" y="319313"/>
            <a:ext cx="10914097" cy="6255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8B907-1B85-4CD3-A8B7-F17925337D8D}"/>
              </a:ext>
            </a:extLst>
          </p:cNvPr>
          <p:cNvSpPr/>
          <p:nvPr/>
        </p:nvSpPr>
        <p:spPr>
          <a:xfrm>
            <a:off x="3287486" y="420915"/>
            <a:ext cx="5617028" cy="1030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 কে স্বাগত</a:t>
            </a:r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4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c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75" y="1201923"/>
            <a:ext cx="5728564" cy="4876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57602" y="954276"/>
            <a:ext cx="2880984" cy="2783562"/>
            <a:chOff x="4355803" y="742905"/>
            <a:chExt cx="2444471" cy="2783562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387702" y="742905"/>
              <a:ext cx="1190336" cy="2783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 flipV="1">
              <a:off x="4387703" y="2348960"/>
              <a:ext cx="1251098" cy="1177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55803" y="2348959"/>
              <a:ext cx="2444471" cy="1168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934" y="3072809"/>
            <a:ext cx="2170514" cy="18416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89022" y="4065198"/>
            <a:ext cx="2402341" cy="2296250"/>
            <a:chOff x="3981450" y="1828800"/>
            <a:chExt cx="2038350" cy="2296250"/>
          </a:xfrm>
        </p:grpSpPr>
        <p:sp>
          <p:nvSpPr>
            <p:cNvPr id="9" name="Freeform 8"/>
            <p:cNvSpPr/>
            <p:nvPr/>
          </p:nvSpPr>
          <p:spPr>
            <a:xfrm>
              <a:off x="4038600" y="1828800"/>
              <a:ext cx="1981200" cy="2228850"/>
            </a:xfrm>
            <a:custGeom>
              <a:avLst/>
              <a:gdLst>
                <a:gd name="connsiteX0" fmla="*/ 19050 w 2762250"/>
                <a:gd name="connsiteY0" fmla="*/ 2762250 h 2762250"/>
                <a:gd name="connsiteX1" fmla="*/ 1905000 w 2762250"/>
                <a:gd name="connsiteY1" fmla="*/ 2762250 h 2762250"/>
                <a:gd name="connsiteX2" fmla="*/ 1905000 w 2762250"/>
                <a:gd name="connsiteY2" fmla="*/ 2190750 h 2762250"/>
                <a:gd name="connsiteX3" fmla="*/ 1333500 w 2762250"/>
                <a:gd name="connsiteY3" fmla="*/ 2209800 h 2762250"/>
                <a:gd name="connsiteX4" fmla="*/ 2762250 w 2762250"/>
                <a:gd name="connsiteY4" fmla="*/ 0 h 2762250"/>
                <a:gd name="connsiteX5" fmla="*/ 1200150 w 2762250"/>
                <a:gd name="connsiteY5" fmla="*/ 2228850 h 2762250"/>
                <a:gd name="connsiteX6" fmla="*/ 0 w 2762250"/>
                <a:gd name="connsiteY6" fmla="*/ 2228850 h 2762250"/>
                <a:gd name="connsiteX7" fmla="*/ 19050 w 2762250"/>
                <a:gd name="connsiteY7" fmla="*/ 276225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0" h="2762250">
                  <a:moveTo>
                    <a:pt x="19050" y="2762250"/>
                  </a:moveTo>
                  <a:lnTo>
                    <a:pt x="1905000" y="2762250"/>
                  </a:lnTo>
                  <a:lnTo>
                    <a:pt x="1905000" y="2190750"/>
                  </a:lnTo>
                  <a:lnTo>
                    <a:pt x="1333500" y="2209800"/>
                  </a:lnTo>
                  <a:lnTo>
                    <a:pt x="2762250" y="0"/>
                  </a:lnTo>
                  <a:lnTo>
                    <a:pt x="1200150" y="2228850"/>
                  </a:lnTo>
                  <a:lnTo>
                    <a:pt x="0" y="2228850"/>
                  </a:lnTo>
                  <a:lnTo>
                    <a:pt x="19050" y="276225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9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81450" y="3505200"/>
              <a:ext cx="1335914" cy="61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428" dirty="0">
                  <a:latin typeface="NikoshBAN" pitchFamily="2" charset="0"/>
                  <a:cs typeface="NikoshBAN" pitchFamily="2" charset="0"/>
                </a:rPr>
                <a:t>নিউক্লিয়াস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rot="5400000" flipH="1" flipV="1">
            <a:off x="8285913" y="2614280"/>
            <a:ext cx="1981200" cy="187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3538" y="3896416"/>
            <a:ext cx="1007007" cy="619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428" dirty="0">
                <a:latin typeface="NikoshBAN" pitchFamily="2" charset="0"/>
                <a:cs typeface="NikoshBAN" pitchFamily="2" charset="0"/>
              </a:rPr>
              <a:t>প্রোটন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21395" y="1210709"/>
            <a:ext cx="2697320" cy="3701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50401" y="954273"/>
            <a:ext cx="1075936" cy="619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428" dirty="0">
                <a:latin typeface="NikoshBAN" pitchFamily="2" charset="0"/>
                <a:cs typeface="NikoshBAN" pitchFamily="2" charset="0"/>
              </a:rPr>
              <a:t>নিউট্রন</a:t>
            </a:r>
          </a:p>
        </p:txBody>
      </p:sp>
      <p:sp>
        <p:nvSpPr>
          <p:cNvPr id="16" name="Oval 15"/>
          <p:cNvSpPr/>
          <p:nvPr/>
        </p:nvSpPr>
        <p:spPr>
          <a:xfrm>
            <a:off x="8109957" y="4783323"/>
            <a:ext cx="628650" cy="5334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17" name="Oval 16"/>
          <p:cNvSpPr/>
          <p:nvPr/>
        </p:nvSpPr>
        <p:spPr>
          <a:xfrm>
            <a:off x="7391500" y="3868923"/>
            <a:ext cx="628650" cy="5334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677160" y="5214872"/>
            <a:ext cx="1522855" cy="1589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87755" y="5003450"/>
            <a:ext cx="1378904" cy="619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428" dirty="0" err="1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42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3674" y="167996"/>
            <a:ext cx="6091731" cy="685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5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85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85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</a:t>
            </a:r>
            <a:r>
              <a:rPr lang="en-US" sz="385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3857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024 -0.031 L 0.20549 -0.33234 " pathEditMode="fixed" rAng="0" ptsTypes="AA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8" y="-15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6" grpId="0" animBg="1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68425" y="1387929"/>
            <a:ext cx="3995218" cy="327787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4" name="Oval 3"/>
          <p:cNvSpPr/>
          <p:nvPr/>
        </p:nvSpPr>
        <p:spPr>
          <a:xfrm>
            <a:off x="5197929" y="1959429"/>
            <a:ext cx="2411858" cy="1978806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pic>
        <p:nvPicPr>
          <p:cNvPr id="5" name="Picture 4" descr="Nuc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02" y="307401"/>
            <a:ext cx="5727182" cy="4875625"/>
          </a:xfrm>
          <a:prstGeom prst="rect">
            <a:avLst/>
          </a:prstGeom>
        </p:spPr>
      </p:pic>
      <p:pic>
        <p:nvPicPr>
          <p:cNvPr id="6" name="Picture 5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935" y="2363925"/>
            <a:ext cx="1351488" cy="1146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 flipH="1">
            <a:off x="4241767" y="2570113"/>
            <a:ext cx="426839" cy="3502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8" name="Oval 7"/>
          <p:cNvSpPr/>
          <p:nvPr/>
        </p:nvSpPr>
        <p:spPr>
          <a:xfrm flipH="1">
            <a:off x="5088257" y="3038025"/>
            <a:ext cx="426839" cy="3502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9" name="Oval 8"/>
          <p:cNvSpPr/>
          <p:nvPr/>
        </p:nvSpPr>
        <p:spPr>
          <a:xfrm flipH="1">
            <a:off x="7236529" y="3213126"/>
            <a:ext cx="426839" cy="3502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10" name="Oval 9"/>
          <p:cNvSpPr/>
          <p:nvPr/>
        </p:nvSpPr>
        <p:spPr>
          <a:xfrm flipH="1">
            <a:off x="8111532" y="3223100"/>
            <a:ext cx="426839" cy="3502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 dirty="0"/>
          </a:p>
        </p:txBody>
      </p:sp>
      <p:sp>
        <p:nvSpPr>
          <p:cNvPr id="11" name="Oval 10"/>
          <p:cNvSpPr/>
          <p:nvPr/>
        </p:nvSpPr>
        <p:spPr>
          <a:xfrm flipH="1">
            <a:off x="6151498" y="1331463"/>
            <a:ext cx="426839" cy="3502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12" name="Oval 11"/>
          <p:cNvSpPr/>
          <p:nvPr/>
        </p:nvSpPr>
        <p:spPr>
          <a:xfrm flipH="1">
            <a:off x="6015209" y="4572000"/>
            <a:ext cx="426839" cy="3502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grpSp>
        <p:nvGrpSpPr>
          <p:cNvPr id="13" name="Group 12"/>
          <p:cNvGrpSpPr/>
          <p:nvPr/>
        </p:nvGrpSpPr>
        <p:grpSpPr>
          <a:xfrm>
            <a:off x="6009288" y="2675226"/>
            <a:ext cx="569049" cy="420188"/>
            <a:chOff x="685800" y="5715057"/>
            <a:chExt cx="507937" cy="457143"/>
          </a:xfrm>
        </p:grpSpPr>
        <p:pic>
          <p:nvPicPr>
            <p:cNvPr id="14" name="Picture 13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5" name="Plus 14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9"/>
            </a:p>
          </p:txBody>
        </p:sp>
      </p:grpSp>
      <p:pic>
        <p:nvPicPr>
          <p:cNvPr id="16" name="Picture 15" descr="Neutr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845" y="2860578"/>
            <a:ext cx="625952" cy="47075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87555" y="3162880"/>
            <a:ext cx="2644973" cy="1671336"/>
            <a:chOff x="4519864" y="3729789"/>
            <a:chExt cx="2949149" cy="209758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519864" y="3729789"/>
              <a:ext cx="1880936" cy="13756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46199" y="5049438"/>
              <a:ext cx="1122814" cy="777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28" dirty="0" err="1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428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10393" y="2597255"/>
            <a:ext cx="3543622" cy="619850"/>
            <a:chOff x="4724400" y="2895600"/>
            <a:chExt cx="3501567" cy="674367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 flipV="1">
              <a:off x="4724400" y="3048000"/>
              <a:ext cx="2527450" cy="38100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62800" y="2895600"/>
              <a:ext cx="1063167" cy="67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28" dirty="0" err="1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428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06452" y="1625026"/>
            <a:ext cx="3236190" cy="1588100"/>
            <a:chOff x="5427034" y="1625025"/>
            <a:chExt cx="2888650" cy="1727775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18245" y="1625025"/>
              <a:ext cx="1797439" cy="67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28" dirty="0" err="1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428" dirty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428" baseline="30000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428" dirty="0">
                  <a:latin typeface="Arial" pitchFamily="34" charset="0"/>
                  <a:cs typeface="Arial" pitchFamily="34" charset="0"/>
                </a:rPr>
                <a:t>)</a:t>
              </a:r>
              <a:endParaRPr lang="en-US" sz="3428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99730" y="686050"/>
            <a:ext cx="3266487" cy="1658141"/>
            <a:chOff x="5105400" y="939225"/>
            <a:chExt cx="2915693" cy="1803975"/>
          </a:xfrm>
        </p:grpSpPr>
        <p:sp>
          <p:nvSpPr>
            <p:cNvPr id="27" name="TextBox 26"/>
            <p:cNvSpPr txBox="1"/>
            <p:nvPr/>
          </p:nvSpPr>
          <p:spPr>
            <a:xfrm>
              <a:off x="5562600" y="939225"/>
              <a:ext cx="2458493" cy="67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28" dirty="0">
                  <a:latin typeface="NikoshBAN" pitchFamily="2" charset="0"/>
                  <a:cs typeface="NikoshBAN" pitchFamily="2" charset="0"/>
                </a:rPr>
                <a:t>অনুমোদিত কক্ষপথ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5105400" y="1447800"/>
              <a:ext cx="1295400" cy="12954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537852" y="3352799"/>
            <a:ext cx="2261506" cy="1576949"/>
            <a:chOff x="990600" y="3886200"/>
            <a:chExt cx="2819400" cy="2259897"/>
          </a:xfrm>
        </p:grpSpPr>
        <p:sp>
          <p:nvSpPr>
            <p:cNvPr id="30" name="TextBox 29"/>
            <p:cNvSpPr txBox="1"/>
            <p:nvPr/>
          </p:nvSpPr>
          <p:spPr>
            <a:xfrm>
              <a:off x="990600" y="5257801"/>
              <a:ext cx="1962878" cy="88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28" dirty="0" err="1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428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2770024" y="81643"/>
            <a:ext cx="7081547" cy="75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8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28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8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28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8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28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8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286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0770" y="5183282"/>
            <a:ext cx="9989244" cy="160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28" u="sng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প্রস্তাবনা-২</a:t>
            </a:r>
          </a:p>
          <a:p>
            <a:r>
              <a:rPr lang="bn-IN" sz="3428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 বিদ্যুৎ নিরপেক্ষ। নিউক্লিয়াসের ধনাত্মক আধানযুক্ত প্রোটন সংখ্যার সমান ঋণাত্মক আধানযুক্ত ইলেকট্রন পরমাণুর নিউক্লিয়াসকে পরিবেষ্টন করে রাখে।</a:t>
            </a:r>
            <a:endParaRPr lang="en-US" sz="2571" dirty="0"/>
          </a:p>
        </p:txBody>
      </p:sp>
    </p:spTree>
    <p:extLst>
      <p:ext uri="{BB962C8B-B14F-4D97-AF65-F5344CB8AC3E}">
        <p14:creationId xmlns:p14="http://schemas.microsoft.com/office/powerpoint/2010/main" val="40467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94 -0.06275 C 0.02573 0.02753 -0.02194 0.11185 -0.08523 0.12326 C -0.15104 0.1369 -0.21102 0.07291 -0.2208 -0.01811 C -0.23059 -0.10913 -0.18592 -0.19246 -0.12026 -0.20511 C -0.05587 -0.21726 0.00505 -0.15228 0.01594 -0.06275 Z " pathEditMode="fixed" rAng="4915574" ptsTypes="fffff">
                                      <p:cBhvr>
                                        <p:cTn id="1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7" y="220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41 -0.01537 C -0.00805 -0.10094 0.0442 -0.17088 0.10859 -0.17014 C 0.17314 -0.17088 0.22507 -0.10094 0.22491 -0.01537 C 0.22523 0.07044 0.17314 0.14013 0.10843 0.13939 C 0.04435 0.14013 -0.00805 0.07044 -0.00741 -0.01537 Z " pathEditMode="fixed" rAng="16200000" ptsTypes="fffff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94949E-6 -0.04018 C 4.94949E-6 0.1059 -0.0786 0.22519 -0.17472 0.22519 C -0.27084 0.22519 -0.34849 0.1059 -0.34849 -0.04018 C -0.34849 -0.18676 -0.27084 -0.30506 -0.17472 -0.30506 C -0.0786 -0.30506 4.94949E-6 -0.18676 4.94949E-6 -0.04018 Z " pathEditMode="fixed" rAng="5400000" ptsTypes="fffff">
                                      <p:cBhvr>
                                        <p:cTn id="1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4" y="2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57 -0.00769 C 0.03077 -0.12897 0.12752 -0.19643 0.22332 -0.15253 C 0.31991 -0.10913 0.37957 0.02703 0.357 0.15054 C 0.33443 0.27406 0.23879 0.3368 0.1422 0.29315 C 0.04624 0.25 -0.01468 0.11657 0.00757 -0.00769 Z " pathEditMode="fixed" rAng="-4436984" ptsTypes="fffff">
                                      <p:cBhvr>
                                        <p:cTn id="1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3" y="776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94 -0.01736 C 0.11711 -0.01736 0.20233 0.09673 0.20233 0.23785 C 0.20233 0.37798 0.11711 0.49306 0.01294 0.49306 C -0.0917 0.49306 -0.17646 0.37798 -0.17646 0.23785 C -0.17646 0.09673 -0.0917 -0.01736 0.01294 -0.01736 Z " pathEditMode="fixed" rAng="0" ptsTypes="fffff">
                                      <p:cBhvr>
                                        <p:cTn id="1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2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63 -0.00074 C -0.08412 -0.00074 -0.16619 -0.11508 -0.16619 -0.25669 C -0.16619 -0.39707 -0.08412 -0.51265 0.01563 -0.51265 C 0.116 -0.51265 0.19729 -0.39707 0.19729 -0.25669 C 0.19729 -0.11508 0.116 -0.00074 0.01563 -0.00074 Z " pathEditMode="fixed" rAng="10800000" ptsTypes="fffff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143" y="3985609"/>
            <a:ext cx="10123714" cy="18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857" u="sng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প্রস্তাবনা-৩</a:t>
            </a:r>
          </a:p>
          <a:p>
            <a:r>
              <a:rPr lang="bn-IN" sz="3857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428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সৌরজগতের সূর্যের চারিদিকে ঘূর্ণায়মান গ্রহসমূহের মতো পরমাণুর ইলেকট্রনগুলো নিউক্লিয়াসের চারিদিকে অবিরাম ঘু্রছে।</a:t>
            </a:r>
            <a:endParaRPr lang="en-US" sz="3000" dirty="0"/>
          </a:p>
        </p:txBody>
      </p:sp>
      <p:pic>
        <p:nvPicPr>
          <p:cNvPr id="6" name="Picture 2" descr="E:\Images\Gif\Rutherford's model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29" y="163286"/>
            <a:ext cx="2857501" cy="26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0884" y="2806039"/>
            <a:ext cx="6970178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8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4286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8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4286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8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286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86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endParaRPr lang="en-US" sz="4286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0265" y="2286001"/>
            <a:ext cx="8108310" cy="685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57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857" dirty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বৈদ্যুতিকভাবে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?</a:t>
            </a:r>
            <a:endParaRPr lang="en-US" sz="3857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58" r="28242" b="49658"/>
          <a:stretch/>
        </p:blipFill>
        <p:spPr>
          <a:xfrm>
            <a:off x="4847079" y="1407720"/>
            <a:ext cx="951140" cy="796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58" r="28242" b="49658"/>
          <a:stretch/>
        </p:blipFill>
        <p:spPr>
          <a:xfrm>
            <a:off x="6069465" y="1375069"/>
            <a:ext cx="869498" cy="796637"/>
          </a:xfrm>
          <a:prstGeom prst="rect">
            <a:avLst/>
          </a:prstGeom>
        </p:spPr>
      </p:pic>
      <p:pic>
        <p:nvPicPr>
          <p:cNvPr id="10" name="Picture 1" descr="E:\Images\Science\RutherfordBoh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25" y="4057345"/>
            <a:ext cx="3019789" cy="16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7385" y="3191879"/>
            <a:ext cx="9900467" cy="685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57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3857" dirty="0">
                <a:latin typeface="NikoshBAN" pitchFamily="2" charset="0"/>
                <a:cs typeface="NikoshBAN" pitchFamily="2" charset="0"/>
              </a:rPr>
              <a:t>র মাধ্যমে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857" dirty="0">
                <a:latin typeface="NikoshBAN" pitchFamily="2" charset="0"/>
                <a:cs typeface="NikoshBAN" pitchFamily="2" charset="0"/>
              </a:rPr>
              <a:t>ণুর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57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bn-IN" sz="3857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857" dirty="0">
                <a:latin typeface="NikoshBAN" pitchFamily="2" charset="0"/>
                <a:cs typeface="NikoshBAN" pitchFamily="2" charset="0"/>
              </a:rPr>
              <a:t> </a:t>
            </a:r>
            <a:endParaRPr lang="en-US" sz="3857" dirty="0"/>
          </a:p>
        </p:txBody>
      </p:sp>
      <p:sp>
        <p:nvSpPr>
          <p:cNvPr id="12" name="Rectangle 11"/>
          <p:cNvSpPr/>
          <p:nvPr/>
        </p:nvSpPr>
        <p:spPr>
          <a:xfrm>
            <a:off x="4648145" y="408214"/>
            <a:ext cx="2356735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86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369" y="6015690"/>
            <a:ext cx="37289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তোমাদের উত্তরটি মিলিয়ে নাও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46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143" y="443861"/>
            <a:ext cx="2917786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86" dirty="0">
                <a:latin typeface="NikoshBAN" pitchFamily="2" charset="0"/>
                <a:cs typeface="NikoshBAN" pitchFamily="2" charset="0"/>
              </a:rPr>
              <a:t>সীমাবদ্ধতাসমূহঃ</a:t>
            </a:r>
            <a:endParaRPr lang="en-US" sz="4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713" y="4816929"/>
            <a:ext cx="96231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১। সৌরজগতের গ্রহসমূহ সামগ্রিকভাবে আধানবিহীন।	ইলেকট্রনসমূহ আধানযুক্ত।</a:t>
            </a:r>
            <a:endParaRPr lang="en-US" sz="3000" dirty="0"/>
          </a:p>
        </p:txBody>
      </p:sp>
      <p:pic>
        <p:nvPicPr>
          <p:cNvPr id="7" name="Picture 2" descr="E:\Images\Gif\solarsystem.gifanim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15" y="1775732"/>
            <a:ext cx="3010580" cy="25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ages\Gif\atom_orbitals_animation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29" y="1775732"/>
            <a:ext cx="2946165" cy="29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143" y="443861"/>
            <a:ext cx="2917786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86" dirty="0">
                <a:latin typeface="NikoshBAN" pitchFamily="2" charset="0"/>
                <a:cs typeface="NikoshBAN" pitchFamily="2" charset="0"/>
              </a:rPr>
              <a:t>সীমাবদ্ধতাসমূহঃ</a:t>
            </a:r>
            <a:endParaRPr lang="en-US" sz="4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713" y="4816929"/>
            <a:ext cx="10524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২।  আধানযুক্ত বস্তু বৃত্তাকার পথে ঘুরতে থাকলে ক্রমাগত শক্তি বিকিরণ করবে এবং 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ইলেকট্রনসমূহ শক্তি হারাতে হারাতে নিউক্লিয়াসে প্রবেশ করবে। অথচ পরমাণু হতে ক্রমাগত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শক্তি বিকিরণ বা ইলেকট্রনের নিউক্লিয়াসে প্রবেশ কখনই ঘটে না।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29" y="1551214"/>
            <a:ext cx="560274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0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143" y="443861"/>
            <a:ext cx="2917786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86" dirty="0">
                <a:latin typeface="NikoshBAN" pitchFamily="2" charset="0"/>
                <a:cs typeface="NikoshBAN" pitchFamily="2" charset="0"/>
              </a:rPr>
              <a:t>সীমাবদ্ধতাসমূহঃ</a:t>
            </a:r>
            <a:endParaRPr lang="en-US" sz="4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9072" y="4898571"/>
            <a:ext cx="9624751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428" dirty="0">
                <a:latin typeface="NikoshBAN" pitchFamily="2" charset="0"/>
                <a:cs typeface="NikoshBAN" pitchFamily="2" charset="0"/>
              </a:rPr>
              <a:t>৩। পরমাণুর বর্ণালি গঠণের কোনো সূষ্ঠু ব্যাখ্যা এ মডেল দিতে পারে না ।</a:t>
            </a:r>
            <a:endParaRPr lang="en-US" sz="3428" dirty="0"/>
          </a:p>
        </p:txBody>
      </p:sp>
      <p:pic>
        <p:nvPicPr>
          <p:cNvPr id="7170" name="Picture 2" descr="http://www.profstelmark.com/_RefFiles/image0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54" y="1104333"/>
            <a:ext cx="3255509" cy="37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1945" y="221265"/>
            <a:ext cx="2917786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86" dirty="0">
                <a:latin typeface="NikoshBAN" pitchFamily="2" charset="0"/>
                <a:cs typeface="NikoshBAN" pitchFamily="2" charset="0"/>
              </a:rPr>
              <a:t>সীমাবদ্ধতাসমূহঃ</a:t>
            </a:r>
            <a:endParaRPr lang="en-US" sz="4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713" y="4816929"/>
            <a:ext cx="101874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৪। আবর্তনশীল ইলেকট্রনের কক্ষপথের আকার ও আকৃতি সম্বন্ধে কোনো ধারণা এ মডেল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 দিতে পারে না।</a:t>
            </a:r>
            <a:endParaRPr lang="en-US" sz="3000" dirty="0"/>
          </a:p>
        </p:txBody>
      </p:sp>
      <p:pic>
        <p:nvPicPr>
          <p:cNvPr id="8193" name="Picture 1" descr="E:\Images\Gif\helium-anim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97" y="1143000"/>
            <a:ext cx="3673929" cy="3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143" y="443861"/>
            <a:ext cx="2917786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86" dirty="0">
                <a:latin typeface="NikoshBAN" pitchFamily="2" charset="0"/>
                <a:cs typeface="NikoshBAN" pitchFamily="2" charset="0"/>
              </a:rPr>
              <a:t>সীমাবদ্ধতাসমূহঃ</a:t>
            </a:r>
            <a:endParaRPr lang="en-US" sz="4286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ts2.mm.bing.net/th?id=HN.608038726789039825&amp;pid=15.1&amp;H=16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5" y="2296818"/>
            <a:ext cx="2367643" cy="19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ages\Gif\Krypt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90" y="1438956"/>
            <a:ext cx="2622777" cy="37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8713" y="5144650"/>
            <a:ext cx="10548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৫। একাধিক ইলেকট্রনবিশিষ্ট পরমাণুতে ইলেকট্রনগুলো কীভাবে পরিভ্রমণ করে তার কোনো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উল্লেখ এ মডেলে নেই।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84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7439" y="2733176"/>
            <a:ext cx="184731" cy="7518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sz="4286" dirty="0"/>
          </a:p>
        </p:txBody>
      </p:sp>
      <p:sp>
        <p:nvSpPr>
          <p:cNvPr id="2" name="Rectangle 1"/>
          <p:cNvSpPr/>
          <p:nvPr/>
        </p:nvSpPr>
        <p:spPr>
          <a:xfrm>
            <a:off x="1687286" y="4756610"/>
            <a:ext cx="9307286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28" dirty="0">
                <a:latin typeface="NikoshBAN" pitchFamily="2" charset="0"/>
                <a:cs typeface="NikoshBAN" pitchFamily="2" charset="0"/>
              </a:rPr>
              <a:t>রাদারফোর্ডের পরমাণু মডেলের প্রতিটি প্রস্তাবনা ভালোভাবে বিশ্লেষণ কর এবং কী কী সীমাবদ্ধতা পেলে লিখ।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3891643" y="734786"/>
            <a:ext cx="2694214" cy="85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78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786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61215" y="2082686"/>
            <a:ext cx="1384555" cy="2052834"/>
            <a:chOff x="2057401" y="2116467"/>
            <a:chExt cx="1371600" cy="1915978"/>
          </a:xfrm>
        </p:grpSpPr>
        <p:pic>
          <p:nvPicPr>
            <p:cNvPr id="11" name="Picture 4" descr="E:\Images\Gif\200px-Stylised_Lithium_Atom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116467"/>
              <a:ext cx="1371600" cy="140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09801" y="3515380"/>
              <a:ext cx="973764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dirty="0">
                  <a:latin typeface="NikoshBAN" pitchFamily="2" charset="0"/>
                  <a:cs typeface="NikoshBAN" pitchFamily="2" charset="0"/>
                </a:rPr>
                <a:t>চিত্র- ১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83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180" y="4661295"/>
            <a:ext cx="4545875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বিষয়:রসায়ন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1420" y="3892297"/>
            <a:ext cx="459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র)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মাধ্যমিক বালিকা বিদ্যা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।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াগেরহাট।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01746440618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E-mail:mithun.gpi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89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5489" y="311816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6128659" y="1048492"/>
            <a:ext cx="104502" cy="5087314"/>
          </a:xfrm>
          <a:prstGeom prst="flowChartDecis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C21F4-055A-40B2-A28A-689C21E8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45" y="746449"/>
            <a:ext cx="2576373" cy="314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B1489-8A14-4249-8A1C-7E7143A7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4" y="1081257"/>
            <a:ext cx="4843524" cy="33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4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1643" y="81643"/>
            <a:ext cx="2694214" cy="85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4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4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7587" y="4357755"/>
            <a:ext cx="8245929" cy="61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844" indent="-489844">
              <a:buFont typeface="Wingdings 2" pitchFamily="18" charset="2"/>
              <a:buChar char="#"/>
            </a:pPr>
            <a:r>
              <a:rPr lang="bn-IN" sz="3428" dirty="0">
                <a:latin typeface="NikoshBAN" pitchFamily="2" charset="0"/>
                <a:cs typeface="NikoshBAN" pitchFamily="2" charset="0"/>
              </a:rPr>
              <a:t> চিত্র দুটির মধ্যে কোনটি সৌরমন্ডলকে সমর্থন করে?</a:t>
            </a:r>
            <a:endParaRPr lang="en-US" sz="3428" dirty="0"/>
          </a:p>
        </p:txBody>
      </p:sp>
      <p:sp>
        <p:nvSpPr>
          <p:cNvPr id="4" name="Rectangle 3"/>
          <p:cNvSpPr/>
          <p:nvPr/>
        </p:nvSpPr>
        <p:spPr>
          <a:xfrm>
            <a:off x="1850571" y="1461673"/>
            <a:ext cx="6449786" cy="61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844" indent="-489844">
              <a:buFont typeface="Wingdings 2" pitchFamily="18" charset="2"/>
              <a:buChar char="#"/>
            </a:pPr>
            <a:r>
              <a:rPr lang="bn-IN" sz="3428" dirty="0">
                <a:latin typeface="NikoshBAN" pitchFamily="2" charset="0"/>
                <a:cs typeface="NikoshBAN" pitchFamily="2" charset="0"/>
              </a:rPr>
              <a:t> রাদারফোর্ডের পরমাণু মডেলের ভিত্তি কী?</a:t>
            </a:r>
            <a:endParaRPr lang="en-US" sz="3428" dirty="0"/>
          </a:p>
        </p:txBody>
      </p:sp>
      <p:grpSp>
        <p:nvGrpSpPr>
          <p:cNvPr id="8" name="Group 7"/>
          <p:cNvGrpSpPr/>
          <p:nvPr/>
        </p:nvGrpSpPr>
        <p:grpSpPr>
          <a:xfrm>
            <a:off x="5958368" y="2464665"/>
            <a:ext cx="1133901" cy="1864647"/>
            <a:chOff x="4900743" y="2300354"/>
            <a:chExt cx="1058308" cy="1740337"/>
          </a:xfrm>
        </p:grpSpPr>
        <p:pic>
          <p:nvPicPr>
            <p:cNvPr id="1026" name="Picture 2" descr="E:\Images\Science\rutherfordatom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743" y="2300354"/>
              <a:ext cx="1025606" cy="976245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5022170" y="3523626"/>
              <a:ext cx="936881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dirty="0">
                  <a:latin typeface="NikoshBAN" pitchFamily="2" charset="0"/>
                  <a:cs typeface="NikoshBAN" pitchFamily="2" charset="0"/>
                </a:rPr>
                <a:t>চিত্র- ২</a:t>
              </a:r>
              <a:endParaRPr lang="en-US" sz="3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11930" y="2267644"/>
            <a:ext cx="1469571" cy="2052834"/>
            <a:chOff x="2057401" y="2116467"/>
            <a:chExt cx="1371600" cy="1915978"/>
          </a:xfrm>
        </p:grpSpPr>
        <p:pic>
          <p:nvPicPr>
            <p:cNvPr id="1028" name="Picture 4" descr="E:\Images\Gif\200px-Stylised_Lithium_Atom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116467"/>
              <a:ext cx="1371600" cy="140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209800" y="3515380"/>
              <a:ext cx="917431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dirty="0">
                  <a:latin typeface="NikoshBAN" pitchFamily="2" charset="0"/>
                  <a:cs typeface="NikoshBAN" pitchFamily="2" charset="0"/>
                </a:rPr>
                <a:t>চিত্র- ১</a:t>
              </a:r>
              <a:endParaRPr lang="en-US" sz="3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648936" y="5388429"/>
            <a:ext cx="9229450" cy="114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9844" indent="-489844">
              <a:buFont typeface="Wingdings 2" pitchFamily="18" charset="2"/>
              <a:buChar char="#"/>
            </a:pPr>
            <a:r>
              <a:rPr lang="bn-IN" sz="3428" dirty="0">
                <a:latin typeface="NikoshBAN" pitchFamily="2" charset="0"/>
                <a:cs typeface="NikoshBAN" pitchFamily="2" charset="0"/>
              </a:rPr>
              <a:t> রাদারফোর্ডের পরমাণু মডেল অনুসারে নিউক্লিয়াস ও ইলেকট্রনের</a:t>
            </a:r>
          </a:p>
          <a:p>
            <a:r>
              <a:rPr lang="bn-IN" sz="3428" dirty="0">
                <a:latin typeface="NikoshBAN" pitchFamily="2" charset="0"/>
                <a:cs typeface="NikoshBAN" pitchFamily="2" charset="0"/>
              </a:rPr>
              <a:t>মধ্যে কোন দুটি বল পরস্পর সমান ও বিপরীত মুখী ?</a:t>
            </a:r>
            <a:endParaRPr lang="en-US" sz="3428" dirty="0"/>
          </a:p>
        </p:txBody>
      </p:sp>
    </p:spTree>
    <p:extLst>
      <p:ext uri="{BB962C8B-B14F-4D97-AF65-F5344CB8AC3E}">
        <p14:creationId xmlns:p14="http://schemas.microsoft.com/office/powerpoint/2010/main" val="17102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786" y="2041071"/>
            <a:ext cx="10041531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7383" indent="-367383">
              <a:buFont typeface="Wingdings" pitchFamily="2" charset="2"/>
              <a:buChar char="&amp;"/>
            </a:pPr>
            <a:r>
              <a:rPr lang="bn-IN" sz="3428" dirty="0">
                <a:latin typeface="NikoshBAN" pitchFamily="2" charset="0"/>
                <a:cs typeface="NikoshBAN" pitchFamily="2" charset="0"/>
              </a:rPr>
              <a:t> রাদারফোর্ডের পরমাণু মডেলের ভিত্তি হল আলফা কণা বিছুরণ পরীক্ষা।</a:t>
            </a:r>
            <a:endParaRPr lang="en-US" sz="3428" dirty="0"/>
          </a:p>
        </p:txBody>
      </p:sp>
      <p:sp>
        <p:nvSpPr>
          <p:cNvPr id="3" name="Rectangle 2"/>
          <p:cNvSpPr/>
          <p:nvPr/>
        </p:nvSpPr>
        <p:spPr>
          <a:xfrm>
            <a:off x="1197428" y="3429000"/>
            <a:ext cx="9991857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844" indent="-489844">
              <a:buFont typeface="Wingdings" pitchFamily="2" charset="2"/>
              <a:buChar char="&amp;"/>
            </a:pPr>
            <a:r>
              <a:rPr lang="bn-IN" sz="3428" dirty="0">
                <a:latin typeface="NikoshBAN" pitchFamily="2" charset="0"/>
                <a:cs typeface="NikoshBAN" pitchFamily="2" charset="0"/>
              </a:rPr>
              <a:t>  ১ নং চিত্রটি  রাদারফোর্ডের পরমাণু গঠন সম্পর্কিত সৌরমন্ডলকে সমর্থন করে।</a:t>
            </a:r>
            <a:endParaRPr lang="en-US" sz="3428" dirty="0"/>
          </a:p>
        </p:txBody>
      </p:sp>
      <p:sp>
        <p:nvSpPr>
          <p:cNvPr id="4" name="Rectangle 3"/>
          <p:cNvSpPr/>
          <p:nvPr/>
        </p:nvSpPr>
        <p:spPr>
          <a:xfrm>
            <a:off x="1178218" y="5388429"/>
            <a:ext cx="10230686" cy="114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7383" indent="-367383">
              <a:buFont typeface="Wingdings" pitchFamily="2" charset="2"/>
              <a:buChar char="&amp;"/>
            </a:pPr>
            <a:r>
              <a:rPr lang="bn-IN" sz="3428" dirty="0">
                <a:latin typeface="NikoshBAN" pitchFamily="2" charset="0"/>
                <a:cs typeface="NikoshBAN" pitchFamily="2" charset="0"/>
              </a:rPr>
              <a:t> স্থির বৈদ্যুতিক আকর্ষণ বল এবং ঘুর্ণায়মান ইলেকট্রনের কেন্দ্র বিমুখী বল</a:t>
            </a:r>
          </a:p>
          <a:p>
            <a:r>
              <a:rPr lang="bn-IN" sz="3428" dirty="0">
                <a:latin typeface="NikoshBAN" pitchFamily="2" charset="0"/>
                <a:cs typeface="NikoshBAN" pitchFamily="2" charset="0"/>
              </a:rPr>
              <a:t> পরস্পর সমান ও বিপরীত মুখী ।</a:t>
            </a:r>
            <a:endParaRPr lang="en-US" sz="3428" dirty="0"/>
          </a:p>
        </p:txBody>
      </p:sp>
      <p:sp>
        <p:nvSpPr>
          <p:cNvPr id="5" name="Rectangle 4"/>
          <p:cNvSpPr/>
          <p:nvPr/>
        </p:nvSpPr>
        <p:spPr>
          <a:xfrm>
            <a:off x="1235374" y="734786"/>
            <a:ext cx="9144000" cy="85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1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উত্তরগুলো তোমাদের খাতার সঙ্গে মিলিয়ে নাও।</a:t>
            </a:r>
            <a:endParaRPr lang="en-US" sz="471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45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940629" y="1371600"/>
            <a:ext cx="4041321" cy="10668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28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428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28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428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898" y="3912501"/>
            <a:ext cx="10430215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28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428" dirty="0">
                <a:latin typeface="NikoshBAN" pitchFamily="2" charset="0"/>
                <a:cs typeface="NikoshBAN" pitchFamily="2" charset="0"/>
              </a:rPr>
              <a:t>মাণু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bn-IN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bn-IN" sz="3428" dirty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28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428" dirty="0">
                <a:latin typeface="NikoshBAN" pitchFamily="2" charset="0"/>
                <a:cs typeface="NikoshBAN" pitchFamily="2" charset="0"/>
              </a:rPr>
              <a:t>।</a:t>
            </a:r>
            <a:endParaRPr lang="en-US" sz="3428" dirty="0"/>
          </a:p>
        </p:txBody>
      </p:sp>
    </p:spTree>
    <p:extLst>
      <p:ext uri="{BB962C8B-B14F-4D97-AF65-F5344CB8AC3E}">
        <p14:creationId xmlns:p14="http://schemas.microsoft.com/office/powerpoint/2010/main" val="38878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32748-7914-4497-BB4E-BB49ED49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464236"/>
            <a:ext cx="10789920" cy="5936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59001-31B4-4041-BB1E-FC8987C8A061}"/>
              </a:ext>
            </a:extLst>
          </p:cNvPr>
          <p:cNvSpPr txBox="1"/>
          <p:nvPr/>
        </p:nvSpPr>
        <p:spPr>
          <a:xfrm>
            <a:off x="3729111" y="253219"/>
            <a:ext cx="429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669418" y="561814"/>
            <a:ext cx="8645980" cy="9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DFF8"/>
                    </a:gs>
                    <a:gs pos="100000">
                      <a:srgbClr val="A6C3E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/>
            <a:r>
              <a:rPr lang="bn-BD" sz="5786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পদার্থকে ভাঙলে কি কি পাওয়া যায় ?</a:t>
            </a:r>
            <a:endParaRPr lang="en-US" sz="5786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593522" y="2228808"/>
            <a:ext cx="1347107" cy="1457325"/>
            <a:chOff x="720" y="1536"/>
            <a:chExt cx="720" cy="918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816" y="1536"/>
              <a:ext cx="480" cy="48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286" dirty="0">
                  <a:latin typeface="NikoshBAN" pitchFamily="2" charset="0"/>
                  <a:cs typeface="NikoshBAN" pitchFamily="2" charset="0"/>
                </a:rPr>
                <a:t>H</a:t>
              </a: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720" y="2064"/>
              <a:ext cx="720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bn-BD" sz="3428" dirty="0">
                  <a:latin typeface="NikoshBAN" pitchFamily="2" charset="0"/>
                  <a:cs typeface="NikoshBAN" pitchFamily="2" charset="0"/>
                </a:rPr>
                <a:t>পরমানু</a:t>
              </a:r>
              <a:endParaRPr lang="en-US" sz="3428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025879" y="2057401"/>
            <a:ext cx="4058160" cy="2555875"/>
            <a:chOff x="3425" y="1414"/>
            <a:chExt cx="2169" cy="1610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425" y="1414"/>
              <a:ext cx="2169" cy="1610"/>
              <a:chOff x="3425" y="1414"/>
              <a:chExt cx="2169" cy="1610"/>
            </a:xfrm>
          </p:grpSpPr>
          <p:sp>
            <p:nvSpPr>
              <p:cNvPr id="10" name="Oval 19"/>
              <p:cNvSpPr>
                <a:spLocks noChangeArrowheads="1"/>
              </p:cNvSpPr>
              <p:nvPr/>
            </p:nvSpPr>
            <p:spPr bwMode="auto">
              <a:xfrm>
                <a:off x="4250" y="1728"/>
                <a:ext cx="480" cy="4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3857" dirty="0">
                    <a:latin typeface="NikoshBAN" pitchFamily="2" charset="0"/>
                    <a:cs typeface="NikoshBAN" pitchFamily="2" charset="0"/>
                  </a:rPr>
                  <a:t>N</a:t>
                </a:r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auto">
              <a:xfrm>
                <a:off x="3425" y="1440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286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5114" y="1414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286" dirty="0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>
                <a:off x="4250" y="2553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286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3888" y="1731"/>
                <a:ext cx="384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9"/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H="1">
                <a:off x="4704" y="1779"/>
                <a:ext cx="480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9"/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4512" y="2214"/>
                <a:ext cx="1" cy="3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929"/>
              </a:p>
            </p:txBody>
          </p:sp>
        </p:grp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4704" y="2208"/>
              <a:ext cx="816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bn-BD" sz="3428">
                  <a:latin typeface="NikoshBAN" pitchFamily="2" charset="0"/>
                  <a:cs typeface="NikoshBAN" pitchFamily="2" charset="0"/>
                </a:rPr>
                <a:t>অনু</a:t>
              </a:r>
              <a:endParaRPr lang="en-US" sz="3428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2" descr="http://ts4.mm.bing.net/th?id=HN.608007528138083795&amp;pid=15.1&amp;H=160&amp;W=1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8" y="3944938"/>
            <a:ext cx="2487824" cy="23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920" y="609601"/>
            <a:ext cx="3238387" cy="88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143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5143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রমাণুর মডেল</a:t>
            </a:r>
            <a:endParaRPr lang="en-US" sz="5143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95" y="2109790"/>
            <a:ext cx="2635543" cy="213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5811" y="5070763"/>
            <a:ext cx="4849404" cy="1279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857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রাদারফোর্ডের </a:t>
            </a:r>
            <a:r>
              <a:rPr lang="bn-BD" sz="3857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857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রমাণুর মডেলঃ</a:t>
            </a:r>
          </a:p>
          <a:p>
            <a:r>
              <a:rPr lang="bn-IN" sz="3857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পাঠঃ ৩</a:t>
            </a:r>
            <a:r>
              <a:rPr lang="en-US" sz="3857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857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৯ (ক)</a:t>
            </a:r>
            <a:endParaRPr lang="en-US" sz="3857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68" y="2489023"/>
            <a:ext cx="1773797" cy="137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2748" y="4444218"/>
            <a:ext cx="1707519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428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 মডেল</a:t>
            </a:r>
            <a:endParaRPr lang="en-US" sz="342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0" y="1454727"/>
            <a:ext cx="9772650" cy="4495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pPr>
              <a:buFont typeface="Arial" pitchFamily="34" charset="0"/>
              <a:buNone/>
            </a:pPr>
            <a:r>
              <a:rPr lang="bn-BD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পরমাণুর গঠন সম্পর্কে </a:t>
            </a:r>
            <a:r>
              <a:rPr lang="bn-BD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>
              <a:buFont typeface="Arial" pitchFamily="34" charset="0"/>
              <a:buNone/>
            </a:pPr>
            <a:r>
              <a:rPr lang="bn-BD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রাদারফোর্ডের পরমাণু মডেলের প্রস্তাবনাগুলো ব্যাখ্যা </a:t>
            </a:r>
          </a:p>
          <a:p>
            <a:pPr>
              <a:buFont typeface="Arial" pitchFamily="34" charset="0"/>
              <a:buNone/>
            </a:pPr>
            <a:r>
              <a:rPr lang="bn-IN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>
              <a:buFont typeface="Arial" pitchFamily="34" charset="0"/>
              <a:buNone/>
            </a:pPr>
            <a:r>
              <a:rPr lang="bn-IN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প্রস্তাবিত মডেলের কী কী সীমাবদ্ধতা আছে তা উল্লেখ করতে</a:t>
            </a:r>
            <a:r>
              <a:rPr lang="bn-BD" sz="4286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846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Gif\helium-anim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827121"/>
            <a:ext cx="2041071" cy="20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3240" y="4735286"/>
            <a:ext cx="3011594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428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হিলিয়াম নিউক্লিয়াস </a:t>
            </a:r>
            <a:endParaRPr lang="en-US" sz="3428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67" y="898072"/>
            <a:ext cx="2269131" cy="155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9460" y="3239765"/>
            <a:ext cx="2227789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428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428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3" y="827120"/>
            <a:ext cx="3102429" cy="221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11845" y="3249461"/>
            <a:ext cx="2783967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428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চিত্রটি কিসের?</a:t>
            </a:r>
            <a:endParaRPr lang="en-US" sz="3428" dirty="0"/>
          </a:p>
        </p:txBody>
      </p:sp>
    </p:spTree>
    <p:extLst>
      <p:ext uri="{BB962C8B-B14F-4D97-AF65-F5344CB8AC3E}">
        <p14:creationId xmlns:p14="http://schemas.microsoft.com/office/powerpoint/2010/main" val="32737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TIST\Rutherford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76" y="813779"/>
            <a:ext cx="4298924" cy="45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10501" y="5350571"/>
            <a:ext cx="2593023" cy="8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714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 </a:t>
            </a:r>
            <a:endParaRPr lang="en-US" sz="4714" dirty="0"/>
          </a:p>
        </p:txBody>
      </p:sp>
      <p:grpSp>
        <p:nvGrpSpPr>
          <p:cNvPr id="9" name="Group 8"/>
          <p:cNvGrpSpPr/>
          <p:nvPr/>
        </p:nvGrpSpPr>
        <p:grpSpPr>
          <a:xfrm>
            <a:off x="1293270" y="547951"/>
            <a:ext cx="5143500" cy="5900316"/>
            <a:chOff x="228600" y="267440"/>
            <a:chExt cx="5257800" cy="488894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7440"/>
              <a:ext cx="5257800" cy="4888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457200" y="2615036"/>
                  <a:ext cx="1440543" cy="4590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bn-IN" sz="3000">
                          <a:latin typeface="Cambria Math"/>
                          <a:ea typeface="Cambria Math"/>
                        </a:rPr>
                        <m:t>−</m:t>
                      </m:r>
                    </m:oMath>
                  </a14:m>
                  <a:r>
                    <a:rPr lang="bn-IN" sz="3000" dirty="0">
                      <a:latin typeface="NikoshBAN" pitchFamily="2" charset="0"/>
                      <a:cs typeface="NikoshBAN" pitchFamily="2" charset="0"/>
                    </a:rPr>
                    <a:t>কণা</a:t>
                  </a:r>
                  <a:endParaRPr lang="en-US" sz="3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615036"/>
                  <a:ext cx="1440543" cy="459037"/>
                </a:xfrm>
                <a:prstGeom prst="rect">
                  <a:avLst/>
                </a:prstGeom>
                <a:blipFill>
                  <a:blip r:embed="rId5"/>
                  <a:stretch>
                    <a:fillRect t="-13187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4141045" y="848380"/>
              <a:ext cx="1292548" cy="4590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spc="54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3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35177" y="2575357"/>
              <a:ext cx="1464604" cy="4590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spc="54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12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8655" y="5598177"/>
            <a:ext cx="4408714" cy="61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28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রাদারফোর্ডের পরমাণুর মডেল। </a:t>
            </a:r>
            <a:endParaRPr lang="en-US" sz="3428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816429"/>
            <a:ext cx="5457454" cy="431269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85170" y="989920"/>
            <a:ext cx="3949473" cy="3827009"/>
            <a:chOff x="352425" y="923925"/>
            <a:chExt cx="3686175" cy="3571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923925"/>
              <a:ext cx="3686175" cy="357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048211" y="2501184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286" dirty="0">
                  <a:solidFill>
                    <a:schemeClr val="tx1"/>
                  </a:solidFill>
                </a:rPr>
                <a:t>+</a:t>
              </a:r>
              <a:endParaRPr lang="en-US" sz="4286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144765" y="1551214"/>
            <a:ext cx="653143" cy="571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286" dirty="0">
                <a:solidFill>
                  <a:schemeClr val="tx1"/>
                </a:solidFill>
              </a:rPr>
              <a:t>-</a:t>
            </a:r>
            <a:endParaRPr lang="en-US" sz="428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Images\Science\the-rutherford-atomic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95" y="3079006"/>
            <a:ext cx="4310743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67500" y="2912801"/>
            <a:ext cx="3993604" cy="3668018"/>
            <a:chOff x="215983" y="2805251"/>
            <a:chExt cx="3727364" cy="34234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83" y="2873739"/>
              <a:ext cx="3727364" cy="3103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" y="2805251"/>
              <a:ext cx="1337247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spc="54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30" y="5711669"/>
              <a:ext cx="1180152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spc="54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3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127495" y="489858"/>
            <a:ext cx="10193648" cy="233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857" u="sng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প্রস্তাবনা-১</a:t>
            </a:r>
          </a:p>
          <a:p>
            <a:pPr algn="just"/>
            <a:r>
              <a:rPr lang="bn-IN" sz="3857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428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পরমাণুর কেন্দ্রস্থলে একটি ধনাত্মক আধানবিশিষ্ট ভারী বস্তু বিদ্যমান। এই ভারী বস্তুই পরমাণুর কেন্দ্র বা নিউক্লিয়াস । নিউক্লিয়াসে পরমাণুর সমস্ত ধনাত্মক আধান ও প্রায় সমস্ত ভর কেন্দ্রীভূত। </a:t>
            </a:r>
            <a:endParaRPr lang="en-US" sz="3428" dirty="0"/>
          </a:p>
        </p:txBody>
      </p:sp>
    </p:spTree>
    <p:extLst>
      <p:ext uri="{BB962C8B-B14F-4D97-AF65-F5344CB8AC3E}">
        <p14:creationId xmlns:p14="http://schemas.microsoft.com/office/powerpoint/2010/main" val="3023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865</Words>
  <Application>Microsoft Office PowerPoint</Application>
  <PresentationFormat>Widescreen</PresentationFormat>
  <Paragraphs>125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SRDL_RPGHS_02</dc:creator>
  <cp:lastModifiedBy>RPGHS_115166</cp:lastModifiedBy>
  <cp:revision>16</cp:revision>
  <dcterms:created xsi:type="dcterms:W3CDTF">2019-10-03T06:22:04Z</dcterms:created>
  <dcterms:modified xsi:type="dcterms:W3CDTF">2019-11-01T06:26:29Z</dcterms:modified>
</cp:coreProperties>
</file>