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7" r:id="rId3"/>
    <p:sldId id="267" r:id="rId4"/>
    <p:sldId id="260" r:id="rId5"/>
    <p:sldId id="261" r:id="rId6"/>
    <p:sldId id="268" r:id="rId7"/>
    <p:sldId id="269" r:id="rId8"/>
    <p:sldId id="311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11BE-E74C-4ACC-A61F-D0F483C548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5C56-46DE-46B6-A926-5AD87910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পাঠ শিরোনাম শিক্ষার্থীদের কাছ থেকে বের করার জন্য স্লাইডে উল্লেখিত </a:t>
            </a:r>
            <a:r>
              <a:rPr lang="bn-IN" baseline="0" dirty="0"/>
              <a:t>ভিডিও</a:t>
            </a:r>
            <a:r>
              <a:rPr lang="bn-BD" baseline="0" dirty="0"/>
              <a:t>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তবে বিশেষ ক্ষেত্রে শিক্ষার্থীদের কাছ থেকে উত্তর বের করতে সাহায্য করা যেতে পারে।</a:t>
            </a:r>
            <a:r>
              <a:rPr lang="bn-IN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স্লাইডে</a:t>
            </a:r>
            <a:r>
              <a:rPr lang="bn-IN" baseline="0" dirty="0"/>
              <a:t> উপস্তরসমূহে ইলেকট্রনসমূহ যেভাবে বিন্যস্ত থাকে তার ব্যাখ্যা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ও তৃতীয়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প্রদর্শিত প্রশ্ন</a:t>
            </a:r>
            <a:r>
              <a:rPr lang="bn-IN" baseline="0" dirty="0"/>
              <a:t>গুলি ছাড়াও অন্য প্রশ্ন</a:t>
            </a:r>
            <a:r>
              <a:rPr lang="bn-BD" baseline="0" dirty="0"/>
              <a:t> করতে পারেন</a:t>
            </a:r>
            <a:r>
              <a:rPr lang="bn-IN" baseline="0" dirty="0"/>
              <a:t> বা চিত্র প্রদর্শনের মাধ্যমেও কাজটি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স্লাইডটি শিরোনাম</a:t>
            </a:r>
            <a:r>
              <a:rPr lang="bn-BD" baseline="0" dirty="0"/>
              <a:t> লেখাসহ </a:t>
            </a:r>
            <a:r>
              <a:rPr lang="bn-BD" dirty="0"/>
              <a:t>পাঠ</a:t>
            </a:r>
            <a:r>
              <a:rPr lang="bn-BD" baseline="0" dirty="0"/>
              <a:t> ঘোষণার জন্য রাখা হয়েছে।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পাঠ শেষে </a:t>
            </a:r>
            <a:r>
              <a:rPr lang="bn-IN" baseline="0" dirty="0"/>
              <a:t>কাঙ্খিত </a:t>
            </a:r>
            <a:r>
              <a:rPr lang="bn-BD" baseline="0" dirty="0"/>
              <a:t>শিখনফলকে সামনে রেখে </a:t>
            </a:r>
            <a:r>
              <a:rPr lang="bn-BD" dirty="0"/>
              <a:t>পাঠকে</a:t>
            </a:r>
            <a:r>
              <a:rPr lang="bn-BD" baseline="0" dirty="0"/>
              <a:t> ধারাবাহিকভাবে পরিচালনার উদ্দেশ্যে </a:t>
            </a:r>
            <a:r>
              <a:rPr lang="bn-BD" dirty="0"/>
              <a:t>এই স্লাইডটি </a:t>
            </a:r>
            <a:r>
              <a:rPr lang="bn-BD" baseline="0" dirty="0"/>
              <a:t>রাখা হয়েছে।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আজকের</a:t>
            </a:r>
            <a:r>
              <a:rPr lang="bn-BD" baseline="0" dirty="0"/>
              <a:t> পাঠের প্রথম শিখনফল অর্জনের উদ্দেশ্যে এই স্লাইডটি প্রদর্শন করা হয়েছে</a:t>
            </a:r>
            <a:r>
              <a:rPr lang="bn-IN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আজকের</a:t>
            </a:r>
            <a:r>
              <a:rPr lang="bn-BD" baseline="0" dirty="0"/>
              <a:t> পাঠের </a:t>
            </a:r>
            <a:r>
              <a:rPr lang="bn-IN" baseline="0" dirty="0"/>
              <a:t>দ্বিতীয়</a:t>
            </a:r>
            <a:r>
              <a:rPr lang="bn-BD" baseline="0" dirty="0"/>
              <a:t> শিখনফল অর্জনের উদ্দেশ্যে এই স্লাইডটি প্রদর্শন করা হয়েছে</a:t>
            </a:r>
            <a:r>
              <a:rPr lang="bn-IN" baseline="0" dirty="0"/>
              <a:t>।</a:t>
            </a:r>
            <a:endParaRPr lang="en-US" dirty="0"/>
          </a:p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এখানে</a:t>
            </a:r>
            <a:r>
              <a:rPr lang="bn-IN" baseline="0" dirty="0"/>
              <a:t>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উপস্তরগুলোর যথাযথ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ব্যাখ্যা প্রদানের মাধ্যমে শ্রেণি পাঠদান করার চেষ্টা করা হয়েছে।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স্লাইডে ১৯ এর অধিক</a:t>
            </a:r>
            <a:r>
              <a:rPr lang="bn-IN" baseline="0" dirty="0"/>
              <a:t> পারমাণবিক সংখ্যা বিশিষ্ট মৌলের</a:t>
            </a:r>
            <a:r>
              <a:rPr lang="en-US" baseline="0" dirty="0"/>
              <a:t>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বিন্যাসের ব্যাখ্যা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8DD2-63FB-40E8-A6FE-184E66A4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9F8F-E133-4D52-AC94-194426F82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D1C6-663D-4C6E-A8FF-1A81978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29826-FA68-4DA3-9B5B-E3A83C11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9F-5A99-453C-AE9B-209739BD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1660-4392-413A-BE51-7B67E403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E255-3661-4E38-A9CD-471B63545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DB93-CD1D-4FFE-8329-8F25E90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1EFA-B9F6-4F33-BFAD-08EF6CFB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60E5-ED16-40D4-908E-CFAF9386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0577E-280C-4D9C-AB49-8F5162BA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6C869-A760-4B06-9F9B-D1BF3D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AE36-F763-4EEE-B6A0-72600F4B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221E-EC3D-487D-8D4B-700252A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574E-95B5-4F97-AE43-F11A064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B31-67D3-4665-88DA-1C08066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D04C-AD09-414F-A31B-81468865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039D-B918-4943-B1E1-BE1273F1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BDE0-F05D-4B91-A78A-36ED9B2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CEF3-5ACE-46CE-B6F3-6C1A5CD0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1AB-0D8B-457F-9AF4-0EB7C5E2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EA98-D6E1-4744-86C7-87365B1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5EC3-0B19-40D8-B054-FAC51A09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7020-0016-4076-93D2-B546C14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DEE7-0473-476A-B521-1226A3CD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6893-6D57-4B9D-9D1C-10BDB3B6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BF1-7410-4584-B368-1AB46BDD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690F-12F7-4F41-BB75-BF5985D03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06AB3-E61A-43B3-8447-348BA87D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97D6-1C62-43F1-84D2-33F78F15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5DA4B-88CF-448F-AE74-F3E671FF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D6F9-BEB5-4786-9DF4-4213A87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5BCA9-2D0B-4C29-9E97-C19A595E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CFBD-4448-4B5C-A21C-61E45E6A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9761-12F1-4371-97BC-F3186BC18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19F6D-1C20-4D28-9DE1-07897092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F290-313F-4D0C-B4E4-6D6B4950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F646A-748B-493A-89C2-C5EF03BB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9670B-D51E-4D8B-ABEF-32E475A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216-2816-407F-A316-E20CDED4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7DCA9-B7BC-48C7-ADDC-62E9C79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4AA9F-9BAE-4546-B393-0E18C368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68E4-9B48-4821-87DE-B5238ADF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F75F-BA77-42EB-865A-90848BBC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BB88C-965C-459E-BD17-5F412451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8AA-D7B3-4812-8B33-654CFDE5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10DE-AFE3-4648-9A9F-3D767B7D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A44D-37E1-4876-9340-33A07679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270EA-4076-4CA1-A834-8B40CD91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2B09B-C970-4B5A-ADB1-7CEE5B3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97BB-39C5-4A46-BC4D-73D6330E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9889-E35A-4E3A-8C04-D3013CF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5CC-683D-470D-A3E0-D76D0419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C8ECC-59AE-43AE-B93E-17A3EB5F0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21651-AE10-4B86-B717-73EC676C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940D-968C-44E6-B55A-F6112099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1927-D2FC-4591-83BE-92A41002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0945-03C8-498A-825D-232DE17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6DA4C-948C-4BAD-A002-BBB9B2C3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8D5D-26E1-4AB0-8983-8162495F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163A-9860-451C-931C-017CEE9B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1F81-265C-4DE7-94C5-888C718A8D4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F11F-A658-404D-B6B2-8517A18F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4E437-8CA9-4B3C-AD46-AFA059E5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F759-6E19-468F-97B4-04BDD68EF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D3AC5-A14A-4D22-B010-412723B68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4" y="319313"/>
            <a:ext cx="10914097" cy="6255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8B907-1B85-4CD3-A8B7-F17925337D8D}"/>
              </a:ext>
            </a:extLst>
          </p:cNvPr>
          <p:cNvSpPr/>
          <p:nvPr/>
        </p:nvSpPr>
        <p:spPr>
          <a:xfrm>
            <a:off x="3287486" y="420915"/>
            <a:ext cx="5617028" cy="1030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 কে স্বাগত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8670" y="5500688"/>
            <a:ext cx="9878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0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587458"/>
            <a:ext cx="3366289" cy="33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316244"/>
            <a:ext cx="1748595" cy="17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310439" y="714375"/>
            <a:ext cx="4103106" cy="3286173"/>
            <a:chOff x="7467600" y="1213705"/>
            <a:chExt cx="4376646" cy="35052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1" y="1413760"/>
              <a:ext cx="863826" cy="375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88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sz="1688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863826" cy="375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88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sz="1688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4" y="4343400"/>
              <a:ext cx="863826" cy="375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88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sz="1688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863826" cy="375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88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sz="1688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23672" cy="375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1688" dirty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1688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56314" y="1385887"/>
          <a:ext cx="8786811" cy="44719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1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5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rowSpan="2"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baseline="0" dirty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613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5725" marR="85725" marT="42863" marB="4286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5725" marR="85725" marT="42863" marB="428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525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24" y="2554135"/>
            <a:ext cx="1794523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23" y="4155321"/>
            <a:ext cx="1580211" cy="14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6314" y="214313"/>
            <a:ext cx="8934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পারমাণবিক সংখ্যা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ও ক্যালসিয়ামের(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375" dirty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3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7290" y="6069724"/>
            <a:ext cx="633699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dirty="0">
                <a:latin typeface="NikoshBAN" pitchFamily="2" charset="0"/>
                <a:cs typeface="NikoshBAN" pitchFamily="2" charset="0"/>
              </a:rPr>
              <a:t>ছকঃ পরমাণুর শক্তিস্তরে</a:t>
            </a:r>
            <a:r>
              <a:rPr lang="bn-IN" sz="375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 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450" y="285750"/>
            <a:ext cx="2279791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125" b="1" dirty="0">
                <a:latin typeface="Times New Roman" pitchFamily="18" charset="0"/>
                <a:cs typeface="NikoshBAN" pitchFamily="2" charset="0"/>
              </a:rPr>
              <a:t>জোড়ায় কাজ</a:t>
            </a:r>
            <a:endParaRPr lang="en-US" sz="4125" b="1" dirty="0"/>
          </a:p>
        </p:txBody>
      </p:sp>
      <p:sp>
        <p:nvSpPr>
          <p:cNvPr id="3" name="Rectangle 2"/>
          <p:cNvSpPr/>
          <p:nvPr/>
        </p:nvSpPr>
        <p:spPr>
          <a:xfrm>
            <a:off x="2238375" y="4857750"/>
            <a:ext cx="878681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375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M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3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3437" y="1149680"/>
            <a:ext cx="245291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dirty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375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9" y="2219190"/>
            <a:ext cx="2571751" cy="261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63" y="2019957"/>
            <a:ext cx="2572705" cy="26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52" y="1096533"/>
            <a:ext cx="1905332" cy="18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9992" y="714375"/>
            <a:ext cx="9696886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b="1" dirty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 1s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375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3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8865" y="2262219"/>
            <a:ext cx="6277681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b="1" dirty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বা ২য় শেলের উপস্তর সংখ্যা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</a:t>
            </a:r>
            <a:endParaRPr lang="en-US" sz="33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260" y="3190906"/>
            <a:ext cx="690605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dirty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য় শেলের উপস্তর সংখ্যা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3s, 3p,3d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662" y="3823190"/>
            <a:ext cx="7250704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 বা ৪র্থ শেলের উপস্তর সংখ্যা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375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4s, 4p,4d,4f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6112" y="4675564"/>
            <a:ext cx="491352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375" dirty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নিম্নরূপঃ</a:t>
            </a:r>
            <a:endParaRPr lang="en-US" sz="3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32987" y="5386108"/>
                <a:ext cx="9808930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375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375" b="1" dirty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375" b="1" dirty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375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375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3375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375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375" b="1" dirty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3375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375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87" y="5386108"/>
                <a:ext cx="9808930" cy="1131079"/>
              </a:xfrm>
              <a:prstGeom prst="rect">
                <a:avLst/>
              </a:prstGeom>
              <a:blipFill>
                <a:blip r:embed="rId3"/>
                <a:stretch>
                  <a:fillRect l="-1740" t="-8649" r="-1367" b="-1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1375" y="280824"/>
            <a:ext cx="6949142" cy="5756618"/>
            <a:chOff x="3048000" y="299545"/>
            <a:chExt cx="7412418" cy="6140393"/>
          </a:xfrm>
        </p:grpSpPr>
        <p:pic>
          <p:nvPicPr>
            <p:cNvPr id="5123" name="Picture 3" descr="E:\Images\Science\Electron Configuration chart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/>
            <a:stretch/>
          </p:blipFill>
          <p:spPr bwMode="auto">
            <a:xfrm>
              <a:off x="4169977" y="299545"/>
              <a:ext cx="6290441" cy="614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own Arrow 1"/>
            <p:cNvSpPr/>
            <p:nvPr/>
          </p:nvSpPr>
          <p:spPr>
            <a:xfrm>
              <a:off x="3048000" y="533401"/>
              <a:ext cx="1600200" cy="539166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125" dirty="0">
                  <a:latin typeface="NikoshBAN" pitchFamily="2" charset="0"/>
                  <a:cs typeface="NikoshBAN" pitchFamily="2" charset="0"/>
                </a:rPr>
                <a:t>শ</a:t>
              </a:r>
            </a:p>
            <a:p>
              <a:endParaRPr lang="bn-IN" sz="4125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125" dirty="0">
                  <a:latin typeface="NikoshBAN" pitchFamily="2" charset="0"/>
                  <a:cs typeface="NikoshBAN" pitchFamily="2" charset="0"/>
                </a:rPr>
                <a:t>ক্তি</a:t>
              </a:r>
            </a:p>
            <a:p>
              <a:endParaRPr lang="bn-IN" sz="4125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125" dirty="0">
                  <a:latin typeface="NikoshBAN" pitchFamily="2" charset="0"/>
                  <a:cs typeface="NikoshBAN" pitchFamily="2" charset="0"/>
                </a:rPr>
                <a:t>বৃ </a:t>
              </a:r>
            </a:p>
            <a:p>
              <a:endParaRPr lang="bn-IN" sz="4125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125" dirty="0">
                  <a:latin typeface="NikoshBAN" pitchFamily="2" charset="0"/>
                  <a:cs typeface="NikoshBAN" pitchFamily="2" charset="0"/>
                </a:rPr>
                <a:t>দ্ধি</a:t>
              </a:r>
              <a:endParaRPr lang="en-US" sz="4125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86571" y="6037442"/>
            <a:ext cx="63113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dirty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201447" y="642937"/>
            <a:ext cx="3443108" cy="928688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625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625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375" y="4195246"/>
            <a:ext cx="9144000" cy="1103740"/>
          </a:xfrm>
          <a:prstGeom prst="rect">
            <a:avLst/>
          </a:prstGeom>
        </p:spPr>
        <p:txBody>
          <a:bodyPr wrap="square" lIns="93068" tIns="46534" rIns="93068" bIns="46534">
            <a:spAutoFit/>
          </a:bodyPr>
          <a:lstStyle/>
          <a:p>
            <a:pPr marL="465341" indent="-465341">
              <a:buFont typeface="Wingdings" pitchFamily="2" charset="2"/>
              <a:buChar char=""/>
            </a:pPr>
            <a:r>
              <a:rPr lang="bn-IN" sz="3281" b="1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281" b="1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281" b="1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281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67688" y="1857375"/>
            <a:ext cx="2629630" cy="669414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37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75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3912" y="222216"/>
            <a:ext cx="2828925" cy="698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68" tIns="46534" rIns="93068" bIns="46534" rtlCol="0" anchor="ctr"/>
          <a:lstStyle/>
          <a:p>
            <a:pPr algn="ctr"/>
            <a:r>
              <a:rPr lang="bn-IN" sz="609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9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7365" y="2550969"/>
            <a:ext cx="6720859" cy="598859"/>
          </a:xfrm>
          <a:prstGeom prst="rect">
            <a:avLst/>
          </a:prstGeom>
        </p:spPr>
        <p:txBody>
          <a:bodyPr wrap="square" lIns="93068" tIns="46534" rIns="93068" bIns="46534">
            <a:spAutoFit/>
          </a:bodyPr>
          <a:lstStyle/>
          <a:p>
            <a:pPr marL="465341" indent="-465341">
              <a:buFont typeface="Wingdings 2" pitchFamily="18" charset="2"/>
              <a:buChar char="#"/>
            </a:pPr>
            <a:r>
              <a:rPr lang="bn-IN" sz="3281" dirty="0">
                <a:latin typeface="NikoshBAN" pitchFamily="2" charset="0"/>
                <a:cs typeface="NikoshBAN" pitchFamily="2" charset="0"/>
              </a:rPr>
              <a:t> ইলেকট্রন কখন পরবর্তী শক্তিস্তরে প্রবেশ করে ?</a:t>
            </a:r>
            <a:endParaRPr lang="en-US" sz="3281" dirty="0"/>
          </a:p>
        </p:txBody>
      </p:sp>
      <p:sp>
        <p:nvSpPr>
          <p:cNvPr id="4" name="Rectangle 3"/>
          <p:cNvSpPr/>
          <p:nvPr/>
        </p:nvSpPr>
        <p:spPr>
          <a:xfrm>
            <a:off x="3067365" y="1785938"/>
            <a:ext cx="4657725" cy="598859"/>
          </a:xfrm>
          <a:prstGeom prst="rect">
            <a:avLst/>
          </a:prstGeom>
        </p:spPr>
        <p:txBody>
          <a:bodyPr wrap="square" lIns="93068" tIns="46534" rIns="93068" bIns="46534">
            <a:spAutoFit/>
          </a:bodyPr>
          <a:lstStyle/>
          <a:p>
            <a:pPr marL="465341" indent="-465341">
              <a:buFont typeface="Wingdings 2" pitchFamily="18" charset="2"/>
              <a:buChar char="#"/>
            </a:pPr>
            <a:r>
              <a:rPr lang="bn-IN" sz="3281" dirty="0">
                <a:latin typeface="NikoshBAN" pitchFamily="2" charset="0"/>
                <a:cs typeface="NikoshBAN" pitchFamily="2" charset="0"/>
              </a:rPr>
              <a:t> প্রধান শক্তিগুলো কী কী?</a:t>
            </a:r>
            <a:endParaRPr lang="en-US" sz="3281" dirty="0"/>
          </a:p>
        </p:txBody>
      </p:sp>
      <p:sp>
        <p:nvSpPr>
          <p:cNvPr id="5" name="Rectangle 4"/>
          <p:cNvSpPr/>
          <p:nvPr/>
        </p:nvSpPr>
        <p:spPr>
          <a:xfrm>
            <a:off x="2962477" y="5496064"/>
            <a:ext cx="5646499" cy="598859"/>
          </a:xfrm>
          <a:prstGeom prst="rect">
            <a:avLst/>
          </a:prstGeom>
        </p:spPr>
        <p:txBody>
          <a:bodyPr wrap="none" lIns="93068" tIns="46534" rIns="93068" bIns="46534">
            <a:spAutoFit/>
          </a:bodyPr>
          <a:lstStyle/>
          <a:p>
            <a:pPr marL="465341" indent="-465341">
              <a:buFont typeface="Wingdings 2" pitchFamily="18" charset="2"/>
              <a:buChar char="#"/>
            </a:pPr>
            <a:r>
              <a:rPr lang="bn-IN" sz="328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বা ৪র্থ শেলের উপস্তর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281" dirty="0"/>
          </a:p>
        </p:txBody>
      </p:sp>
      <p:sp>
        <p:nvSpPr>
          <p:cNvPr id="6" name="Rectangle 5"/>
          <p:cNvSpPr/>
          <p:nvPr/>
        </p:nvSpPr>
        <p:spPr>
          <a:xfrm>
            <a:off x="3067366" y="3508948"/>
            <a:ext cx="5008504" cy="598859"/>
          </a:xfrm>
          <a:prstGeom prst="rect">
            <a:avLst/>
          </a:prstGeom>
        </p:spPr>
        <p:txBody>
          <a:bodyPr wrap="none" lIns="93068" tIns="46534" rIns="93068" bIns="46534">
            <a:spAutoFit/>
          </a:bodyPr>
          <a:lstStyle/>
          <a:p>
            <a:pPr marL="465341" indent="-465341">
              <a:buFont typeface="Wingdings 2" pitchFamily="18" charset="2"/>
              <a:buChar char="#"/>
            </a:pPr>
            <a:r>
              <a:rPr lang="bn-IN" sz="3281" dirty="0">
                <a:latin typeface="NikoshBAN" pitchFamily="2" charset="0"/>
                <a:cs typeface="NikoshBAN" pitchFamily="2" charset="0"/>
              </a:rPr>
              <a:t> ইলেকট্রনসমূহের সাধারন ধর্ম কী?</a:t>
            </a:r>
            <a:endParaRPr lang="en-US" sz="3281" dirty="0"/>
          </a:p>
        </p:txBody>
      </p:sp>
      <p:sp>
        <p:nvSpPr>
          <p:cNvPr id="7" name="Rectangle 6"/>
          <p:cNvSpPr/>
          <p:nvPr/>
        </p:nvSpPr>
        <p:spPr>
          <a:xfrm>
            <a:off x="3067365" y="4572000"/>
            <a:ext cx="7691931" cy="598859"/>
          </a:xfrm>
          <a:prstGeom prst="rect">
            <a:avLst/>
          </a:prstGeom>
        </p:spPr>
        <p:txBody>
          <a:bodyPr wrap="none" lIns="93068" tIns="46534" rIns="93068" bIns="46534">
            <a:spAutoFit/>
          </a:bodyPr>
          <a:lstStyle/>
          <a:p>
            <a:pPr marL="465341" indent="-465341">
              <a:buFont typeface="Wingdings 2" pitchFamily="18" charset="2"/>
              <a:buChar char="#"/>
            </a:pPr>
            <a:r>
              <a:rPr lang="bn-IN" sz="3281" dirty="0">
                <a:latin typeface="NikoshBAN" pitchFamily="2" charset="0"/>
                <a:cs typeface="NikoshBAN" pitchFamily="2" charset="0"/>
              </a:rPr>
              <a:t> কখন ইলেকট্রন বিন্যাস অধিকতর সুস্থিতি অর্জন করে ?</a:t>
            </a:r>
            <a:endParaRPr lang="en-US" sz="3281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493" y="3416966"/>
            <a:ext cx="188018" cy="714275"/>
          </a:xfrm>
          <a:prstGeom prst="rect">
            <a:avLst/>
          </a:prstGeom>
          <a:noFill/>
        </p:spPr>
        <p:txBody>
          <a:bodyPr wrap="none" lIns="93068" tIns="46534" rIns="93068" bIns="46534">
            <a:spAutoFit/>
          </a:bodyPr>
          <a:lstStyle/>
          <a:p>
            <a:endParaRPr lang="en-US" sz="4031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318523" y="1022439"/>
            <a:ext cx="4243388" cy="87122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68" tIns="46534" rIns="93068" bIns="46534" rtlCol="0" anchor="ctr"/>
          <a:lstStyle/>
          <a:p>
            <a:pPr algn="ctr"/>
            <a:r>
              <a:rPr lang="en-US" sz="6094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94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94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94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7028" y="5000625"/>
            <a:ext cx="9723910" cy="1103740"/>
          </a:xfrm>
          <a:prstGeom prst="rect">
            <a:avLst/>
          </a:prstGeom>
        </p:spPr>
        <p:txBody>
          <a:bodyPr wrap="square" lIns="93068" tIns="46534" rIns="93068" bIns="46534">
            <a:spAutoFit/>
          </a:bodyPr>
          <a:lstStyle/>
          <a:p>
            <a:r>
              <a:rPr lang="bn-IN" sz="3281" dirty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281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12" y="2372192"/>
            <a:ext cx="2259211" cy="20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32748-7914-4497-BB4E-BB49ED49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464236"/>
            <a:ext cx="10789920" cy="5936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9001-31B4-4041-BB1E-FC8987C8A061}"/>
              </a:ext>
            </a:extLst>
          </p:cNvPr>
          <p:cNvSpPr txBox="1"/>
          <p:nvPr/>
        </p:nvSpPr>
        <p:spPr>
          <a:xfrm>
            <a:off x="3729111" y="253219"/>
            <a:ext cx="429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180" y="4661295"/>
            <a:ext cx="4545875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বিষয়:রসায়ন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420" y="3892297"/>
            <a:ext cx="459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র)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মাধ্যমিক বালিকা বিদ্যা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াগেরহাট।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01746440618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E-mail:mithun.gpi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89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89" y="311816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6128659" y="1048492"/>
            <a:ext cx="104502" cy="5087314"/>
          </a:xfrm>
          <a:prstGeom prst="flowChartDecis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C21F4-055A-40B2-A28A-689C21E8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5" y="746449"/>
            <a:ext cx="2576373" cy="314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B1489-8A14-4249-8A1C-7E7143A7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4" y="1081257"/>
            <a:ext cx="4843524" cy="33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0125" y="525428"/>
            <a:ext cx="23155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3750" b="1" spc="4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67375" y="3067348"/>
          <a:ext cx="857250" cy="72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7375" y="3067348"/>
                        <a:ext cx="857250" cy="723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0346" y="5500688"/>
            <a:ext cx="48409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0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000" b="1" spc="47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000" b="1" spc="47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522512"/>
            <a:ext cx="2803922" cy="32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2" y="1326058"/>
            <a:ext cx="3574831" cy="3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92899" y="2487862"/>
            <a:ext cx="9572625" cy="3357563"/>
          </a:xfrm>
          <a:prstGeom prst="rect">
            <a:avLst/>
          </a:prstGeom>
          <a:noFill/>
        </p:spPr>
        <p:txBody>
          <a:bodyPr lIns="65151" tIns="32575" rIns="65151" bIns="3257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375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উপশক্তিস্তরসমূহকে কী দ্বারা সূচিত করা হয় তা বর্ণনা করতে পারবে। </a:t>
            </a:r>
          </a:p>
          <a:p>
            <a:pPr>
              <a:buFont typeface="Arial" pitchFamily="34" charset="0"/>
              <a:buNone/>
            </a:pP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375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96" y="1000126"/>
            <a:ext cx="1533605" cy="14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3721" y="214313"/>
            <a:ext cx="923631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 ইলেকট্রনসুমূহ তাদের  নিজ নিজ শক্তি অনুযায়ী বিভিন্ন</a:t>
            </a:r>
          </a:p>
          <a:p>
            <a:r>
              <a:rPr lang="bn-IN" sz="375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375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50191" y="2844021"/>
            <a:ext cx="1728702" cy="85725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551292"/>
              <a:chOff x="6400800" y="613792"/>
              <a:chExt cx="1891770" cy="630472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13792"/>
                <a:ext cx="1891770" cy="6054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624214" y="1857375"/>
            <a:ext cx="5309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000" spc="3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24125" y="2285998"/>
            <a:ext cx="2714625" cy="1985631"/>
            <a:chOff x="3605276" y="3007141"/>
            <a:chExt cx="2642066" cy="1778099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66335"/>
              <a:chOff x="6400800" y="710951"/>
              <a:chExt cx="1891770" cy="53331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710951"/>
                <a:ext cx="1891770" cy="50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66335"/>
              <a:chOff x="6400800" y="710951"/>
              <a:chExt cx="1891770" cy="53331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710951"/>
                <a:ext cx="1891770" cy="50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73844"/>
              <a:chOff x="3605276" y="3011396"/>
              <a:chExt cx="2642066" cy="1773844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66335"/>
                <a:chOff x="6400800" y="710951"/>
                <a:chExt cx="1891770" cy="53331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66335"/>
                <a:chOff x="6400800" y="710951"/>
                <a:chExt cx="1891770" cy="533313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66335"/>
                <a:chOff x="6400800" y="710951"/>
                <a:chExt cx="1891770" cy="533313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66335"/>
                <a:chOff x="6400800" y="710951"/>
                <a:chExt cx="1891770" cy="533313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66335"/>
                <a:chOff x="6400800" y="710951"/>
                <a:chExt cx="1891770" cy="53331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66335"/>
                <a:chOff x="6400800" y="710951"/>
                <a:chExt cx="1891770" cy="533313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710951"/>
                  <a:ext cx="1891770" cy="508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625" b="1" dirty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625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974641" y="3379381"/>
            <a:ext cx="5264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শক্তিস্তর অর্থাৎ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266327" y="2000251"/>
            <a:ext cx="2972423" cy="2859963"/>
            <a:chOff x="3505200" y="4836807"/>
            <a:chExt cx="2501920" cy="2532989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451009"/>
              <a:chOff x="6400800" y="257788"/>
              <a:chExt cx="1891770" cy="98647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257788"/>
                <a:ext cx="1891770" cy="96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451009"/>
              <a:chOff x="6400800" y="257788"/>
              <a:chExt cx="1891770" cy="98647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257788"/>
                <a:ext cx="1891770" cy="96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451009"/>
              <a:chOff x="6400800" y="257788"/>
              <a:chExt cx="1891770" cy="986476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257788"/>
                <a:ext cx="1891770" cy="96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451009"/>
              <a:chOff x="6400800" y="257788"/>
              <a:chExt cx="1891770" cy="98647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257788"/>
                <a:ext cx="1891770" cy="96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451009"/>
              <a:chOff x="6400800" y="257788"/>
              <a:chExt cx="1891770" cy="986476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257788"/>
                <a:ext cx="1891770" cy="96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625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625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2146463" y="5221652"/>
            <a:ext cx="5264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7313" y="1571625"/>
            <a:ext cx="18573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8"/>
          </a:p>
        </p:txBody>
      </p:sp>
      <p:sp>
        <p:nvSpPr>
          <p:cNvPr id="4" name="Rectangle 3"/>
          <p:cNvSpPr/>
          <p:nvPr/>
        </p:nvSpPr>
        <p:spPr>
          <a:xfrm>
            <a:off x="2238375" y="446316"/>
            <a:ext cx="9088514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375" spc="36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375" spc="36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3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52812" y="1928813"/>
                <a:ext cx="590507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 spc="36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000" spc="36" baseline="3000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12" y="1928813"/>
                <a:ext cx="590507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10734" y="2654824"/>
                <a:ext cx="586340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 spc="36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000" spc="36" baseline="3000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734" y="2654824"/>
                <a:ext cx="586340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83352" y="3583511"/>
                <a:ext cx="60878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 spc="36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000" spc="36" baseline="3000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52" y="3583511"/>
                <a:ext cx="608782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383353" y="4360904"/>
                <a:ext cx="612449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 spc="36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000" spc="36" baseline="3000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000" spc="36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53" y="4360904"/>
                <a:ext cx="61244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66875" y="5113051"/>
            <a:ext cx="978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spc="3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1167" y="714374"/>
            <a:ext cx="2071688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125" b="1" dirty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125" b="1" dirty="0"/>
          </a:p>
        </p:txBody>
      </p:sp>
      <p:sp>
        <p:nvSpPr>
          <p:cNvPr id="4" name="Rectangle 3"/>
          <p:cNvSpPr/>
          <p:nvPr/>
        </p:nvSpPr>
        <p:spPr>
          <a:xfrm>
            <a:off x="1901363" y="2857501"/>
            <a:ext cx="893410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37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8431" y="2103556"/>
            <a:ext cx="838723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dirty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3750" dirty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3750" dirty="0"/>
          </a:p>
        </p:txBody>
      </p:sp>
      <p:sp>
        <p:nvSpPr>
          <p:cNvPr id="9" name="Rectangle 8"/>
          <p:cNvSpPr/>
          <p:nvPr/>
        </p:nvSpPr>
        <p:spPr>
          <a:xfrm>
            <a:off x="1738312" y="285750"/>
            <a:ext cx="9644063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>
              <a:defRPr/>
            </a:pPr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37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5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করে।</a:t>
            </a:r>
            <a:endParaRPr lang="en-US" sz="37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56936" y="3356597"/>
            <a:ext cx="8590359" cy="3162115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945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853</Words>
  <Application>Microsoft Office PowerPoint</Application>
  <PresentationFormat>Widescreen</PresentationFormat>
  <Paragraphs>150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SRDL_RPGHS_02</dc:creator>
  <cp:lastModifiedBy>RPGHS_115166</cp:lastModifiedBy>
  <cp:revision>16</cp:revision>
  <dcterms:created xsi:type="dcterms:W3CDTF">2019-10-03T06:22:04Z</dcterms:created>
  <dcterms:modified xsi:type="dcterms:W3CDTF">2019-11-01T06:28:42Z</dcterms:modified>
</cp:coreProperties>
</file>