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3"/>
  </p:notesMasterIdLst>
  <p:sldIdLst>
    <p:sldId id="256" r:id="rId2"/>
    <p:sldId id="257" r:id="rId3"/>
    <p:sldId id="283" r:id="rId4"/>
    <p:sldId id="305" r:id="rId5"/>
    <p:sldId id="260" r:id="rId6"/>
    <p:sldId id="261" r:id="rId7"/>
    <p:sldId id="259" r:id="rId8"/>
    <p:sldId id="276" r:id="rId9"/>
    <p:sldId id="288" r:id="rId10"/>
    <p:sldId id="300" r:id="rId11"/>
    <p:sldId id="277" r:id="rId12"/>
    <p:sldId id="301" r:id="rId13"/>
    <p:sldId id="302" r:id="rId14"/>
    <p:sldId id="279" r:id="rId15"/>
    <p:sldId id="282" r:id="rId16"/>
    <p:sldId id="272" r:id="rId17"/>
    <p:sldId id="298" r:id="rId18"/>
    <p:sldId id="303" r:id="rId19"/>
    <p:sldId id="304" r:id="rId20"/>
    <p:sldId id="273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1796" autoAdjust="0"/>
  </p:normalViewPr>
  <p:slideViewPr>
    <p:cSldViewPr>
      <p:cViewPr varScale="1">
        <p:scale>
          <a:sx n="68" d="100"/>
          <a:sy n="68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A6038-1A97-4791-9FE8-95CBA0FE823D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9DDED-FE4F-4727-8F8D-39F4584E5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9DDED-FE4F-4727-8F8D-39F4584E5D0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9DDED-FE4F-4727-8F8D-39F4584E5D0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9DDED-FE4F-4727-8F8D-39F4584E5D0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1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9681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41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32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55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19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1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9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1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5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6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5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63688" y="89337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000" b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8000" b="1" u="sng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u="sng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344816" cy="446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036496" cy="5256584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আকর্ষন শক্তির মাধ্যমে অনুতে একাধিক পরমানু পরস্পর যুক্ত থাকে তাকে বন্ধন বলে।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 দুই প্রকার ।যথাঃআয়নিক বন্ধন ও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বন্ধন। </a:t>
            </a:r>
            <a:endParaRPr lang="bn-BD" sz="4000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পরমাণূ ইলেকট্রন শেয়ারের মাধ্যমে যে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তৈরী করে তাকে সমযোজী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লে।</a:t>
            </a:r>
            <a:endParaRPr lang="bn-BD" sz="4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404664"/>
            <a:ext cx="4518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মিলিয়ে নাও। 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0peJxj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08720"/>
            <a:ext cx="7543800" cy="5353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rgbClr val="00B0F0"/>
                </a:solidFill>
              </a:rPr>
              <a:t>   </a:t>
            </a:r>
            <a:r>
              <a:rPr lang="bn-IN" sz="66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6775" y="2276872"/>
            <a:ext cx="7290055" cy="40233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জেনের একটি অনুতে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কয়জোড়া বন্ধনজোড় ইলে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ট্রন বিদ্যমান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হাইড্রোজেনের একটি অনুতে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পরামানু বিদ্যমান ?</a:t>
            </a: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96752"/>
            <a:ext cx="9144000" cy="38884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ড্র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োজেনের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অনুতে একজোড়া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বন্ধনজোড় ইলেকট্রন বিদ্যমান 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জেনের একটি অনুতে দুটি পরামানু বিদ্যমান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1680" y="33184"/>
            <a:ext cx="55579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এবার মিলিয়ে নাও। 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ydrogen_fluoride_dotandcros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00100"/>
            <a:ext cx="7264400" cy="544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14800" y="2971800"/>
            <a:ext cx="457200" cy="533400"/>
          </a:xfrm>
          <a:prstGeom prst="ellips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05250" y="2686050"/>
            <a:ext cx="857250" cy="10858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0" y="29337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3676650" y="2438400"/>
            <a:ext cx="12954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4267200" y="3638550"/>
            <a:ext cx="152400" cy="2286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267200" y="2590800"/>
            <a:ext cx="152400" cy="2286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781550" y="3581400"/>
            <a:ext cx="1524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733800" y="2667000"/>
            <a:ext cx="1524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4629150" y="2495550"/>
            <a:ext cx="1524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3867150" y="3790950"/>
            <a:ext cx="1524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rot="17880311">
            <a:off x="7267134" y="3274491"/>
            <a:ext cx="1740763" cy="1181543"/>
            <a:chOff x="6477000" y="4171950"/>
            <a:chExt cx="1600200" cy="1771650"/>
          </a:xfrm>
        </p:grpSpPr>
        <p:sp>
          <p:nvSpPr>
            <p:cNvPr id="17" name="Oval 16"/>
            <p:cNvSpPr/>
            <p:nvPr/>
          </p:nvSpPr>
          <p:spPr>
            <a:xfrm>
              <a:off x="6477000" y="4267200"/>
              <a:ext cx="1295400" cy="1676400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000" y="474345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7029450" y="4171950"/>
              <a:ext cx="1524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 rot="3432112">
            <a:off x="402481" y="3920189"/>
            <a:ext cx="1740763" cy="1181543"/>
            <a:chOff x="6477000" y="4171950"/>
            <a:chExt cx="1600200" cy="1771650"/>
          </a:xfrm>
        </p:grpSpPr>
        <p:sp>
          <p:nvSpPr>
            <p:cNvPr id="33" name="Oval 32"/>
            <p:cNvSpPr/>
            <p:nvPr/>
          </p:nvSpPr>
          <p:spPr>
            <a:xfrm>
              <a:off x="6477000" y="4267200"/>
              <a:ext cx="1295400" cy="1676400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58000" y="474345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7029450" y="4171950"/>
              <a:ext cx="1524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 rot="7475205">
            <a:off x="414857" y="2014918"/>
            <a:ext cx="1740763" cy="1181543"/>
            <a:chOff x="6477000" y="4171950"/>
            <a:chExt cx="1600200" cy="1771650"/>
          </a:xfrm>
        </p:grpSpPr>
        <p:sp>
          <p:nvSpPr>
            <p:cNvPr id="37" name="Oval 36"/>
            <p:cNvSpPr/>
            <p:nvPr/>
          </p:nvSpPr>
          <p:spPr>
            <a:xfrm>
              <a:off x="6477000" y="4267200"/>
              <a:ext cx="1295400" cy="1676400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58000" y="474345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7029450" y="4171950"/>
              <a:ext cx="1524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 rot="14265737">
            <a:off x="7081028" y="1482085"/>
            <a:ext cx="1740763" cy="1181543"/>
            <a:chOff x="6477000" y="4171950"/>
            <a:chExt cx="1600200" cy="1771650"/>
          </a:xfrm>
        </p:grpSpPr>
        <p:sp>
          <p:nvSpPr>
            <p:cNvPr id="41" name="Oval 40"/>
            <p:cNvSpPr/>
            <p:nvPr/>
          </p:nvSpPr>
          <p:spPr>
            <a:xfrm>
              <a:off x="6477000" y="4267200"/>
              <a:ext cx="1295400" cy="1676400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58000" y="474345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7029450" y="4171950"/>
              <a:ext cx="1524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057400" y="52578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7200" baseline="-25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গঠন</a:t>
            </a:r>
            <a:endParaRPr lang="en-US" sz="72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C 0.06423 -0.02847 0.00399 -0.00278 0.18958 -0.00278 " pathEditMode="relative" ptsTypes="f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38778E-17 C 0.075 -0.00093 0.15 -1.38778E-17 0.225 -0.00278 C 0.22743 -0.00278 0.23125 -0.00833 0.23125 -0.00833 " pathEditMode="relative" ptsTypes="ff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3.7037E-7 C -0.00208 -0.00185 -0.00381 -0.00439 -0.00624 -0.00555 C -0.01163 -0.0081 -0.02291 -0.01111 -0.02291 -0.01111 C -0.02499 -0.01296 -0.02673 -0.01666 -0.02916 -0.01666 C -0.08454 -0.01805 -0.17951 -0.00995 -0.23541 -0.00833 C -0.25121 -0.00532 -0.26215 0.00162 -0.27708 0.00834 C -0.28628 0.0125 -0.28385 0.01667 -0.29583 0.01667 " pathEditMode="relative" ptsTypes="ffffff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C -0.00955 -0.00185 -0.01997 -0.00371 -0.02917 -0.00834 C -0.03698 -0.01227 -0.03629 -0.01459 -0.04375 -0.01667 C -0.07084 -0.02384 -0.09445 -0.02616 -0.12292 -0.02778 C -0.13264 -0.03102 -0.14254 -0.03195 -0.15209 -0.03611 C -0.17431 -0.03519 -0.19653 -0.03565 -0.21875 -0.03334 C -0.2224 -0.03287 -0.22552 -0.02894 -0.22917 -0.02778 C -0.23941 -0.02454 -0.25 -0.02431 -0.26042 -0.02222 C -0.26459 -0.01852 -0.26823 -0.0132 -0.27292 -0.01111 C -0.27709 -0.00926 -0.28542 -0.00556 -0.28542 -0.00556 " pathEditMode="relative" ptsTypes="fffffffff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ard 5"/>
          <p:cNvSpPr/>
          <p:nvPr/>
        </p:nvSpPr>
        <p:spPr>
          <a:xfrm>
            <a:off x="2042869" y="1242471"/>
            <a:ext cx="4877734" cy="1224136"/>
          </a:xfrm>
          <a:prstGeom prst="flowChartPunchedCar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0528" y="3933056"/>
            <a:ext cx="9324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অ্যামোনিয়া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অনুর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গঠন বর্ননা কর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572000" y="2564904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604448" cy="63813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 একটি গ্যাসীয় পদার্থ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অ্যামোনিয়া অনু গঠনে 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নাইট্র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 পরমানু ও 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হাই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ড্রোজেন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পরমানু বিদ্যমান ।নাইট্র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জেনের শেষ কক্ষ পথের ৩টি ইলেকট্রন ও হাইড্র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জেনের একটি ইলেকট্র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মিলে অ্যামোনিয়া অনু গঠিত হয়।যৌগটিতে মৌল দুটির অনুপাত হল,এক অনুপাত তিন এবংযৌগে মোট পরমানুর সংখ্যা 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যৌগটির 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ণবিক ভর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17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0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কাজের সাথে মিলাও।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468560" y="31514"/>
            <a:ext cx="10153128" cy="7069894"/>
          </a:xfrm>
        </p:spPr>
        <p:txBody>
          <a:bodyPr>
            <a:normAutofit fontScale="25000" lnSpcReduction="20000"/>
          </a:bodyPr>
          <a:lstStyle/>
          <a:p>
            <a:pPr marL="3657600" lvl="8" indent="0">
              <a:buNone/>
            </a:pPr>
            <a:r>
              <a:rPr lang="bn-IN" sz="376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376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bn-IN" sz="37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9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যৌগটিতে সমযোজী</a:t>
            </a:r>
            <a:r>
              <a:rPr lang="bn-BD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 বিদ্যমান ?</a:t>
            </a:r>
          </a:p>
          <a:p>
            <a:r>
              <a:rPr lang="bn-BD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Hcl</a:t>
            </a:r>
            <a:r>
              <a:rPr lang="bn-IN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bn-BD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Nacl</a:t>
            </a:r>
            <a:r>
              <a:rPr lang="bn-IN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BD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Zncl</a:t>
            </a:r>
            <a:r>
              <a:rPr lang="en-US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ঘ। </a:t>
            </a:r>
            <a:r>
              <a:rPr lang="en-US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</a:t>
            </a:r>
          </a:p>
          <a:p>
            <a:r>
              <a:rPr lang="bn-BD" sz="19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2।</a:t>
            </a:r>
            <a:r>
              <a:rPr lang="bn-IN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মৌলটির গ্রাম আণবি</a:t>
            </a:r>
            <a:r>
              <a:rPr lang="bn-BD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 বেশি ?</a:t>
            </a:r>
          </a:p>
          <a:p>
            <a:r>
              <a:rPr lang="bn-BD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19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</a:t>
            </a:r>
            <a:r>
              <a:rPr lang="bn-BD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               খ</a:t>
            </a:r>
            <a:r>
              <a:rPr lang="bn-BD" sz="19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ফ্লোরিন </a:t>
            </a:r>
          </a:p>
          <a:p>
            <a:r>
              <a:rPr lang="bn-BD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sz="19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</a:t>
            </a:r>
            <a:r>
              <a:rPr lang="bn-BD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                 ঘ</a:t>
            </a:r>
            <a:r>
              <a:rPr lang="bn-BD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19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ক্লোরিন</a:t>
            </a:r>
            <a:endParaRPr lang="bn-IN" sz="5400" dirty="0" smtClean="0">
              <a:solidFill>
                <a:srgbClr val="7030A0"/>
              </a:solidFill>
            </a:endParaRPr>
          </a:p>
          <a:p>
            <a:endParaRPr lang="en-US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-25710"/>
            <a:ext cx="9144000" cy="685800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54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০৩।সমযোজী</a:t>
            </a:r>
            <a:r>
              <a:rPr lang="bn-IN" sz="48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যৌগের ক্ষেত্রে</a:t>
            </a:r>
            <a:endParaRPr lang="en-US" sz="8000" u="sng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সমযোজী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যৌগ পানিতে অদ্রবনীয়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সমযোজী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যৌগ দূর্বল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সমযোজী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যৌগ বিদ্যুৎ পরিবহন ক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রে।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সঠ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১,২ খ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২,৩ গ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১,৩ ঘ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,২ ও ৩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1880" y="1844825"/>
            <a:ext cx="5652120" cy="439248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as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ফজলুল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কৃষি),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 আলাউদ্দিন 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লয়,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মির্জাপুর,পাকুন্দিয়া,কিশোরগঞ্জ।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haquefazlul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261296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r>
              <a:rPr lang="en-GB" sz="1200" dirty="0">
                <a:solidFill>
                  <a:schemeClr val="tx1"/>
                </a:solidFill>
              </a:rPr>
              <a:t/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5" t="34853" r="39670" b="10934"/>
          <a:stretch/>
        </p:blipFill>
        <p:spPr>
          <a:xfrm>
            <a:off x="0" y="1857886"/>
            <a:ext cx="3491880" cy="43794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11760" y="363022"/>
            <a:ext cx="37444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8000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en-US" sz="8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8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8520" y="371703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6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PCl</a:t>
            </a:r>
            <a:r>
              <a:rPr lang="en-US" sz="66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সচিত্র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14"/>
            <a:ext cx="3384376" cy="3140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91169" y="1124744"/>
            <a:ext cx="45496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800" spc="500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8800" spc="500" dirty="0" err="1">
                <a:latin typeface="NikoshBAN" panose="02000000000000000000" pitchFamily="2" charset="0"/>
                <a:cs typeface="NikoshBAN" panose="02000000000000000000" pitchFamily="2" charset="0"/>
              </a:rPr>
              <a:t>ড়ির</a:t>
            </a:r>
            <a:r>
              <a:rPr lang="en-US" sz="8800" spc="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spc="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spc="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gular Pentagon 4"/>
          <p:cNvSpPr/>
          <p:nvPr/>
        </p:nvSpPr>
        <p:spPr>
          <a:xfrm>
            <a:off x="971600" y="116633"/>
            <a:ext cx="7344815" cy="1728192"/>
          </a:xfrm>
          <a:prstGeom prst="pen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</a:t>
            </a:r>
            <a:r>
              <a:rPr lang="bn-BD" sz="13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বাদ</a:t>
            </a:r>
            <a:endParaRPr lang="en-US" sz="13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81237"/>
            <a:ext cx="8496944" cy="4388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75106"/>
            <a:ext cx="7290054" cy="1499616"/>
          </a:xfrm>
        </p:spPr>
        <p:txBody>
          <a:bodyPr>
            <a:noAutofit/>
          </a:bodyPr>
          <a:lstStyle/>
          <a:p>
            <a:r>
              <a:rPr lang="bn-BD" sz="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72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8096" y="1700808"/>
            <a:ext cx="7290055" cy="460855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5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রসায়ন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5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অধ্যায়ঃ৫ম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5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5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</a:t>
            </a:r>
            <a:r>
              <a:rPr lang="en-US" sz="5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IN" sz="5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7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তারিখঃ২১/</a:t>
            </a:r>
            <a:r>
              <a:rPr lang="en-US" sz="5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05</a:t>
            </a:r>
            <a:r>
              <a:rPr lang="bn-IN" sz="5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en-US" sz="5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5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878975"/>
              </p:ext>
            </p:extLst>
          </p:nvPr>
        </p:nvGraphicFramePr>
        <p:xfrm>
          <a:off x="4272318" y="2708920"/>
          <a:ext cx="1023863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ackager Shell Object" showAsIcon="1" r:id="rId3" imgW="461880" imgH="488520" progId="Package">
                  <p:embed/>
                </p:oleObj>
              </mc:Choice>
              <mc:Fallback>
                <p:oleObj name="Packager Shell Object" showAsIcon="1" r:id="rId3" imgW="4618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2318" y="2708920"/>
                        <a:ext cx="1023863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16182" y="332656"/>
            <a:ext cx="533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9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9717" y="5019675"/>
            <a:ext cx="658205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9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0350" y="188640"/>
            <a:ext cx="59627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7" y="1340768"/>
            <a:ext cx="6569899" cy="36789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5294" y="2267129"/>
            <a:ext cx="9144000" cy="4325112"/>
          </a:xfrm>
          <a:noFill/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মযোজী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676400" y="2438400"/>
            <a:ext cx="6096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15000" y="2514600"/>
            <a:ext cx="6096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2114550"/>
            <a:ext cx="13716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14450" y="2110154"/>
            <a:ext cx="1371600" cy="1490296"/>
          </a:xfrm>
          <a:custGeom>
            <a:avLst/>
            <a:gdLst>
              <a:gd name="connsiteX0" fmla="*/ 0 w 1371600"/>
              <a:gd name="connsiteY0" fmla="*/ 745148 h 1490296"/>
              <a:gd name="connsiteX1" fmla="*/ 685800 w 1371600"/>
              <a:gd name="connsiteY1" fmla="*/ 0 h 1490296"/>
              <a:gd name="connsiteX2" fmla="*/ 1371600 w 1371600"/>
              <a:gd name="connsiteY2" fmla="*/ 745148 h 1490296"/>
              <a:gd name="connsiteX3" fmla="*/ 685800 w 1371600"/>
              <a:gd name="connsiteY3" fmla="*/ 1490296 h 1490296"/>
              <a:gd name="connsiteX4" fmla="*/ 0 w 1371600"/>
              <a:gd name="connsiteY4" fmla="*/ 745148 h 1490296"/>
              <a:gd name="connsiteX0" fmla="*/ 0 w 1371600"/>
              <a:gd name="connsiteY0" fmla="*/ 745148 h 1490296"/>
              <a:gd name="connsiteX1" fmla="*/ 685800 w 1371600"/>
              <a:gd name="connsiteY1" fmla="*/ 0 h 1490296"/>
              <a:gd name="connsiteX2" fmla="*/ 1371600 w 1371600"/>
              <a:gd name="connsiteY2" fmla="*/ 745148 h 1490296"/>
              <a:gd name="connsiteX3" fmla="*/ 685800 w 1371600"/>
              <a:gd name="connsiteY3" fmla="*/ 1490296 h 1490296"/>
              <a:gd name="connsiteX4" fmla="*/ 0 w 1371600"/>
              <a:gd name="connsiteY4" fmla="*/ 745148 h 149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90296">
                <a:moveTo>
                  <a:pt x="0" y="745148"/>
                </a:moveTo>
                <a:cubicBezTo>
                  <a:pt x="0" y="496765"/>
                  <a:pt x="307043" y="0"/>
                  <a:pt x="685800" y="0"/>
                </a:cubicBezTo>
                <a:cubicBezTo>
                  <a:pt x="1064557" y="0"/>
                  <a:pt x="1371600" y="333614"/>
                  <a:pt x="1371600" y="745148"/>
                </a:cubicBezTo>
                <a:cubicBezTo>
                  <a:pt x="1371600" y="1156682"/>
                  <a:pt x="1064557" y="1490296"/>
                  <a:pt x="685800" y="1490296"/>
                </a:cubicBezTo>
                <a:cubicBezTo>
                  <a:pt x="307043" y="1490296"/>
                  <a:pt x="0" y="993531"/>
                  <a:pt x="0" y="74514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19150" y="1524000"/>
            <a:ext cx="2343150" cy="2667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57750" y="1562100"/>
            <a:ext cx="2343150" cy="2667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62650" y="3505200"/>
            <a:ext cx="152400" cy="228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62650" y="2000250"/>
            <a:ext cx="152400" cy="228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43200" y="3657600"/>
            <a:ext cx="152400" cy="228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67050" y="2705100"/>
            <a:ext cx="152400" cy="228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705100" y="1752600"/>
            <a:ext cx="152400" cy="228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85850" y="3657600"/>
            <a:ext cx="152400" cy="228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14400" y="2133600"/>
            <a:ext cx="152400" cy="228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76400" y="2438400"/>
            <a:ext cx="609600" cy="76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15000" y="2514600"/>
            <a:ext cx="609600" cy="76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57350" y="236220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15000" y="241935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6" name="Oval 25"/>
          <p:cNvSpPr/>
          <p:nvPr/>
        </p:nvSpPr>
        <p:spPr>
          <a:xfrm>
            <a:off x="6877050" y="3581400"/>
            <a:ext cx="152400" cy="228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34200" y="2057400"/>
            <a:ext cx="152400" cy="228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48250" y="3657600"/>
            <a:ext cx="152400" cy="228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809750"/>
            <a:ext cx="152400" cy="228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762500" y="2743200"/>
            <a:ext cx="152400" cy="228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819400" y="1905000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819400" y="3790950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200400" y="2855912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2.22222E-6 C 0.01198 -0.00209 0.0217 -0.00533 0.03333 -0.00834 C 0.06233 -0.00648 0.08212 -0.00602 0.10833 0.00555 C 0.12743 0.01412 0.14861 0.00555 0.16875 0.00555 " pathEditMode="relative" ptsTypes="fff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93889E-18 -1.48148E-6 C 0.03247 -0.01436 0.06372 0.00555 0.09584 0.00555 " pathEditMode="relative" ptsTypes="f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93889E-18 2.22222E-6 C 0.05416 2.22222E-6 0.10833 2.22222E-6 0.1625 2.22222E-6 " pathEditMode="relative" ptsTypes="f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t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32" y="548680"/>
            <a:ext cx="4391912" cy="4680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648" y="3573016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64"/>
            <a:ext cx="9116551" cy="2991703"/>
          </a:xfrm>
          <a:noFill/>
        </p:spPr>
        <p:txBody>
          <a:bodyPr>
            <a:noAutofit/>
          </a:bodyPr>
          <a:lstStyle/>
          <a:p>
            <a:pPr marL="1143000" indent="-1143000">
              <a:buFont typeface="Wingdings" panose="05000000000000000000" pitchFamily="2" charset="2"/>
              <a:buChar char="v"/>
            </a:pP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756592" y="2420888"/>
            <a:ext cx="9009047" cy="3672408"/>
          </a:xfrm>
          <a:noFill/>
        </p:spPr>
        <p:txBody>
          <a:bodyPr>
            <a:noAutofit/>
          </a:bodyPr>
          <a:lstStyle/>
          <a:p>
            <a:pPr marL="2868930" lvl="8" indent="-857250">
              <a:buFont typeface="Wingdings" panose="05000000000000000000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বন্ধন কি?</a:t>
            </a:r>
          </a:p>
          <a:p>
            <a:pPr marL="2868930" lvl="8" indent="-857250">
              <a:buFont typeface="Wingdings" panose="05000000000000000000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বন্ধন কত প্রকার ও কি কি?</a:t>
            </a:r>
          </a:p>
          <a:p>
            <a:pPr marL="2868930" lvl="8" indent="-857250" algn="just">
              <a:buFont typeface="Wingdings" panose="05000000000000000000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সমযোজী বন্ধন কাকে বলে 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2289</TotalTime>
  <Words>400</Words>
  <Application>Microsoft Office PowerPoint</Application>
  <PresentationFormat>On-screen Show (4:3)</PresentationFormat>
  <Paragraphs>65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Kalpurush</vt:lpstr>
      <vt:lpstr>NikoshBAN</vt:lpstr>
      <vt:lpstr>Times New Roman</vt:lpstr>
      <vt:lpstr>Tw Cen MT</vt:lpstr>
      <vt:lpstr>Vrinda</vt:lpstr>
      <vt:lpstr>Wingdings</vt:lpstr>
      <vt:lpstr>Droplet</vt:lpstr>
      <vt:lpstr>Packager Shell Object</vt:lpstr>
      <vt:lpstr>PowerPoint Presentation</vt:lpstr>
      <vt:lpstr>PowerPoint Presentation</vt:lpstr>
      <vt:lpstr>       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বলতো দেখি</vt:lpstr>
      <vt:lpstr>PowerPoint Presentation</vt:lpstr>
      <vt:lpstr>PowerPoint Presentation</vt:lpstr>
      <vt:lpstr>   জোড়ায়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fazlul haque</dc:creator>
  <cp:lastModifiedBy>1CTDN72</cp:lastModifiedBy>
  <cp:revision>498</cp:revision>
  <dcterms:created xsi:type="dcterms:W3CDTF">2006-08-16T00:00:00Z</dcterms:created>
  <dcterms:modified xsi:type="dcterms:W3CDTF">2019-11-01T01:20:28Z</dcterms:modified>
</cp:coreProperties>
</file>