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9" r:id="rId9"/>
    <p:sldId id="281" r:id="rId10"/>
    <p:sldId id="264" r:id="rId11"/>
    <p:sldId id="267" r:id="rId12"/>
    <p:sldId id="282" r:id="rId13"/>
    <p:sldId id="284" r:id="rId14"/>
    <p:sldId id="269" r:id="rId15"/>
    <p:sldId id="277" r:id="rId16"/>
    <p:sldId id="285" r:id="rId17"/>
    <p:sldId id="271" r:id="rId18"/>
    <p:sldId id="272" r:id="rId19"/>
    <p:sldId id="286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5B4B6-3C0D-4BA3-BCF5-E548B53D0F66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F19366-0716-4547-8CF8-842BED402230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অণুজীব জগৎ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4934F-C4C3-47D9-A083-47A4E4841FA6}" type="parTrans" cxnId="{62ED3B80-B682-4856-95C9-96FECE83CDD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4666DC-8592-40FC-B91D-65E7C1FD94D5}" type="sibTrans" cxnId="{62ED3B80-B682-4856-95C9-96FECE83CDD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6E9EE-4E67-4208-8BB6-AAB5BA10DEFB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রাজ্য-১: এক্যারিওটা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1C2E42-3C77-486A-B10A-9E879AB8370D}" type="parTrans" cxnId="{92B19943-8651-4543-B2B2-6F894CB077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513C2F-7747-4A04-89F7-6AD7BDBFD7B2}" type="sibTrans" cxnId="{92B19943-8651-4543-B2B2-6F894CB077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155B0C-C615-4DEF-A263-336BC95A6E2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রাজ্য-২: প্রোক্যারিওটা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2549FD-1D64-415D-9F55-A82C594DA492}" type="parTrans" cxnId="{F10C8CA9-C82B-48ED-97F6-EBD05ECB332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9EF45B-C245-4FBF-B4A2-BA66BA0F7331}" type="sibTrans" cxnId="{F10C8CA9-C82B-48ED-97F6-EBD05ECB33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97CA31-D905-4831-92DB-6BC06DA1BA1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রাজ্য-৩: ইউক্যারিওটা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FBF4A-D0AB-4418-9AE2-DA50E809EDC3}" type="parTrans" cxnId="{79A539CE-F899-4A32-904C-87EC735F6A3A}">
      <dgm:prSet/>
      <dgm:spPr>
        <a:solidFill>
          <a:srgbClr val="7030A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DEA40E-83E0-4B8E-853A-5F728446E7C2}" type="sibTrans" cxnId="{79A539CE-F899-4A32-904C-87EC735F6A3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059C4A-6365-4906-853E-B32BF6317613}" type="pres">
      <dgm:prSet presAssocID="{9D65B4B6-3C0D-4BA3-BCF5-E548B53D0F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189DB-EA05-4590-9324-E6DFAE46BE69}" type="pres">
      <dgm:prSet presAssocID="{AFF19366-0716-4547-8CF8-842BED402230}" presName="centerShape" presStyleLbl="node0" presStyleIdx="0" presStyleCnt="1" custScaleX="224686" custLinFactNeighborY="-8942"/>
      <dgm:spPr/>
      <dgm:t>
        <a:bodyPr/>
        <a:lstStyle/>
        <a:p>
          <a:endParaRPr lang="en-US"/>
        </a:p>
      </dgm:t>
    </dgm:pt>
    <dgm:pt modelId="{52F24988-7212-492F-A2C9-60CE1D5D5215}" type="pres">
      <dgm:prSet presAssocID="{EC1C2E42-3C77-486A-B10A-9E879AB8370D}" presName="parTrans" presStyleLbl="sibTrans2D1" presStyleIdx="0" presStyleCnt="3"/>
      <dgm:spPr/>
      <dgm:t>
        <a:bodyPr/>
        <a:lstStyle/>
        <a:p>
          <a:endParaRPr lang="en-US"/>
        </a:p>
      </dgm:t>
    </dgm:pt>
    <dgm:pt modelId="{231EA797-549F-46A8-B912-2993FA17A0AC}" type="pres">
      <dgm:prSet presAssocID="{EC1C2E42-3C77-486A-B10A-9E879AB8370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4D5CDAF-34C2-4D40-98FC-A68042F9F3BB}" type="pres">
      <dgm:prSet presAssocID="{8BE6E9EE-4E67-4208-8BB6-AAB5BA10DEFB}" presName="node" presStyleLbl="node1" presStyleIdx="0" presStyleCnt="3" custScaleX="16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871D2-D5CB-4FCD-972A-D3827C92A409}" type="pres">
      <dgm:prSet presAssocID="{112549FD-1D64-415D-9F55-A82C594DA492}" presName="parTrans" presStyleLbl="sibTrans2D1" presStyleIdx="1" presStyleCnt="3" custLinFactNeighborX="38298" custLinFactNeighborY="2123" custRadScaleRad="71550"/>
      <dgm:spPr/>
      <dgm:t>
        <a:bodyPr/>
        <a:lstStyle/>
        <a:p>
          <a:endParaRPr lang="en-US"/>
        </a:p>
      </dgm:t>
    </dgm:pt>
    <dgm:pt modelId="{76B1DD60-502D-4E12-A610-CA9DEB3F143A}" type="pres">
      <dgm:prSet presAssocID="{112549FD-1D64-415D-9F55-A82C594DA49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CF8C531-0815-4458-B96C-D342B8ADF2AA}" type="pres">
      <dgm:prSet presAssocID="{EC155B0C-C615-4DEF-A263-336BC95A6E2E}" presName="node" presStyleLbl="node1" presStyleIdx="1" presStyleCnt="3" custScaleX="161139" custRadScaleRad="109206" custRadScaleInc="-4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E6D20-9644-40F3-9CCC-F6A1D1AECB72}" type="pres">
      <dgm:prSet presAssocID="{312FBF4A-D0AB-4418-9AE2-DA50E809EDC3}" presName="parTrans" presStyleLbl="sibTrans2D1" presStyleIdx="2" presStyleCnt="3" custLinFactNeighborX="-31565" custLinFactNeighborY="2123" custRadScaleRad="94651" custRadScaleInc="-2147483648"/>
      <dgm:spPr/>
      <dgm:t>
        <a:bodyPr/>
        <a:lstStyle/>
        <a:p>
          <a:endParaRPr lang="en-US"/>
        </a:p>
      </dgm:t>
    </dgm:pt>
    <dgm:pt modelId="{1D61C310-EBA1-44C2-9014-06ACFB30A4A2}" type="pres">
      <dgm:prSet presAssocID="{312FBF4A-D0AB-4418-9AE2-DA50E809EDC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EC42698-15AC-4213-AE31-FF54D5109F28}" type="pres">
      <dgm:prSet presAssocID="{4897CA31-D905-4831-92DB-6BC06DA1BA1C}" presName="node" presStyleLbl="node1" presStyleIdx="2" presStyleCnt="3" custScaleX="159563" custRadScaleRad="107464" custRadScaleInc="4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D3B80-B682-4856-95C9-96FECE83CDDC}" srcId="{9D65B4B6-3C0D-4BA3-BCF5-E548B53D0F66}" destId="{AFF19366-0716-4547-8CF8-842BED402230}" srcOrd="0" destOrd="0" parTransId="{C0F4934F-C4C3-47D9-A083-47A4E4841FA6}" sibTransId="{724666DC-8592-40FC-B91D-65E7C1FD94D5}"/>
    <dgm:cxn modelId="{0DF69CA5-3EB3-4AE5-A283-D00F2B3028D7}" type="presOf" srcId="{EC1C2E42-3C77-486A-B10A-9E879AB8370D}" destId="{231EA797-549F-46A8-B912-2993FA17A0AC}" srcOrd="1" destOrd="0" presId="urn:microsoft.com/office/officeart/2005/8/layout/radial5"/>
    <dgm:cxn modelId="{D62632D0-A11A-46DC-B32A-38851416657A}" type="presOf" srcId="{312FBF4A-D0AB-4418-9AE2-DA50E809EDC3}" destId="{362E6D20-9644-40F3-9CCC-F6A1D1AECB72}" srcOrd="0" destOrd="0" presId="urn:microsoft.com/office/officeart/2005/8/layout/radial5"/>
    <dgm:cxn modelId="{60E61B84-5E47-4CA3-8614-4DC6C09311C5}" type="presOf" srcId="{312FBF4A-D0AB-4418-9AE2-DA50E809EDC3}" destId="{1D61C310-EBA1-44C2-9014-06ACFB30A4A2}" srcOrd="1" destOrd="0" presId="urn:microsoft.com/office/officeart/2005/8/layout/radial5"/>
    <dgm:cxn modelId="{A18733DD-EC54-4213-981E-331938890487}" type="presOf" srcId="{EC155B0C-C615-4DEF-A263-336BC95A6E2E}" destId="{6CF8C531-0815-4458-B96C-D342B8ADF2AA}" srcOrd="0" destOrd="0" presId="urn:microsoft.com/office/officeart/2005/8/layout/radial5"/>
    <dgm:cxn modelId="{03C7F1F4-29B5-42EB-8DB3-E375A80CD42E}" type="presOf" srcId="{AFF19366-0716-4547-8CF8-842BED402230}" destId="{6F4189DB-EA05-4590-9324-E6DFAE46BE69}" srcOrd="0" destOrd="0" presId="urn:microsoft.com/office/officeart/2005/8/layout/radial5"/>
    <dgm:cxn modelId="{AC5AF513-4395-408E-B801-E06050A785B0}" type="presOf" srcId="{EC1C2E42-3C77-486A-B10A-9E879AB8370D}" destId="{52F24988-7212-492F-A2C9-60CE1D5D5215}" srcOrd="0" destOrd="0" presId="urn:microsoft.com/office/officeart/2005/8/layout/radial5"/>
    <dgm:cxn modelId="{F2BEC4AC-D023-4D37-8DF0-F9E709D53E66}" type="presOf" srcId="{4897CA31-D905-4831-92DB-6BC06DA1BA1C}" destId="{3EC42698-15AC-4213-AE31-FF54D5109F28}" srcOrd="0" destOrd="0" presId="urn:microsoft.com/office/officeart/2005/8/layout/radial5"/>
    <dgm:cxn modelId="{56F4363C-DB80-4007-90A6-F7C35C82B2EA}" type="presOf" srcId="{9D65B4B6-3C0D-4BA3-BCF5-E548B53D0F66}" destId="{CE059C4A-6365-4906-853E-B32BF6317613}" srcOrd="0" destOrd="0" presId="urn:microsoft.com/office/officeart/2005/8/layout/radial5"/>
    <dgm:cxn modelId="{10630ED8-D9A0-4B41-9B8B-24608671DEA2}" type="presOf" srcId="{8BE6E9EE-4E67-4208-8BB6-AAB5BA10DEFB}" destId="{04D5CDAF-34C2-4D40-98FC-A68042F9F3BB}" srcOrd="0" destOrd="0" presId="urn:microsoft.com/office/officeart/2005/8/layout/radial5"/>
    <dgm:cxn modelId="{49CF718B-A027-4276-8507-35B0F9296620}" type="presOf" srcId="{112549FD-1D64-415D-9F55-A82C594DA492}" destId="{DEA871D2-D5CB-4FCD-972A-D3827C92A409}" srcOrd="0" destOrd="0" presId="urn:microsoft.com/office/officeart/2005/8/layout/radial5"/>
    <dgm:cxn modelId="{F10C8CA9-C82B-48ED-97F6-EBD05ECB3327}" srcId="{AFF19366-0716-4547-8CF8-842BED402230}" destId="{EC155B0C-C615-4DEF-A263-336BC95A6E2E}" srcOrd="1" destOrd="0" parTransId="{112549FD-1D64-415D-9F55-A82C594DA492}" sibTransId="{609EF45B-C245-4FBF-B4A2-BA66BA0F7331}"/>
    <dgm:cxn modelId="{92B19943-8651-4543-B2B2-6F894CB077E6}" srcId="{AFF19366-0716-4547-8CF8-842BED402230}" destId="{8BE6E9EE-4E67-4208-8BB6-AAB5BA10DEFB}" srcOrd="0" destOrd="0" parTransId="{EC1C2E42-3C77-486A-B10A-9E879AB8370D}" sibTransId="{4B513C2F-7747-4A04-89F7-6AD7BDBFD7B2}"/>
    <dgm:cxn modelId="{963BD634-76A7-4A18-8D3D-B7B297D88D13}" type="presOf" srcId="{112549FD-1D64-415D-9F55-A82C594DA492}" destId="{76B1DD60-502D-4E12-A610-CA9DEB3F143A}" srcOrd="1" destOrd="0" presId="urn:microsoft.com/office/officeart/2005/8/layout/radial5"/>
    <dgm:cxn modelId="{79A539CE-F899-4A32-904C-87EC735F6A3A}" srcId="{AFF19366-0716-4547-8CF8-842BED402230}" destId="{4897CA31-D905-4831-92DB-6BC06DA1BA1C}" srcOrd="2" destOrd="0" parTransId="{312FBF4A-D0AB-4418-9AE2-DA50E809EDC3}" sibTransId="{B5DEA40E-83E0-4B8E-853A-5F728446E7C2}"/>
    <dgm:cxn modelId="{85F9A499-2887-4035-AE2B-DB30C5D22FC7}" type="presParOf" srcId="{CE059C4A-6365-4906-853E-B32BF6317613}" destId="{6F4189DB-EA05-4590-9324-E6DFAE46BE69}" srcOrd="0" destOrd="0" presId="urn:microsoft.com/office/officeart/2005/8/layout/radial5"/>
    <dgm:cxn modelId="{46197B52-220A-41A3-B8E9-C7CB14DD824C}" type="presParOf" srcId="{CE059C4A-6365-4906-853E-B32BF6317613}" destId="{52F24988-7212-492F-A2C9-60CE1D5D5215}" srcOrd="1" destOrd="0" presId="urn:microsoft.com/office/officeart/2005/8/layout/radial5"/>
    <dgm:cxn modelId="{5881E49F-7EBD-432E-8800-6E4BEBEBF014}" type="presParOf" srcId="{52F24988-7212-492F-A2C9-60CE1D5D5215}" destId="{231EA797-549F-46A8-B912-2993FA17A0AC}" srcOrd="0" destOrd="0" presId="urn:microsoft.com/office/officeart/2005/8/layout/radial5"/>
    <dgm:cxn modelId="{F4053DF3-5F68-4773-A928-305913BECB06}" type="presParOf" srcId="{CE059C4A-6365-4906-853E-B32BF6317613}" destId="{04D5CDAF-34C2-4D40-98FC-A68042F9F3BB}" srcOrd="2" destOrd="0" presId="urn:microsoft.com/office/officeart/2005/8/layout/radial5"/>
    <dgm:cxn modelId="{E5FD17F4-1D27-4F9A-A121-FEE17916638C}" type="presParOf" srcId="{CE059C4A-6365-4906-853E-B32BF6317613}" destId="{DEA871D2-D5CB-4FCD-972A-D3827C92A409}" srcOrd="3" destOrd="0" presId="urn:microsoft.com/office/officeart/2005/8/layout/radial5"/>
    <dgm:cxn modelId="{410FB9D6-1E0A-4BC8-905D-157B76D57480}" type="presParOf" srcId="{DEA871D2-D5CB-4FCD-972A-D3827C92A409}" destId="{76B1DD60-502D-4E12-A610-CA9DEB3F143A}" srcOrd="0" destOrd="0" presId="urn:microsoft.com/office/officeart/2005/8/layout/radial5"/>
    <dgm:cxn modelId="{3660B20A-5F8F-4F70-90CD-8CD146159B7D}" type="presParOf" srcId="{CE059C4A-6365-4906-853E-B32BF6317613}" destId="{6CF8C531-0815-4458-B96C-D342B8ADF2AA}" srcOrd="4" destOrd="0" presId="urn:microsoft.com/office/officeart/2005/8/layout/radial5"/>
    <dgm:cxn modelId="{A9516602-F248-4DBA-BFC7-D80E0AE280ED}" type="presParOf" srcId="{CE059C4A-6365-4906-853E-B32BF6317613}" destId="{362E6D20-9644-40F3-9CCC-F6A1D1AECB72}" srcOrd="5" destOrd="0" presId="urn:microsoft.com/office/officeart/2005/8/layout/radial5"/>
    <dgm:cxn modelId="{1006FF7A-AD67-4CA1-B5E3-602944B91B02}" type="presParOf" srcId="{362E6D20-9644-40F3-9CCC-F6A1D1AECB72}" destId="{1D61C310-EBA1-44C2-9014-06ACFB30A4A2}" srcOrd="0" destOrd="0" presId="urn:microsoft.com/office/officeart/2005/8/layout/radial5"/>
    <dgm:cxn modelId="{DEC348E1-CA60-4CE2-B672-7493930191DD}" type="presParOf" srcId="{CE059C4A-6365-4906-853E-B32BF6317613}" destId="{3EC42698-15AC-4213-AE31-FF54D5109F2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189DB-EA05-4590-9324-E6DFAE46BE69}">
      <dsp:nvSpPr>
        <dsp:cNvPr id="0" name=""/>
        <dsp:cNvSpPr/>
      </dsp:nvSpPr>
      <dsp:spPr>
        <a:xfrm>
          <a:off x="1937709" y="2201484"/>
          <a:ext cx="4287613" cy="19082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অণুজীব জগৎ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5615" y="2480943"/>
        <a:ext cx="3031801" cy="1349350"/>
      </dsp:txXfrm>
    </dsp:sp>
    <dsp:sp modelId="{52F24988-7212-492F-A2C9-60CE1D5D5215}">
      <dsp:nvSpPr>
        <dsp:cNvPr id="0" name=""/>
        <dsp:cNvSpPr/>
      </dsp:nvSpPr>
      <dsp:spPr>
        <a:xfrm rot="16200000">
          <a:off x="4005733" y="1737961"/>
          <a:ext cx="151564" cy="649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8468" y="1890627"/>
        <a:ext cx="106095" cy="389792"/>
      </dsp:txXfrm>
    </dsp:sp>
    <dsp:sp modelId="{04D5CDAF-34C2-4D40-98FC-A68042F9F3BB}">
      <dsp:nvSpPr>
        <dsp:cNvPr id="0" name=""/>
        <dsp:cNvSpPr/>
      </dsp:nvSpPr>
      <dsp:spPr>
        <a:xfrm>
          <a:off x="2514720" y="4764"/>
          <a:ext cx="3133591" cy="19107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রাজ্য-১: এক্যারিওটা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3624" y="284587"/>
        <a:ext cx="2215783" cy="1351103"/>
      </dsp:txXfrm>
    </dsp:sp>
    <dsp:sp modelId="{DEA871D2-D5CB-4FCD-972A-D3827C92A409}">
      <dsp:nvSpPr>
        <dsp:cNvPr id="0" name=""/>
        <dsp:cNvSpPr/>
      </dsp:nvSpPr>
      <dsp:spPr>
        <a:xfrm rot="2122024">
          <a:off x="5385973" y="3792344"/>
          <a:ext cx="263175" cy="649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3258" y="3899426"/>
        <a:ext cx="184223" cy="389792"/>
      </dsp:txXfrm>
    </dsp:sp>
    <dsp:sp modelId="{6CF8C531-0815-4458-B96C-D342B8ADF2AA}">
      <dsp:nvSpPr>
        <dsp:cNvPr id="0" name=""/>
        <dsp:cNvSpPr/>
      </dsp:nvSpPr>
      <dsp:spPr>
        <a:xfrm>
          <a:off x="5099125" y="4015262"/>
          <a:ext cx="3078962" cy="191074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রাজ্য-২: প্রোক্যারিওটা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0029" y="4295085"/>
        <a:ext cx="2177154" cy="1351103"/>
      </dsp:txXfrm>
    </dsp:sp>
    <dsp:sp modelId="{362E6D20-9644-40F3-9CCC-F6A1D1AECB72}">
      <dsp:nvSpPr>
        <dsp:cNvPr id="0" name=""/>
        <dsp:cNvSpPr/>
      </dsp:nvSpPr>
      <dsp:spPr>
        <a:xfrm rot="8701900">
          <a:off x="2536914" y="3781418"/>
          <a:ext cx="251439" cy="64965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05537" y="3889733"/>
        <a:ext cx="176007" cy="389792"/>
      </dsp:txXfrm>
    </dsp:sp>
    <dsp:sp modelId="{3EC42698-15AC-4213-AE31-FF54D5109F28}">
      <dsp:nvSpPr>
        <dsp:cNvPr id="0" name=""/>
        <dsp:cNvSpPr/>
      </dsp:nvSpPr>
      <dsp:spPr>
        <a:xfrm>
          <a:off x="29" y="3988611"/>
          <a:ext cx="3048849" cy="191074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রাজ্য-৩: ইউক্যারিওটা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523" y="4268434"/>
        <a:ext cx="2155861" cy="135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3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5BE1-A005-4095-9CA8-F24F6EDB3B9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3341" y="1800776"/>
            <a:ext cx="6503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4513" y="2056986"/>
            <a:ext cx="480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14301"/>
            <a:ext cx="8911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ও ব্যাকটেরিয়ার তুলনা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928" y="803526"/>
            <a:ext cx="6205034" cy="360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907" y="4456089"/>
            <a:ext cx="8937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সরলতম জীব। এদের দেহে কোষপ্রাচীর, প্লাজমালেমা, নিউক্লিয়াস সুগঠিত সাইটোপ্লাজম থাকে না। শুধুমাত্র আমিষ আবরণ ও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গঠিত। জীবিত জীবদেহ ছাড়া এরা জীবনের কোন লক্ষন দেখায় না। তাই এরা প্রকৃত পরজীবি। এরা গোলাকার, দন্ডাকার, ব্যাঙাচির ন্যায় ও পাউরুটির মত হতে পারে। এরা মানবদেহে হাম, সর্দি, ইনফ্লুয়েঞ্জা ইত্যাদি রোগ সৃষ্টি করে।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6783" y="-42878"/>
            <a:ext cx="273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989" y="775809"/>
            <a:ext cx="6642911" cy="4162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030" y="4937965"/>
            <a:ext cx="8937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আদি নিউক্লিয়াসযুক্ত, অসবুজ, এককোষী অণুবিক্ষণিক জীব। বিজ্ঞানী অ্যান্টনি ফন লিউয়েন হুক সর্বপ্রথম ব্যাকটেরিয়া দেখতে পান। ব্যাকটেরিয়া গোলাকার, দন্ডাকার, কমা আকার, প্যাঁচানো ইত্যাদি আকৃতির হয়ে থাকে।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6783" y="-42878"/>
            <a:ext cx="273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365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42878"/>
            <a:ext cx="904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18" y="3750635"/>
            <a:ext cx="3657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84" y="3750635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18" y="830624"/>
            <a:ext cx="36576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84" y="83062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425" y="5643610"/>
            <a:ext cx="855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 ভিত্তিতে ব্যাকটেরিয়ার শ্রেণিবিন্যাস </a:t>
            </a:r>
            <a:r>
              <a:rPr lang="bn-IN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146" y="182511"/>
            <a:ext cx="3441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28" y="1051905"/>
            <a:ext cx="7039941" cy="44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998" y="281735"/>
            <a:ext cx="27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কক্কাসঃ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109" y="3579216"/>
            <a:ext cx="262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ব্যাসিলাসঃ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98" y="897617"/>
            <a:ext cx="4865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ব্যাকটেরিয়া গোলাকার।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এককভাবে বা দলবদ্ধভাবে বাস করে।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নিউমোনিয়া রোগ সৃষ্টিকারী ব্যাকটেরিয়া।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3348" y="4458101"/>
            <a:ext cx="4917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দেখতে লম্বা দন্ডের ন্যায়,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ধনুষ্টংকার, রক্ত আমাশয়, কুষ্ঠ ইত্যাদি রোগ সৃষ্টি করে।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09" y="4233918"/>
            <a:ext cx="3738844" cy="2243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904" y="609137"/>
            <a:ext cx="3669492" cy="28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999" y="281735"/>
            <a:ext cx="27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কমাঃ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052" y="3214994"/>
            <a:ext cx="262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স্পাইরিলামঃ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99" y="897617"/>
            <a:ext cx="464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বাঁকা দন্ডের ন্যায় আকৃতির ব্যাকটেরিয়া।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কলেরা রোগ সৃষ্টিকারী ব্যাকটেরিয়া এ ধরনের ব্যাকটেরিয়া।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7896" y="3837623"/>
            <a:ext cx="5059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ব্যাকটেরিয়া প্যাঁচানো আকৃতির।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সিফিলিস রোগের ব্যাকটেরিয়া এ ধরনের ব্যাকটেরিয়া।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12" y="3795768"/>
            <a:ext cx="3831384" cy="2298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016" y="474655"/>
            <a:ext cx="3790380" cy="25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58" y="0"/>
            <a:ext cx="91834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126" y="3500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346" y="1026048"/>
            <a:ext cx="804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ভাইরাসের দেহ গঠনের মূল উপাদান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250" y="1503737"/>
            <a:ext cx="801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ব্যাকটেরিয়া ঘটিত তিনটি রোগের নাম বল?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604054"/>
            <a:ext cx="811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ধরণের ব্যাকটেরিয়ার কারণে ধনুষ্টংকার রোগ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8273" y="3020310"/>
            <a:ext cx="6732391" cy="1064756"/>
            <a:chOff x="458273" y="3058947"/>
            <a:chExt cx="6732391" cy="1064756"/>
          </a:xfrm>
        </p:grpSpPr>
        <p:sp>
          <p:nvSpPr>
            <p:cNvPr id="8" name="Rectangle 7"/>
            <p:cNvSpPr/>
            <p:nvPr/>
          </p:nvSpPr>
          <p:spPr>
            <a:xfrm>
              <a:off x="4241973" y="3073047"/>
              <a:ext cx="29486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কমার আকার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273" y="3058947"/>
              <a:ext cx="2869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প্যাঁচানো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69499" y="3538928"/>
              <a:ext cx="19078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গোলাকার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1" y="3480892"/>
            <a:ext cx="205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দন্ডাকার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7871" y="680144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9410" y="68212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2573" y="2023348"/>
            <a:ext cx="3098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bn-BD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9336" y="3930647"/>
            <a:ext cx="658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ব্যাকটেরিওফায-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584" y="4338227"/>
            <a:ext cx="3744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প্রকার ভাইরাস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015544" y="4321662"/>
            <a:ext cx="4946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 রোগ সৃষ্টির জন্য দায়ী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890" y="4778452"/>
            <a:ext cx="4908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ব্যাঙাচি আকৃতির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32250" y="526903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 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3659874" y="5577690"/>
            <a:ext cx="290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10189" y="5642986"/>
            <a:ext cx="6186487" cy="1017982"/>
            <a:chOff x="810189" y="5784655"/>
            <a:chExt cx="6186487" cy="1017982"/>
          </a:xfrm>
        </p:grpSpPr>
        <p:sp>
          <p:nvSpPr>
            <p:cNvPr id="23" name="Rectangle 22"/>
            <p:cNvSpPr/>
            <p:nvPr/>
          </p:nvSpPr>
          <p:spPr>
            <a:xfrm>
              <a:off x="810189" y="5784655"/>
              <a:ext cx="3074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ও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5476" y="6205703"/>
              <a:ext cx="30143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9874" y="6217862"/>
              <a:ext cx="3336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18664" y="248127"/>
            <a:ext cx="29431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ধন্যবাদ,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সঠিক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269" y="272123"/>
            <a:ext cx="22502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1" animBg="1"/>
      <p:bldP spid="28" grpId="2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64532" y="894391"/>
            <a:ext cx="6443421" cy="5763971"/>
            <a:chOff x="189199" y="1054912"/>
            <a:chExt cx="5952524" cy="552797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896" y="1054912"/>
              <a:ext cx="5918827" cy="418526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89199" y="5197894"/>
              <a:ext cx="59525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এরা এত ছোট যে, সাধারণ অণুবিক্ষণ যন্ত্র দিয়ে এদের দেখা যায় না। এদের দেখতে ইলেক্ট্রন অণুবিক্ষণ যন্ত্র প্রয়োজন। যেমনঃ ভাইরাস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89198" y="880886"/>
            <a:ext cx="6443421" cy="5309954"/>
            <a:chOff x="189199" y="1052755"/>
            <a:chExt cx="5952524" cy="512032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199" y="1052755"/>
              <a:ext cx="5952524" cy="414513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89199" y="5197894"/>
              <a:ext cx="5952524" cy="97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এদের কেন্দ্রের কেন্দ্রিকা সুগঠিত, তাই এরা প্রকৃত কোষী। যেমনঃ শৈবাল, ছত্রাক, প্রোটোজোয়া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95180" y="855055"/>
            <a:ext cx="6443421" cy="5349306"/>
            <a:chOff x="189199" y="1054913"/>
            <a:chExt cx="5952524" cy="511816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9" y="1054913"/>
              <a:ext cx="5952524" cy="418526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89199" y="5197894"/>
              <a:ext cx="5952524" cy="97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 ধরনের ব্যাকটেরিয়া গোলাকার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এরা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এককভাবে বা দলবদ্ধভাবে বাস করে। 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8094" y="883065"/>
            <a:ext cx="6443421" cy="5321296"/>
            <a:chOff x="189199" y="1022163"/>
            <a:chExt cx="5952524" cy="515091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329" y="1022163"/>
              <a:ext cx="5921393" cy="421801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89199" y="5197894"/>
              <a:ext cx="5952524" cy="97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এরা দেখতে লম্বা দন্ডের ন্যায়,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এরা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ধনুষ্টংকার, রক্ত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আমাশয়, কুষ্ঠ ইত্যাদি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রোগ সৃষ্টি করে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66815" y="894406"/>
            <a:ext cx="6430543" cy="6010350"/>
            <a:chOff x="155076" y="1789211"/>
            <a:chExt cx="5940627" cy="5180977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078" y="1789211"/>
              <a:ext cx="5940625" cy="3768660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55076" y="5554597"/>
              <a:ext cx="5940627" cy="141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এরা বাঁকা দন্ডের ন্যায় আকৃতির ব্যাকটেরিয়া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মানুষের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কলেরা রোগ সৃষ্টিকারী ব্যাকটেরিয়া এ ধরনের ব্যাকটেরিয়া।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2724" y="877936"/>
            <a:ext cx="6430543" cy="5522863"/>
            <a:chOff x="189198" y="950841"/>
            <a:chExt cx="6430543" cy="5100525"/>
          </a:xfrm>
        </p:grpSpPr>
        <p:sp>
          <p:nvSpPr>
            <p:cNvPr id="76" name="TextBox 75"/>
            <p:cNvSpPr txBox="1"/>
            <p:nvPr/>
          </p:nvSpPr>
          <p:spPr>
            <a:xfrm>
              <a:off x="189198" y="5097259"/>
              <a:ext cx="6430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 ধরনের ব্যাকটেরিয়া প্যাঁচানো আকৃতির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সিফিলিস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রোগের ব্যাকটেরিয়া এ ধরনের ব্যাকটেরিয়া।</a:t>
              </a: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8" y="950841"/>
              <a:ext cx="6430543" cy="4138278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41947" y="850890"/>
            <a:ext cx="6443421" cy="5156219"/>
            <a:chOff x="189199" y="1385483"/>
            <a:chExt cx="5952524" cy="433563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896" y="1385483"/>
              <a:ext cx="5918827" cy="379075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89199" y="5197894"/>
              <a:ext cx="5952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এদের কেন্দ্রের কেন্দ্রিকা সুগঠিত নয়। যেমনঃ ব্যাক্টেরিয়া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0274" y="62031"/>
            <a:ext cx="4935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নতুন যা শিখলামঃ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8211" y="2329120"/>
            <a:ext cx="1871458" cy="594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6918211" y="3079564"/>
            <a:ext cx="1873876" cy="594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কক্কাস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05762" y="3830008"/>
            <a:ext cx="1873876" cy="594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ব্যাসিলাস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18211" y="1578676"/>
            <a:ext cx="1871458" cy="594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প্রোক্যারিওটা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18211" y="828232"/>
            <a:ext cx="1871458" cy="594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এক্যারিওটা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05762" y="4580452"/>
            <a:ext cx="1873876" cy="594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18211" y="5330896"/>
            <a:ext cx="1861427" cy="594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স্পাইরিলাম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8" grpId="0" animBg="1"/>
      <p:bldP spid="19" grpId="0" animBg="1"/>
      <p:bldP spid="2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278" y="2357996"/>
            <a:ext cx="56924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প্রশ্ন?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93" y="1937257"/>
            <a:ext cx="3982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সাদেক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বিদ্যালয়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9262" y="178126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296" y="4611964"/>
            <a:ext cx="5652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4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44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 (নিম্ন শ্রেণির জীব)</a:t>
            </a:r>
            <a:endParaRPr lang="bn-IN" sz="44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9" y="415385"/>
            <a:ext cx="1349923" cy="1556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362" y="1193789"/>
            <a:ext cx="4919244" cy="34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277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6960" y="309178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06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ব্যকটেরিয়ার </a:t>
            </a:r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উপকারী ভূমিকা বিশ্লেষণ </a:t>
            </a:r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6" y="1247840"/>
            <a:ext cx="7527628" cy="42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" y="8827"/>
            <a:ext cx="9144000" cy="6849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836" y="1851645"/>
            <a:ext cx="60143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167" y="657958"/>
            <a:ext cx="8414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 ভালভাবে পড় এবং উত্তর দাও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808" y="2072306"/>
            <a:ext cx="671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পদার্থ কী দ্বারা গঠিত?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806" y="3495656"/>
            <a:ext cx="771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ঠিক এই অণুর আকারের যে জীবগুলো খালি চোখে দেখা যায় না তাদেরকে কী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06" y="2730898"/>
            <a:ext cx="771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এই ক্ষুদ্র ক্ষুদ্র কণাগুলোকে কী বলে?</a:t>
            </a:r>
          </a:p>
        </p:txBody>
      </p:sp>
    </p:spTree>
    <p:extLst>
      <p:ext uri="{BB962C8B-B14F-4D97-AF65-F5344CB8AC3E}">
        <p14:creationId xmlns:p14="http://schemas.microsoft.com/office/powerpoint/2010/main" val="5697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4"/>
            <a:ext cx="9144000" cy="6831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310" y="1448652"/>
            <a:ext cx="7083380" cy="5023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572" y="125213"/>
            <a:ext cx="8099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ব্যাক্টেরিয়া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4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49477" y="489952"/>
            <a:ext cx="4645045" cy="1143000"/>
          </a:xfrm>
        </p:spPr>
        <p:txBody>
          <a:bodyPr>
            <a:noAutofit/>
          </a:bodyPr>
          <a:lstStyle/>
          <a:p>
            <a:pPr algn="ctr"/>
            <a:r>
              <a:rPr lang="bn-BD" sz="72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7374" y="2778060"/>
            <a:ext cx="8233291" cy="2550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অণুজীব কী তা বলতে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ভাইরাস ও ব্যাকটেরিয়ার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আকারের ভিত্তিতে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ব্যাকটেরিয়ার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শ্রেণিবিন্যাস করতে পারবে।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2643" y="1924336"/>
            <a:ext cx="48744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1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42" y="1159020"/>
            <a:ext cx="3657600" cy="2645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820" y="1159019"/>
            <a:ext cx="3657600" cy="2653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819" y="3946774"/>
            <a:ext cx="3657600" cy="2594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41" y="3928057"/>
            <a:ext cx="3657600" cy="2605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490" y="315143"/>
            <a:ext cx="52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655" y="3145665"/>
            <a:ext cx="7444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অণুজীব কাকে বলে?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650" y="471585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69"/>
            <a:ext cx="9144000" cy="683846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83940290"/>
              </p:ext>
            </p:extLst>
          </p:nvPr>
        </p:nvGraphicFramePr>
        <p:xfrm>
          <a:off x="476518" y="405681"/>
          <a:ext cx="8178088" cy="593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8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F4189DB-EA05-4590-9324-E6DFAE46B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6F4189DB-EA05-4590-9324-E6DFAE46B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F24988-7212-492F-A2C9-60CE1D5D5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52F24988-7212-492F-A2C9-60CE1D5D5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D5CDAF-34C2-4D40-98FC-A68042F9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dgm id="{04D5CDAF-34C2-4D40-98FC-A68042F9F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A871D2-D5CB-4FCD-972A-D3827C92A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graphicEl>
                                              <a:dgm id="{DEA871D2-D5CB-4FCD-972A-D3827C92A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F8C531-0815-4458-B96C-D342B8ADF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6CF8C531-0815-4458-B96C-D342B8ADF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2E6D20-9644-40F3-9CCC-F6A1D1AEC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graphicEl>
                                              <a:dgm id="{362E6D20-9644-40F3-9CCC-F6A1D1AEC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EC42698-15AC-4213-AE31-FF54D5109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3EC42698-15AC-4213-AE31-FF54D5109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-1"/>
            <a:ext cx="9144000" cy="6873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9401" y="496522"/>
            <a:ext cx="5667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রাজ্য-১: এক্যারিওটা বা অকোষীয়ঃ এরা এত ছোট যে, সাধারণ অণুবিক্ষণ যন্ত্র দিয়ে এদের দেখা যায় না। এদের দেখতে ইলেক্ট্রন অণুবিক্ষণ যন্ত্র প্রয়োজন। যেমনঃ ভাইরাস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80" y="2937251"/>
            <a:ext cx="4867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রাজ্য-২: প্রোক্যারিওটা বা আদিকোষীঃ এদের কেন্দ্রের কেন্দ্রিকা সুগঠিত নয়। যেমনঃ ব্যাক্টেরিয়া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4079" y="4811424"/>
            <a:ext cx="5378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রাজ্য-৩: ইউক্যারিওটা বা প্রকৃত কোষীঃ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কেন্দ্রের কেন্দ্রিকা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সুগঠিত, তাই এরা প্রকৃত কোষী।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শৈবাল, ছত্রাক, প্রোটোজোয়া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80" y="566084"/>
            <a:ext cx="3194721" cy="2129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1" y="2551222"/>
            <a:ext cx="3492742" cy="195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48" y="4644029"/>
            <a:ext cx="2789839" cy="20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610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Md. Imam Jafar Sadeque</cp:lastModifiedBy>
  <cp:revision>3</cp:revision>
  <dcterms:created xsi:type="dcterms:W3CDTF">2019-05-16T17:17:01Z</dcterms:created>
  <dcterms:modified xsi:type="dcterms:W3CDTF">2019-11-01T05:29:18Z</dcterms:modified>
</cp:coreProperties>
</file>