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257" r:id="rId3"/>
    <p:sldId id="277" r:id="rId4"/>
    <p:sldId id="278" r:id="rId5"/>
    <p:sldId id="258" r:id="rId6"/>
    <p:sldId id="276" r:id="rId7"/>
    <p:sldId id="259" r:id="rId8"/>
    <p:sldId id="260" r:id="rId9"/>
    <p:sldId id="261" r:id="rId10"/>
    <p:sldId id="262" r:id="rId11"/>
    <p:sldId id="280" r:id="rId12"/>
    <p:sldId id="263" r:id="rId13"/>
    <p:sldId id="264" r:id="rId14"/>
    <p:sldId id="265" r:id="rId15"/>
    <p:sldId id="266" r:id="rId16"/>
    <p:sldId id="279" r:id="rId17"/>
    <p:sldId id="270" r:id="rId18"/>
    <p:sldId id="267" r:id="rId19"/>
    <p:sldId id="268" r:id="rId20"/>
    <p:sldId id="269" r:id="rId21"/>
    <p:sldId id="283" r:id="rId22"/>
    <p:sldId id="281" r:id="rId23"/>
    <p:sldId id="272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ca" initials="H" lastIdx="1" clrIdx="0">
    <p:extLst>
      <p:ext uri="{19B8F6BF-5375-455C-9EA6-DF929625EA0E}">
        <p15:presenceInfo xmlns:p15="http://schemas.microsoft.com/office/powerpoint/2012/main" userId="Hc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D068B7-82B1-4BE4-928A-931374FE6705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30B1E-8C10-4F03-A73C-6B32D9056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3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40349-C3EA-4F4B-AB96-F2D8DD7284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17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730B1E-8C10-4F03-A73C-6B32D905673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71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740349-C3EA-4F4B-AB96-F2D8DD7284B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43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0B8E0-9EC8-46EB-B87E-20FC881CF3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74908A-3885-440B-88FD-065118681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1D330-9C28-4AAF-84E3-E40E2D611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DF7D7-89D1-47FE-A53B-9DCA0550E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BF19C-2DB2-4AFF-8685-1AFBB4A40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34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078A-5DC6-48EA-B8B9-87FE63C2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E0326-FB18-4B1B-A7FB-A76C818F9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61C81-BF0D-4288-8A37-01033DE7E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73E6F-8948-4A6A-A05E-B28E0873B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9C58B-A082-4D6C-A7E0-A942859F9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32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E7BF4-69B1-4B77-BAF1-3D5833A2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7EC1E-D3B8-4144-9A80-5D5276B35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290409-03C7-4991-8AB2-CF5018FE8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4B185-A4F8-4DDF-8EF9-DBF412707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1CC00-EF84-4362-A48C-0F1E6E1AE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0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EB6D6-048A-4A5D-A2D8-370FBA45F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5566B-31DB-40D3-A00E-2916BCBA11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E5BC36-4596-43C4-B843-B2E341746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8C0905-8CA0-4BE7-8AA5-AFCB07983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ABB18-1032-4919-8A26-2C98BA576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14C76-5F29-4357-A94B-24A87E9CD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7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C103-74E9-416D-A6E6-E65FA0D48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86D5E-519D-4B44-9B14-094F60CE2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DB2FD-FF5D-445D-9B9E-5640BDB1AB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B25500-B0C3-4BD9-91DF-038EC30F9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D1BC72-FF64-4FEB-BBB1-1CDDEFD399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535FF7-16B2-46AB-A338-04E8D2F2A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A6894B-84AA-49C4-B0CA-31CD0CC5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613FA-06A6-40E4-B2F5-7ACB5A2AF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00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41F3E-411B-4AB8-BFD1-402FC4583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577356-72A6-4138-832C-35D42948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29AFA-EFC3-4DD9-9A7F-175E75A8A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669187-A98B-49F3-B3CB-A23ECC62B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3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18D1E9-0160-4D84-AAF5-159E326C3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044E9E-61D6-4526-9890-E0C3CB42B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8B1DD-85F2-4567-AD99-44818483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469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AB0FB-8DC1-4FF9-9BC9-996C16739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75667-35E6-49E0-B267-E1C12CB6C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27F9B-BE8B-415E-8DA4-B212EA6CF8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A97F9-23EA-416D-A2EE-4C718201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34C313-A9E1-4C9D-A44B-D7B593DE1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901C1F-446E-4318-9B9D-FFF76CB29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889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6692F-CE92-4E46-B828-1B5A2E221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EE8D08-B226-4080-94B7-E9343BE013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AA6D9-3E08-4E27-A837-BD837BB0D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882E9-A81F-40A8-939B-0334E7F96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788A15-EF93-4848-BA6C-1C98A78A8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349E92-8B48-4296-AE00-DA537A8F7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1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F9895-19FE-4746-A357-682AB2B7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873B9-4BB1-43F0-B42F-241DA3DB7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AA39A-189A-4EEC-8170-547E5BC52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1F295-4835-49E6-821F-9BBD759F0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6A6B9-CDDA-44BF-A2A2-B9B6E7E50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52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3A49DB-A77B-4A73-BA6D-CC397BDA41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72864C-9BC5-4025-8B60-75FFE6EE83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B95F3E-FA98-4C5B-9CB3-FE697FF81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E9D4A-692B-46F0-853C-D506D680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27671-D1E9-4DEE-A780-458B535F2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BFF8E-DDC0-42FD-A5E4-BD4027CF9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BFEF4-D443-4743-A361-B302282C3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26B5FF-776F-4E99-941B-6DA7DA4083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AF0E1-024D-4326-B31C-9AE219C17332}" type="datetimeFigureOut">
              <a:rPr lang="en-US" smtClean="0"/>
              <a:t>11/1/2019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313D7-4F64-445A-9970-ABFF27C78F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757EA-2258-417A-9068-A7DBB210B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190FC0-D64A-4AAB-8617-FF70A60CC9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090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fif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tmp"/><Relationship Id="rId4" Type="http://schemas.openxmlformats.org/officeDocument/2006/relationships/image" Target="../media/image40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3C9801D3-D325-4448-8A5D-C87D9185A9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beve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3EE167-124B-4EB2-80DE-D9B37F665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" y="327660"/>
            <a:ext cx="11628120" cy="620268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94EEC7-3127-4452-86A9-95B42C4F9448}"/>
              </a:ext>
            </a:extLst>
          </p:cNvPr>
          <p:cNvSpPr/>
          <p:nvPr/>
        </p:nvSpPr>
        <p:spPr>
          <a:xfrm>
            <a:off x="1587306" y="464779"/>
            <a:ext cx="8651630" cy="110799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/>
                <a:solidFill>
                  <a:srgbClr val="FFFF00"/>
                </a:solidFill>
              </a:rPr>
              <a:t>আজকের</a:t>
            </a:r>
            <a:r>
              <a:rPr lang="en-US" sz="6600" b="1" dirty="0">
                <a:ln/>
                <a:solidFill>
                  <a:srgbClr val="FFFF00"/>
                </a:solidFill>
              </a:rPr>
              <a:t> </a:t>
            </a:r>
            <a:r>
              <a:rPr lang="en-US" sz="6600" b="1" dirty="0" err="1">
                <a:ln/>
                <a:solidFill>
                  <a:srgbClr val="FFFF00"/>
                </a:solidFill>
              </a:rPr>
              <a:t>পাঠে</a:t>
            </a:r>
            <a:r>
              <a:rPr lang="en-US" sz="6600" b="1" dirty="0">
                <a:ln/>
                <a:solidFill>
                  <a:srgbClr val="FFFF00"/>
                </a:solidFill>
              </a:rPr>
              <a:t> </a:t>
            </a:r>
            <a:r>
              <a:rPr lang="en-US" sz="6600" b="1" dirty="0" err="1">
                <a:ln/>
                <a:solidFill>
                  <a:srgbClr val="FFFF00"/>
                </a:solidFill>
              </a:rPr>
              <a:t>সবাইকে</a:t>
            </a:r>
            <a:endParaRPr lang="en-US" sz="6600" b="1" cap="none" spc="0" dirty="0">
              <a:ln/>
              <a:solidFill>
                <a:srgbClr val="FFFF00"/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71B5FF-B67A-46A2-B5DD-C80D1FAFC122}"/>
              </a:ext>
            </a:extLst>
          </p:cNvPr>
          <p:cNvSpPr txBox="1"/>
          <p:nvPr/>
        </p:nvSpPr>
        <p:spPr>
          <a:xfrm>
            <a:off x="2578492" y="3236178"/>
            <a:ext cx="6669257" cy="252376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158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IN" sz="15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IN" sz="158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bn-IN" sz="15800" b="1" spc="50" dirty="0">
                <a:ln w="11430"/>
                <a:solidFill>
                  <a:srgbClr val="FFFF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5800" b="1" spc="50" dirty="0">
              <a:ln w="11430"/>
              <a:solidFill>
                <a:srgbClr val="FFFF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3068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948AC08-A7FB-45B3-A7BD-ED9AAEB71F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552" y="604910"/>
            <a:ext cx="2164200" cy="2560632"/>
          </a:xfrm>
          <a:prstGeom prst="rect">
            <a:avLst/>
          </a:prstGeom>
          <a:ln w="88900" cap="sq" cmpd="thickThin">
            <a:noFill/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Frame 8">
            <a:extLst>
              <a:ext uri="{FF2B5EF4-FFF2-40B4-BE49-F238E27FC236}">
                <a16:creationId xmlns:a16="http://schemas.microsoft.com/office/drawing/2014/main" id="{3E25625F-9866-49D0-A0C4-55A771E8D0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9F29B7-DA1B-449A-9DFB-752831EA03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763" y="440059"/>
            <a:ext cx="2628900" cy="29146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BB116D1-567B-46ED-8029-67C11645A252}"/>
              </a:ext>
            </a:extLst>
          </p:cNvPr>
          <p:cNvSpPr txBox="1"/>
          <p:nvPr/>
        </p:nvSpPr>
        <p:spPr>
          <a:xfrm>
            <a:off x="4893409" y="355181"/>
            <a:ext cx="2628900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BF9F029-194C-4972-9F26-FDA1C1B3727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8019" y="1363201"/>
            <a:ext cx="1610817" cy="2104536"/>
          </a:xfrm>
          <a:prstGeom prst="rect">
            <a:avLst/>
          </a:prstGeom>
        </p:spPr>
      </p:pic>
      <p:sp>
        <p:nvSpPr>
          <p:cNvPr id="16" name="TextBox 5">
            <a:extLst>
              <a:ext uri="{FF2B5EF4-FFF2-40B4-BE49-F238E27FC236}">
                <a16:creationId xmlns:a16="http://schemas.microsoft.com/office/drawing/2014/main" id="{5D2F4446-1D1A-42DD-BDB7-A0049DE2E07E}"/>
              </a:ext>
            </a:extLst>
          </p:cNvPr>
          <p:cNvSpPr txBox="1"/>
          <p:nvPr/>
        </p:nvSpPr>
        <p:spPr>
          <a:xfrm>
            <a:off x="536267" y="3583751"/>
            <a:ext cx="5181600" cy="2862322"/>
          </a:xfrm>
          <a:prstGeom prst="rect">
            <a:avLst/>
          </a:prstGeom>
          <a:ln w="3175">
            <a:solidFill>
              <a:schemeClr val="tx1"/>
            </a:solidFill>
            <a:prstDash val="sysDot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as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as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 </a:t>
            </a:r>
            <a:r>
              <a:rPr lang="as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bn-BD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bn-BD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শাহাপুর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সরকারি প্রাথমিক বিদ্যালয়</a:t>
            </a:r>
          </a:p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বানিয়াচং</a:t>
            </a:r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,হবিগঞ্জ।</a:t>
            </a: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০১৭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as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as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</a:t>
            </a:r>
            <a:r>
              <a:rPr lang="as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bn-BD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9B551A-CFB1-4765-BB69-96D973463DFF}"/>
              </a:ext>
            </a:extLst>
          </p:cNvPr>
          <p:cNvSpPr txBox="1"/>
          <p:nvPr/>
        </p:nvSpPr>
        <p:spPr>
          <a:xfrm>
            <a:off x="6458707" y="3973109"/>
            <a:ext cx="5181600" cy="230832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lgDashDotDot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বাংলাদে</a:t>
            </a:r>
            <a:r>
              <a:rPr lang="as-IN" sz="3600" dirty="0">
                <a:latin typeface="NikoshBAN" pitchFamily="2" charset="0"/>
                <a:cs typeface="NikoshBAN" pitchFamily="2" charset="0"/>
              </a:rPr>
              <a:t>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ণিঃ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পঞ্চম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৫</a:t>
            </a: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৪০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31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198F82-8124-4E69-AD32-8B464975F0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752" y="1228090"/>
            <a:ext cx="5516880" cy="39751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A2E7DB-5AD7-4E5E-B68A-B643FD19E924}"/>
              </a:ext>
            </a:extLst>
          </p:cNvPr>
          <p:cNvSpPr txBox="1"/>
          <p:nvPr/>
        </p:nvSpPr>
        <p:spPr>
          <a:xfrm>
            <a:off x="2560320" y="289372"/>
            <a:ext cx="6797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আমরা কী দেখতে পাচ্ছি?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68F6E1-E7EF-41AA-8578-134BCA320B5E}"/>
              </a:ext>
            </a:extLst>
          </p:cNvPr>
          <p:cNvSpPr txBox="1"/>
          <p:nvPr/>
        </p:nvSpPr>
        <p:spPr>
          <a:xfrm>
            <a:off x="3017520" y="289372"/>
            <a:ext cx="6156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জনসংখ্যা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1A757A-18FE-4155-9296-064B4EDE73DB}"/>
              </a:ext>
            </a:extLst>
          </p:cNvPr>
          <p:cNvSpPr txBox="1"/>
          <p:nvPr/>
        </p:nvSpPr>
        <p:spPr>
          <a:xfrm>
            <a:off x="567204" y="5629910"/>
            <a:ext cx="11165250" cy="584775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তাহলে আমরা দেখব অধিক জনসংখ্যা কীভাবে খাদ্য, বস্ত্র, বাসস্থানের উপর প্রভাব ফেলে।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A0A220B6-E382-4C01-9298-E09AD2CB39B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C0AD16-943F-4D0F-A4B4-5F3AD5F568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216" y="1228090"/>
            <a:ext cx="5169876" cy="39751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637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ame 9">
            <a:extLst>
              <a:ext uri="{FF2B5EF4-FFF2-40B4-BE49-F238E27FC236}">
                <a16:creationId xmlns:a16="http://schemas.microsoft.com/office/drawing/2014/main" id="{D84CF412-2177-4287-9D2A-AC9A9671D7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8D6BB7-B917-42B1-AA80-DEEE1C13265B}"/>
              </a:ext>
            </a:extLst>
          </p:cNvPr>
          <p:cNvSpPr/>
          <p:nvPr/>
        </p:nvSpPr>
        <p:spPr>
          <a:xfrm>
            <a:off x="2001905" y="527089"/>
            <a:ext cx="8105921" cy="707886"/>
          </a:xfrm>
          <a:prstGeom prst="rect">
            <a:avLst/>
          </a:prstGeo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prstTxWarp prst="textWave1">
              <a:avLst/>
            </a:prstTxWarp>
            <a:spAutoFit/>
          </a:bodyPr>
          <a:lstStyle/>
          <a:p>
            <a:pPr algn="ctr"/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আজকের পাঠ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B4A2EC-8502-4F42-8999-56E34F0B5604}"/>
              </a:ext>
            </a:extLst>
          </p:cNvPr>
          <p:cNvSpPr/>
          <p:nvPr/>
        </p:nvSpPr>
        <p:spPr>
          <a:xfrm>
            <a:off x="940190" y="5804635"/>
            <a:ext cx="10311619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পরিবারের উপর অধিক জনসংখ্যা প্রভাব ( খাদ্য ,বস্ত্র , বাসস্থান 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3590B-27B0-400C-83D0-F5AF77FF1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652" y="1477187"/>
            <a:ext cx="6794696" cy="41440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991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D477D5-5426-4FE3-9490-C68FBAE3EA62}"/>
              </a:ext>
            </a:extLst>
          </p:cNvPr>
          <p:cNvSpPr txBox="1"/>
          <p:nvPr/>
        </p:nvSpPr>
        <p:spPr>
          <a:xfrm>
            <a:off x="1545847" y="3206034"/>
            <a:ext cx="10130338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১২.১.১ মৌলিক চাহিদার উপর জনসংখ্যা বৃদ্ধির প্রভাব বর্ণনা করতে পারবে (খাদ্য,বস্ত্র,বাসস্থান)।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B1D3BE28-1C22-4332-B9C4-4C359A1C8E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58109A-25E4-4A3A-870B-FCF7AF634B9E}"/>
              </a:ext>
            </a:extLst>
          </p:cNvPr>
          <p:cNvSpPr txBox="1"/>
          <p:nvPr/>
        </p:nvSpPr>
        <p:spPr>
          <a:xfrm>
            <a:off x="3613797" y="686170"/>
            <a:ext cx="5530203" cy="92333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C82B3F-763A-446C-9F39-70A10348AF60}"/>
              </a:ext>
            </a:extLst>
          </p:cNvPr>
          <p:cNvSpPr txBox="1"/>
          <p:nvPr/>
        </p:nvSpPr>
        <p:spPr>
          <a:xfrm>
            <a:off x="478301" y="2295669"/>
            <a:ext cx="5050302" cy="707886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্ষার</a:t>
            </a:r>
            <a:r>
              <a:rPr lang="as-IN" sz="40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থীরা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44674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F29E03-6F2E-4ABA-B27C-F5BD62A69648}"/>
              </a:ext>
            </a:extLst>
          </p:cNvPr>
          <p:cNvSpPr txBox="1"/>
          <p:nvPr/>
        </p:nvSpPr>
        <p:spPr>
          <a:xfrm>
            <a:off x="885096" y="400928"/>
            <a:ext cx="10347960" cy="707886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prstTxWarp prst="textDeflateBottom">
              <a:avLst/>
            </a:prstTxWarp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বলতে পার মানুষের মৌলিক চাহিদাগুলো কী কী?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4909275B-B571-4960-A009-BC053F0CB42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2F03D18-D83D-434A-91BD-031593AA8D5B}"/>
              </a:ext>
            </a:extLst>
          </p:cNvPr>
          <p:cNvSpPr/>
          <p:nvPr/>
        </p:nvSpPr>
        <p:spPr>
          <a:xfrm>
            <a:off x="4890864" y="2982351"/>
            <a:ext cx="2410271" cy="1777161"/>
          </a:xfrm>
          <a:custGeom>
            <a:avLst/>
            <a:gdLst>
              <a:gd name="connsiteX0" fmla="*/ 0 w 2410271"/>
              <a:gd name="connsiteY0" fmla="*/ 888581 h 1777161"/>
              <a:gd name="connsiteX1" fmla="*/ 1205136 w 2410271"/>
              <a:gd name="connsiteY1" fmla="*/ 0 h 1777161"/>
              <a:gd name="connsiteX2" fmla="*/ 2410272 w 2410271"/>
              <a:gd name="connsiteY2" fmla="*/ 888581 h 1777161"/>
              <a:gd name="connsiteX3" fmla="*/ 1205136 w 2410271"/>
              <a:gd name="connsiteY3" fmla="*/ 1777162 h 1777161"/>
              <a:gd name="connsiteX4" fmla="*/ 0 w 2410271"/>
              <a:gd name="connsiteY4" fmla="*/ 888581 h 1777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0271" h="1777161">
                <a:moveTo>
                  <a:pt x="0" y="888581"/>
                </a:moveTo>
                <a:cubicBezTo>
                  <a:pt x="0" y="397831"/>
                  <a:pt x="539558" y="0"/>
                  <a:pt x="1205136" y="0"/>
                </a:cubicBezTo>
                <a:cubicBezTo>
                  <a:pt x="1870714" y="0"/>
                  <a:pt x="2410272" y="397831"/>
                  <a:pt x="2410272" y="888581"/>
                </a:cubicBezTo>
                <a:cubicBezTo>
                  <a:pt x="2410272" y="1379331"/>
                  <a:pt x="1870714" y="1777162"/>
                  <a:pt x="1205136" y="1777162"/>
                </a:cubicBezTo>
                <a:cubicBezTo>
                  <a:pt x="539558" y="1777162"/>
                  <a:pt x="0" y="1379331"/>
                  <a:pt x="0" y="88858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0" vert="horz" wrap="square" lIns="373296" tIns="280579" rIns="373296" bIns="280579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 চাহিদাগুলো</a:t>
            </a:r>
            <a:endParaRPr lang="en-US" sz="3200" kern="1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1F6225-24C4-4D86-A59C-195CC52F8C52}"/>
              </a:ext>
            </a:extLst>
          </p:cNvPr>
          <p:cNvSpPr/>
          <p:nvPr/>
        </p:nvSpPr>
        <p:spPr>
          <a:xfrm rot="16200000">
            <a:off x="5978523" y="2848851"/>
            <a:ext cx="234952" cy="32047"/>
          </a:xfrm>
          <a:custGeom>
            <a:avLst/>
            <a:gdLst>
              <a:gd name="connsiteX0" fmla="*/ 0 w 234952"/>
              <a:gd name="connsiteY0" fmla="*/ 16023 h 32047"/>
              <a:gd name="connsiteX1" fmla="*/ 234952 w 234952"/>
              <a:gd name="connsiteY1" fmla="*/ 16023 h 3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4952" h="32047">
                <a:moveTo>
                  <a:pt x="0" y="16023"/>
                </a:moveTo>
                <a:lnTo>
                  <a:pt x="234952" y="16023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4302" tIns="10150" rIns="124302" bIns="1015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B9AB53C-5AC4-4B00-B609-58E15AC3236C}"/>
              </a:ext>
            </a:extLst>
          </p:cNvPr>
          <p:cNvSpPr/>
          <p:nvPr/>
        </p:nvSpPr>
        <p:spPr>
          <a:xfrm>
            <a:off x="5374227" y="1303854"/>
            <a:ext cx="1443544" cy="1443544"/>
          </a:xfrm>
          <a:custGeom>
            <a:avLst/>
            <a:gdLst>
              <a:gd name="connsiteX0" fmla="*/ 0 w 1443544"/>
              <a:gd name="connsiteY0" fmla="*/ 721772 h 1443544"/>
              <a:gd name="connsiteX1" fmla="*/ 721772 w 1443544"/>
              <a:gd name="connsiteY1" fmla="*/ 0 h 1443544"/>
              <a:gd name="connsiteX2" fmla="*/ 1443544 w 1443544"/>
              <a:gd name="connsiteY2" fmla="*/ 721772 h 1443544"/>
              <a:gd name="connsiteX3" fmla="*/ 721772 w 1443544"/>
              <a:gd name="connsiteY3" fmla="*/ 1443544 h 1443544"/>
              <a:gd name="connsiteX4" fmla="*/ 0 w 1443544"/>
              <a:gd name="connsiteY4" fmla="*/ 721772 h 144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544" h="1443544">
                <a:moveTo>
                  <a:pt x="0" y="721772"/>
                </a:moveTo>
                <a:cubicBezTo>
                  <a:pt x="0" y="323148"/>
                  <a:pt x="323148" y="0"/>
                  <a:pt x="721772" y="0"/>
                </a:cubicBezTo>
                <a:cubicBezTo>
                  <a:pt x="1120396" y="0"/>
                  <a:pt x="1443544" y="323148"/>
                  <a:pt x="1443544" y="721772"/>
                </a:cubicBezTo>
                <a:cubicBezTo>
                  <a:pt x="1443544" y="1120396"/>
                  <a:pt x="1120396" y="1443544"/>
                  <a:pt x="721772" y="1443544"/>
                </a:cubicBezTo>
                <a:cubicBezTo>
                  <a:pt x="323148" y="1443544"/>
                  <a:pt x="0" y="1120396"/>
                  <a:pt x="0" y="721772"/>
                </a:cubicBezTo>
                <a:close/>
              </a:path>
            </a:pathLst>
          </a:custGeom>
          <a:solidFill>
            <a:srgbClr val="92D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29817" tIns="229817" rIns="229817" bIns="22981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sz="32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5764061-2F32-4B21-8E91-6A099C623D2E}"/>
              </a:ext>
            </a:extLst>
          </p:cNvPr>
          <p:cNvSpPr/>
          <p:nvPr/>
        </p:nvSpPr>
        <p:spPr>
          <a:xfrm rot="19798652">
            <a:off x="6987974" y="3095878"/>
            <a:ext cx="843027" cy="32047"/>
          </a:xfrm>
          <a:custGeom>
            <a:avLst/>
            <a:gdLst>
              <a:gd name="connsiteX0" fmla="*/ 0 w 843027"/>
              <a:gd name="connsiteY0" fmla="*/ 16023 h 32047"/>
              <a:gd name="connsiteX1" fmla="*/ 843027 w 843027"/>
              <a:gd name="connsiteY1" fmla="*/ 16023 h 3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3027" h="32047">
                <a:moveTo>
                  <a:pt x="0" y="16023"/>
                </a:moveTo>
                <a:lnTo>
                  <a:pt x="843027" y="16023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3138" tIns="-5052" rIns="413137" bIns="-5053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F2D87A4-D54A-4A08-AE3F-ED556A1C9A21}"/>
              </a:ext>
            </a:extLst>
          </p:cNvPr>
          <p:cNvSpPr/>
          <p:nvPr/>
        </p:nvSpPr>
        <p:spPr>
          <a:xfrm>
            <a:off x="7677607" y="1818098"/>
            <a:ext cx="1443544" cy="1443544"/>
          </a:xfrm>
          <a:custGeom>
            <a:avLst/>
            <a:gdLst>
              <a:gd name="connsiteX0" fmla="*/ 0 w 1443544"/>
              <a:gd name="connsiteY0" fmla="*/ 721772 h 1443544"/>
              <a:gd name="connsiteX1" fmla="*/ 721772 w 1443544"/>
              <a:gd name="connsiteY1" fmla="*/ 0 h 1443544"/>
              <a:gd name="connsiteX2" fmla="*/ 1443544 w 1443544"/>
              <a:gd name="connsiteY2" fmla="*/ 721772 h 1443544"/>
              <a:gd name="connsiteX3" fmla="*/ 721772 w 1443544"/>
              <a:gd name="connsiteY3" fmla="*/ 1443544 h 1443544"/>
              <a:gd name="connsiteX4" fmla="*/ 0 w 1443544"/>
              <a:gd name="connsiteY4" fmla="*/ 721772 h 144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544" h="1443544">
                <a:moveTo>
                  <a:pt x="0" y="721772"/>
                </a:moveTo>
                <a:cubicBezTo>
                  <a:pt x="0" y="323148"/>
                  <a:pt x="323148" y="0"/>
                  <a:pt x="721772" y="0"/>
                </a:cubicBezTo>
                <a:cubicBezTo>
                  <a:pt x="1120396" y="0"/>
                  <a:pt x="1443544" y="323148"/>
                  <a:pt x="1443544" y="721772"/>
                </a:cubicBezTo>
                <a:cubicBezTo>
                  <a:pt x="1443544" y="1120396"/>
                  <a:pt x="1120396" y="1443544"/>
                  <a:pt x="721772" y="1443544"/>
                </a:cubicBezTo>
                <a:cubicBezTo>
                  <a:pt x="323148" y="1443544"/>
                  <a:pt x="0" y="1120396"/>
                  <a:pt x="0" y="72177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29817" tIns="229817" rIns="229817" bIns="22981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endParaRPr lang="en-US" sz="3200" kern="12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B1D2E1D-C929-4255-8FDB-30F9F493A5F9}"/>
              </a:ext>
            </a:extLst>
          </p:cNvPr>
          <p:cNvSpPr/>
          <p:nvPr/>
        </p:nvSpPr>
        <p:spPr>
          <a:xfrm rot="1675043">
            <a:off x="7028483" y="4559179"/>
            <a:ext cx="793353" cy="32047"/>
          </a:xfrm>
          <a:custGeom>
            <a:avLst/>
            <a:gdLst>
              <a:gd name="connsiteX0" fmla="*/ 0 w 793353"/>
              <a:gd name="connsiteY0" fmla="*/ 16023 h 32047"/>
              <a:gd name="connsiteX1" fmla="*/ 793353 w 793353"/>
              <a:gd name="connsiteY1" fmla="*/ 16023 h 3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3353" h="32047">
                <a:moveTo>
                  <a:pt x="0" y="16023"/>
                </a:moveTo>
                <a:lnTo>
                  <a:pt x="793353" y="16023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9543" tIns="-3811" rIns="389542" bIns="-381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B7E210C-6B99-46C1-8CF2-06FDAD8472B8}"/>
              </a:ext>
            </a:extLst>
          </p:cNvPr>
          <p:cNvSpPr/>
          <p:nvPr/>
        </p:nvSpPr>
        <p:spPr>
          <a:xfrm>
            <a:off x="7691676" y="4377086"/>
            <a:ext cx="1443544" cy="1443544"/>
          </a:xfrm>
          <a:custGeom>
            <a:avLst/>
            <a:gdLst>
              <a:gd name="connsiteX0" fmla="*/ 0 w 1443544"/>
              <a:gd name="connsiteY0" fmla="*/ 721772 h 1443544"/>
              <a:gd name="connsiteX1" fmla="*/ 721772 w 1443544"/>
              <a:gd name="connsiteY1" fmla="*/ 0 h 1443544"/>
              <a:gd name="connsiteX2" fmla="*/ 1443544 w 1443544"/>
              <a:gd name="connsiteY2" fmla="*/ 721772 h 1443544"/>
              <a:gd name="connsiteX3" fmla="*/ 721772 w 1443544"/>
              <a:gd name="connsiteY3" fmla="*/ 1443544 h 1443544"/>
              <a:gd name="connsiteX4" fmla="*/ 0 w 1443544"/>
              <a:gd name="connsiteY4" fmla="*/ 721772 h 144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544" h="1443544">
                <a:moveTo>
                  <a:pt x="0" y="721772"/>
                </a:moveTo>
                <a:cubicBezTo>
                  <a:pt x="0" y="323148"/>
                  <a:pt x="323148" y="0"/>
                  <a:pt x="721772" y="0"/>
                </a:cubicBezTo>
                <a:cubicBezTo>
                  <a:pt x="1120396" y="0"/>
                  <a:pt x="1443544" y="323148"/>
                  <a:pt x="1443544" y="721772"/>
                </a:cubicBezTo>
                <a:cubicBezTo>
                  <a:pt x="1443544" y="1120396"/>
                  <a:pt x="1120396" y="1443544"/>
                  <a:pt x="721772" y="1443544"/>
                </a:cubicBezTo>
                <a:cubicBezTo>
                  <a:pt x="323148" y="1443544"/>
                  <a:pt x="0" y="1120396"/>
                  <a:pt x="0" y="72177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817" tIns="229817" rIns="229817" bIns="22981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endParaRPr lang="en-US" sz="3200" kern="12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3E6F9017-D2D2-47D0-B1C2-15549DFC8E6C}"/>
              </a:ext>
            </a:extLst>
          </p:cNvPr>
          <p:cNvSpPr/>
          <p:nvPr/>
        </p:nvSpPr>
        <p:spPr>
          <a:xfrm rot="5400000">
            <a:off x="5943818" y="4895670"/>
            <a:ext cx="304362" cy="32047"/>
          </a:xfrm>
          <a:custGeom>
            <a:avLst/>
            <a:gdLst>
              <a:gd name="connsiteX0" fmla="*/ 0 w 304362"/>
              <a:gd name="connsiteY0" fmla="*/ 16023 h 32047"/>
              <a:gd name="connsiteX1" fmla="*/ 304362 w 304362"/>
              <a:gd name="connsiteY1" fmla="*/ 16023 h 3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04362" h="32047">
                <a:moveTo>
                  <a:pt x="0" y="16023"/>
                </a:moveTo>
                <a:lnTo>
                  <a:pt x="304362" y="16023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7272" tIns="8413" rIns="157272" bIns="8415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8E7866F-F08B-4096-B839-26637A652D85}"/>
              </a:ext>
            </a:extLst>
          </p:cNvPr>
          <p:cNvSpPr/>
          <p:nvPr/>
        </p:nvSpPr>
        <p:spPr>
          <a:xfrm>
            <a:off x="5374227" y="5063875"/>
            <a:ext cx="1443544" cy="1443544"/>
          </a:xfrm>
          <a:custGeom>
            <a:avLst/>
            <a:gdLst>
              <a:gd name="connsiteX0" fmla="*/ 0 w 1443544"/>
              <a:gd name="connsiteY0" fmla="*/ 721772 h 1443544"/>
              <a:gd name="connsiteX1" fmla="*/ 721772 w 1443544"/>
              <a:gd name="connsiteY1" fmla="*/ 0 h 1443544"/>
              <a:gd name="connsiteX2" fmla="*/ 1443544 w 1443544"/>
              <a:gd name="connsiteY2" fmla="*/ 721772 h 1443544"/>
              <a:gd name="connsiteX3" fmla="*/ 721772 w 1443544"/>
              <a:gd name="connsiteY3" fmla="*/ 1443544 h 1443544"/>
              <a:gd name="connsiteX4" fmla="*/ 0 w 1443544"/>
              <a:gd name="connsiteY4" fmla="*/ 721772 h 144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544" h="1443544">
                <a:moveTo>
                  <a:pt x="0" y="721772"/>
                </a:moveTo>
                <a:cubicBezTo>
                  <a:pt x="0" y="323148"/>
                  <a:pt x="323148" y="0"/>
                  <a:pt x="721772" y="0"/>
                </a:cubicBezTo>
                <a:cubicBezTo>
                  <a:pt x="1120396" y="0"/>
                  <a:pt x="1443544" y="323148"/>
                  <a:pt x="1443544" y="721772"/>
                </a:cubicBezTo>
                <a:cubicBezTo>
                  <a:pt x="1443544" y="1120396"/>
                  <a:pt x="1120396" y="1443544"/>
                  <a:pt x="721772" y="1443544"/>
                </a:cubicBezTo>
                <a:cubicBezTo>
                  <a:pt x="323148" y="1443544"/>
                  <a:pt x="0" y="1120396"/>
                  <a:pt x="0" y="721772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817" tIns="229817" rIns="229817" bIns="22981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</a:t>
            </a:r>
            <a:endParaRPr lang="en-US" sz="32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676E553-ADC3-41D4-9BD4-E53688F10040}"/>
              </a:ext>
            </a:extLst>
          </p:cNvPr>
          <p:cNvSpPr/>
          <p:nvPr/>
        </p:nvSpPr>
        <p:spPr>
          <a:xfrm rot="19877964">
            <a:off x="4331335" y="4588569"/>
            <a:ext cx="849274" cy="32048"/>
          </a:xfrm>
          <a:custGeom>
            <a:avLst/>
            <a:gdLst>
              <a:gd name="connsiteX0" fmla="*/ 0 w 849273"/>
              <a:gd name="connsiteY0" fmla="*/ 16023 h 32047"/>
              <a:gd name="connsiteX1" fmla="*/ 849273 w 849273"/>
              <a:gd name="connsiteY1" fmla="*/ 16023 h 3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9273" h="32047">
                <a:moveTo>
                  <a:pt x="849273" y="16024"/>
                </a:moveTo>
                <a:lnTo>
                  <a:pt x="0" y="1602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16105" tIns="-5209" rIns="416105" bIns="-5207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A2E6D97-28E9-4010-B2DC-F547C4C11EEB}"/>
              </a:ext>
            </a:extLst>
          </p:cNvPr>
          <p:cNvSpPr/>
          <p:nvPr/>
        </p:nvSpPr>
        <p:spPr>
          <a:xfrm>
            <a:off x="3028636" y="4433364"/>
            <a:ext cx="1606259" cy="1443544"/>
          </a:xfrm>
          <a:custGeom>
            <a:avLst/>
            <a:gdLst>
              <a:gd name="connsiteX0" fmla="*/ 0 w 1443544"/>
              <a:gd name="connsiteY0" fmla="*/ 721772 h 1443544"/>
              <a:gd name="connsiteX1" fmla="*/ 721772 w 1443544"/>
              <a:gd name="connsiteY1" fmla="*/ 0 h 1443544"/>
              <a:gd name="connsiteX2" fmla="*/ 1443544 w 1443544"/>
              <a:gd name="connsiteY2" fmla="*/ 721772 h 1443544"/>
              <a:gd name="connsiteX3" fmla="*/ 721772 w 1443544"/>
              <a:gd name="connsiteY3" fmla="*/ 1443544 h 1443544"/>
              <a:gd name="connsiteX4" fmla="*/ 0 w 1443544"/>
              <a:gd name="connsiteY4" fmla="*/ 721772 h 144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544" h="1443544">
                <a:moveTo>
                  <a:pt x="0" y="721772"/>
                </a:moveTo>
                <a:cubicBezTo>
                  <a:pt x="0" y="323148"/>
                  <a:pt x="323148" y="0"/>
                  <a:pt x="721772" y="0"/>
                </a:cubicBezTo>
                <a:cubicBezTo>
                  <a:pt x="1120396" y="0"/>
                  <a:pt x="1443544" y="323148"/>
                  <a:pt x="1443544" y="721772"/>
                </a:cubicBezTo>
                <a:cubicBezTo>
                  <a:pt x="1443544" y="1120396"/>
                  <a:pt x="1120396" y="1443544"/>
                  <a:pt x="721772" y="1443544"/>
                </a:cubicBezTo>
                <a:cubicBezTo>
                  <a:pt x="323148" y="1443544"/>
                  <a:pt x="0" y="1120396"/>
                  <a:pt x="0" y="7217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817" tIns="229817" rIns="229817" bIns="22981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</a:t>
            </a:r>
            <a:endParaRPr lang="en-US" sz="3200" kern="1200" dirty="0">
              <a:solidFill>
                <a:srgbClr val="0070C0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117462B-8917-492E-8064-D078617CB2FC}"/>
              </a:ext>
            </a:extLst>
          </p:cNvPr>
          <p:cNvSpPr/>
          <p:nvPr/>
        </p:nvSpPr>
        <p:spPr>
          <a:xfrm rot="1810484">
            <a:off x="4374303" y="3095667"/>
            <a:ext cx="831734" cy="32048"/>
          </a:xfrm>
          <a:custGeom>
            <a:avLst/>
            <a:gdLst>
              <a:gd name="connsiteX0" fmla="*/ 0 w 831734"/>
              <a:gd name="connsiteY0" fmla="*/ 16023 h 32047"/>
              <a:gd name="connsiteX1" fmla="*/ 831734 w 831734"/>
              <a:gd name="connsiteY1" fmla="*/ 16023 h 3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1734" h="32047">
                <a:moveTo>
                  <a:pt x="831734" y="16024"/>
                </a:moveTo>
                <a:lnTo>
                  <a:pt x="0" y="16024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407773" tIns="-4769" rIns="407774" bIns="-4770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500" kern="120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16EA9BD-09B5-434E-A363-F301922C3729}"/>
              </a:ext>
            </a:extLst>
          </p:cNvPr>
          <p:cNvSpPr/>
          <p:nvPr/>
        </p:nvSpPr>
        <p:spPr>
          <a:xfrm>
            <a:off x="3084912" y="1818098"/>
            <a:ext cx="1521845" cy="1443544"/>
          </a:xfrm>
          <a:custGeom>
            <a:avLst/>
            <a:gdLst>
              <a:gd name="connsiteX0" fmla="*/ 0 w 1443544"/>
              <a:gd name="connsiteY0" fmla="*/ 721772 h 1443544"/>
              <a:gd name="connsiteX1" fmla="*/ 721772 w 1443544"/>
              <a:gd name="connsiteY1" fmla="*/ 0 h 1443544"/>
              <a:gd name="connsiteX2" fmla="*/ 1443544 w 1443544"/>
              <a:gd name="connsiteY2" fmla="*/ 721772 h 1443544"/>
              <a:gd name="connsiteX3" fmla="*/ 721772 w 1443544"/>
              <a:gd name="connsiteY3" fmla="*/ 1443544 h 1443544"/>
              <a:gd name="connsiteX4" fmla="*/ 0 w 1443544"/>
              <a:gd name="connsiteY4" fmla="*/ 721772 h 1443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3544" h="1443544">
                <a:moveTo>
                  <a:pt x="0" y="721772"/>
                </a:moveTo>
                <a:cubicBezTo>
                  <a:pt x="0" y="323148"/>
                  <a:pt x="323148" y="0"/>
                  <a:pt x="721772" y="0"/>
                </a:cubicBezTo>
                <a:cubicBezTo>
                  <a:pt x="1120396" y="0"/>
                  <a:pt x="1443544" y="323148"/>
                  <a:pt x="1443544" y="721772"/>
                </a:cubicBezTo>
                <a:cubicBezTo>
                  <a:pt x="1443544" y="1120396"/>
                  <a:pt x="1120396" y="1443544"/>
                  <a:pt x="721772" y="1443544"/>
                </a:cubicBezTo>
                <a:cubicBezTo>
                  <a:pt x="323148" y="1443544"/>
                  <a:pt x="0" y="1120396"/>
                  <a:pt x="0" y="721772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9817" tIns="229817" rIns="229817" bIns="229817" numCol="1" spcCol="1270" anchor="ctr" anchorCtr="0">
            <a:noAutofit/>
          </a:bodyPr>
          <a:lstStyle/>
          <a:p>
            <a:pPr marL="0" lvl="0" indent="0" algn="ctr" defTabSz="1289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IN" sz="3200" kern="12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bn-IN" sz="2900" kern="1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9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6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2EA1C6-5B3A-4495-9787-2E62A8942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8" y="1531434"/>
            <a:ext cx="5454460" cy="37017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134FF2-E05D-411F-9058-5D81C2E55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274" y="1469886"/>
            <a:ext cx="5130165" cy="37632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2C8B4C-F18C-4DF0-B436-0C35C7077B25}"/>
              </a:ext>
            </a:extLst>
          </p:cNvPr>
          <p:cNvSpPr txBox="1"/>
          <p:nvPr/>
        </p:nvSpPr>
        <p:spPr>
          <a:xfrm>
            <a:off x="619768" y="381000"/>
            <a:ext cx="10901671" cy="707886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বলতে পার বাংলাদেশ কেমন দেশ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E885C7-F74A-4BF6-B55E-835853025C22}"/>
              </a:ext>
            </a:extLst>
          </p:cNvPr>
          <p:cNvSpPr txBox="1"/>
          <p:nvPr/>
        </p:nvSpPr>
        <p:spPr>
          <a:xfrm>
            <a:off x="520506" y="5591904"/>
            <a:ext cx="11141612" cy="707886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একটি কৃষিপ্রধান দেশ।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432D469A-CE38-42F5-AEC2-C4E713384B2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2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E09A6-AF60-410D-8C07-AD82EECD75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720" y="944881"/>
            <a:ext cx="5623560" cy="3403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FBE186-74AC-4919-BFA5-12C3F5872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944880"/>
            <a:ext cx="5425440" cy="3403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029BD0-83DD-4E2D-BA4F-BCF1D44B1597}"/>
              </a:ext>
            </a:extLst>
          </p:cNvPr>
          <p:cNvSpPr txBox="1"/>
          <p:nvPr/>
        </p:nvSpPr>
        <p:spPr>
          <a:xfrm>
            <a:off x="309489" y="5064467"/>
            <a:ext cx="11573022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কয়েক বছর আগে ও আমরা সকলের জন্য খাদ্য উৎপাদন করতে পারতাম না। প্রায় ২৫ লক্ষ টন খাদ্য আমদানি করতে হতো। বর্তমানে আমরা সকলের জন্য খাদ্য উৎপাদন করতে সক্ষম।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146BF724-A550-45A2-9976-6F40132690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94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FD455E-F1FF-4D9F-BC50-2506F5243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13" y="914399"/>
            <a:ext cx="5257800" cy="34937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A9762C-EACC-4CCD-AC98-74ACCDB6FE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14399"/>
            <a:ext cx="5421454" cy="34937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801293-1900-4118-AF17-18FBEB82305D}"/>
              </a:ext>
            </a:extLst>
          </p:cNvPr>
          <p:cNvSpPr txBox="1"/>
          <p:nvPr/>
        </p:nvSpPr>
        <p:spPr>
          <a:xfrm>
            <a:off x="581113" y="4971365"/>
            <a:ext cx="11029774" cy="1323439"/>
          </a:xfrm>
          <a:prstGeom prst="rect">
            <a:avLst/>
          </a:prstGeom>
          <a:noFill/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জনসংখ্যার জন্য বাসস্থান স্থাপনের কারণে কৃষি জমির পরিমাণ কমে যাচ্ছে।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78F52116-CACD-4DCC-9D2D-044BDC45501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23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7D1B6E-AE25-4AAE-B154-29067665A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0" y="717448"/>
            <a:ext cx="5459730" cy="3642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64B1BBB-6F01-4C4D-B206-105D3FAADCC3}"/>
              </a:ext>
            </a:extLst>
          </p:cNvPr>
          <p:cNvSpPr txBox="1"/>
          <p:nvPr/>
        </p:nvSpPr>
        <p:spPr>
          <a:xfrm>
            <a:off x="426720" y="4948308"/>
            <a:ext cx="11338560" cy="1323439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বাসস্থান স্থাপনে আমাদের এখনি সর্তক হতে হবে ,তা না হলে কৃষিজমি কমে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ভবিষ্যতে আবার খাদ্য ঘাটতি দেখা দিবে।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14BD9723-618E-4B2A-A2D3-7F85D7CD1C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FF85D-00BF-45ED-A546-DA00BD11C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921" y="713836"/>
            <a:ext cx="5404475" cy="3642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161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375BC0-53F0-4EA1-BD88-F7D138C908D3}"/>
              </a:ext>
            </a:extLst>
          </p:cNvPr>
          <p:cNvSpPr txBox="1"/>
          <p:nvPr/>
        </p:nvSpPr>
        <p:spPr>
          <a:xfrm>
            <a:off x="4547063" y="567074"/>
            <a:ext cx="3541860" cy="707886"/>
          </a:xfrm>
          <a:prstGeom prst="rect">
            <a:avLst/>
          </a:prstGeom>
          <a:noFill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2D5227-585A-4BE7-806F-7377692D7C12}"/>
              </a:ext>
            </a:extLst>
          </p:cNvPr>
          <p:cNvSpPr txBox="1"/>
          <p:nvPr/>
        </p:nvSpPr>
        <p:spPr>
          <a:xfrm>
            <a:off x="1659988" y="4823440"/>
            <a:ext cx="9397218" cy="707886"/>
          </a:xfrm>
          <a:prstGeom prst="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প্রতি বছর কী পরিমাণ খাদ্য আমদানী করতে হতো?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169BB740-AD3D-44B7-A68A-EAD3017578D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95EC8A-0CB7-468A-98E9-6196BF1F7B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3014" y="1921834"/>
            <a:ext cx="3134961" cy="25932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43211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7DDF0A-8BE1-4A58-B447-9DC99F164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46" y="1497330"/>
            <a:ext cx="5406390" cy="38214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D8F582-5CBB-4489-8D23-ABA8D98C92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224" y="1497330"/>
            <a:ext cx="5330190" cy="38214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A0D09D-D53D-4BBA-A33F-94048D44C0DB}"/>
              </a:ext>
            </a:extLst>
          </p:cNvPr>
          <p:cNvSpPr txBox="1"/>
          <p:nvPr/>
        </p:nvSpPr>
        <p:spPr>
          <a:xfrm>
            <a:off x="578246" y="376313"/>
            <a:ext cx="11067168" cy="64633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কী বলতে পার মানুষের মৌলিক চাহিদার অন্যতম প্রধান কোনটি?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B64E5D-EE07-41DD-8863-960BCACF52C1}"/>
              </a:ext>
            </a:extLst>
          </p:cNvPr>
          <p:cNvSpPr txBox="1"/>
          <p:nvPr/>
        </p:nvSpPr>
        <p:spPr>
          <a:xfrm>
            <a:off x="578246" y="5577840"/>
            <a:ext cx="11067168" cy="707886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মৌলিক চাহিদার অন্যতম প্রধান হচ্ছে বস্ত্র।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21E5FBCF-496B-409C-86B3-241F61E716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15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967BC4-C478-4BDC-AD72-C54B6E8057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883920"/>
            <a:ext cx="5393308" cy="3520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26E1D9-C101-4493-8734-E3BB7AF9658A}"/>
              </a:ext>
            </a:extLst>
          </p:cNvPr>
          <p:cNvSpPr txBox="1"/>
          <p:nvPr/>
        </p:nvSpPr>
        <p:spPr>
          <a:xfrm>
            <a:off x="685800" y="4998718"/>
            <a:ext cx="10820400" cy="1323439"/>
          </a:xfrm>
          <a:prstGeom prst="rect">
            <a:avLst/>
          </a:prstGeom>
          <a:noFill/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পরিবারের লোকসংখ্যা বেশি হলে মা বাবা অনেক সময় সন্তানের প্রয়োজনীয় পোষাক কিনে দিতে পারে না।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29E776D6-E5B5-4D93-B5EA-2DCF433D64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36392D-52E5-4B79-A47E-E37039BCF719}"/>
              </a:ext>
            </a:extLst>
          </p:cNvPr>
          <p:cNvGrpSpPr/>
          <p:nvPr/>
        </p:nvGrpSpPr>
        <p:grpSpPr>
          <a:xfrm>
            <a:off x="6541477" y="883920"/>
            <a:ext cx="4964723" cy="3659945"/>
            <a:chOff x="1497261" y="902966"/>
            <a:chExt cx="3818128" cy="37017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3C2744-55F5-48F2-B090-49C4A1B909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3149" y="2857668"/>
              <a:ext cx="2131255" cy="1747032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15E980-4856-4D13-8BE2-888EB0D84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7261" y="902966"/>
              <a:ext cx="1846971" cy="1846971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A67886A-2223-4570-ABC5-97B40D762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8419" y="902966"/>
              <a:ext cx="1846970" cy="1846971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0831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35BCD57-F4DB-4E17-818E-BE0EBA02FF39}"/>
              </a:ext>
            </a:extLst>
          </p:cNvPr>
          <p:cNvSpPr txBox="1"/>
          <p:nvPr/>
        </p:nvSpPr>
        <p:spPr>
          <a:xfrm>
            <a:off x="984738" y="5654040"/>
            <a:ext cx="10475742" cy="707886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উপযুক্ত পোশাক না থাকায় অনেক শিশু বিদ্যালয়ে আসতে চায় না।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9D89F7F5-1FD2-4832-9ECB-A79C0BCAC4E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2505A7-5DFD-4939-AE39-38623087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559" y="820843"/>
            <a:ext cx="5774934" cy="40887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BD87BE-9736-46B0-BF14-CEB69DDECF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73" y="272518"/>
            <a:ext cx="2286000" cy="2286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D70C70-4A46-4C0A-B7FC-3A44D34720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136" y="479730"/>
            <a:ext cx="2181225" cy="2095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17249B-6B6D-456C-93E5-9F201B3C8D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72" y="2783584"/>
            <a:ext cx="2286001" cy="2286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422D71-87FC-4965-B80E-535557C8D4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873" y="292645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7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AD3AD2-AA01-4DE1-8D87-A898339CEF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37"/>
          <a:stretch/>
        </p:blipFill>
        <p:spPr>
          <a:xfrm>
            <a:off x="6248400" y="850029"/>
            <a:ext cx="5547360" cy="3450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61B5DF-9B14-4C38-9885-DDB45C616890}"/>
              </a:ext>
            </a:extLst>
          </p:cNvPr>
          <p:cNvSpPr txBox="1"/>
          <p:nvPr/>
        </p:nvSpPr>
        <p:spPr>
          <a:xfrm>
            <a:off x="406631" y="5417515"/>
            <a:ext cx="11378738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জাতিসংঘের তথ্য মতে, বাংলাদেশে প্রায় ১০ লক্ষ মানুষ গৃহহীন।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AutoShape 2" descr="Image result for জাতিসংঘ">
            <a:extLst>
              <a:ext uri="{FF2B5EF4-FFF2-40B4-BE49-F238E27FC236}">
                <a16:creationId xmlns:a16="http://schemas.microsoft.com/office/drawing/2014/main" id="{DB0C550B-E07E-4508-A70E-9BF7BE14D2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187518-8599-406D-9032-EAF73ECDC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5" y="847898"/>
            <a:ext cx="5705302" cy="3483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B060A017-C7C4-4BEF-99E2-0DFD03DF30B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26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313C6F-AE9C-41EF-83FA-6E10390512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19" y="671732"/>
            <a:ext cx="4777741" cy="381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Plus Sign 5">
            <a:extLst>
              <a:ext uri="{FF2B5EF4-FFF2-40B4-BE49-F238E27FC236}">
                <a16:creationId xmlns:a16="http://schemas.microsoft.com/office/drawing/2014/main" id="{C4AB111A-0D5B-4556-ADC5-03F36CB79790}"/>
              </a:ext>
            </a:extLst>
          </p:cNvPr>
          <p:cNvSpPr/>
          <p:nvPr/>
        </p:nvSpPr>
        <p:spPr>
          <a:xfrm>
            <a:off x="5234351" y="1912619"/>
            <a:ext cx="1874521" cy="176160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FEA1EC-3801-4772-A9BD-853A4406153F}"/>
              </a:ext>
            </a:extLst>
          </p:cNvPr>
          <p:cNvSpPr txBox="1"/>
          <p:nvPr/>
        </p:nvSpPr>
        <p:spPr>
          <a:xfrm>
            <a:off x="541019" y="5371401"/>
            <a:ext cx="11254741" cy="64633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প্রতিবছর মোট জনসংখ্যার সাথে প্রায় ৩০ লক্ষ মানুষ যুক্ত হচ্ছে।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B355A9E7-F2C6-47B8-BE4B-4AFB9196839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A1118-44A2-4867-A64B-14E7597E4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288" y="574955"/>
            <a:ext cx="2342916" cy="186524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FB1760-3AFE-4F6A-B244-EC422FAE4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744" y="574955"/>
            <a:ext cx="2558002" cy="200177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6CE55FD-9B18-4FD1-9FAB-5E44A78D7B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692" y="2529356"/>
            <a:ext cx="2558002" cy="20017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97ED5E-164C-4FEA-80D4-A72832F7B0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289" y="2505185"/>
            <a:ext cx="2336472" cy="191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25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CF80FC-B28B-4EC0-B279-04567C6D4EBE}"/>
              </a:ext>
            </a:extLst>
          </p:cNvPr>
          <p:cNvSpPr txBox="1"/>
          <p:nvPr/>
        </p:nvSpPr>
        <p:spPr>
          <a:xfrm>
            <a:off x="2644411" y="450400"/>
            <a:ext cx="5388237" cy="646331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শব্দ দিয়ে শূণ্যস্থান পূরণ 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81BE93-D4B7-4321-BBE2-693CDA5BC734}"/>
              </a:ext>
            </a:extLst>
          </p:cNvPr>
          <p:cNvSpPr txBox="1"/>
          <p:nvPr/>
        </p:nvSpPr>
        <p:spPr>
          <a:xfrm>
            <a:off x="332506" y="2676699"/>
            <a:ext cx="11471560" cy="35394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১। নতুন বসতি স্থাপনের কারণে ------------------------------- পরিমাণ কমে যাচ্ছে।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২।উপযুক্ত -------------------------- না থাকায় অনেক শিশু বিদ্যলয়ে আসতে চায় না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৩।সকলের জন্য বাসস্থান নিশ্চত করা সরকারের জন্য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--------------------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bn-IN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৪ শহরে আসা ছিন্নমুল মানুষ------------------- অবস্থায় বসবাস করছে।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747C1D-EE3C-4608-A493-8BC4A1FC604E}"/>
              </a:ext>
            </a:extLst>
          </p:cNvPr>
          <p:cNvSpPr txBox="1"/>
          <p:nvPr/>
        </p:nvSpPr>
        <p:spPr>
          <a:xfrm>
            <a:off x="8807651" y="1450053"/>
            <a:ext cx="1845429" cy="58477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কৃষিজমির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E7AAC3-7FEC-4FC8-AE70-F915C3E2C89B}"/>
              </a:ext>
            </a:extLst>
          </p:cNvPr>
          <p:cNvSpPr txBox="1"/>
          <p:nvPr/>
        </p:nvSpPr>
        <p:spPr>
          <a:xfrm>
            <a:off x="1066275" y="1478600"/>
            <a:ext cx="2028306" cy="58477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পোষাক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9B4A7B-27BE-45A5-B85C-8F80FFE1C78A}"/>
              </a:ext>
            </a:extLst>
          </p:cNvPr>
          <p:cNvSpPr txBox="1"/>
          <p:nvPr/>
        </p:nvSpPr>
        <p:spPr>
          <a:xfrm>
            <a:off x="6202255" y="1445478"/>
            <a:ext cx="1812172" cy="58477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অনেক কঠিন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4BF337-47BF-4B7F-8117-1D212BFD5FE9}"/>
              </a:ext>
            </a:extLst>
          </p:cNvPr>
          <p:cNvSpPr txBox="1"/>
          <p:nvPr/>
        </p:nvSpPr>
        <p:spPr>
          <a:xfrm>
            <a:off x="3779737" y="1478601"/>
            <a:ext cx="1629295" cy="584775"/>
          </a:xfrm>
          <a:prstGeom prst="rect">
            <a:avLst/>
          </a:prstGeom>
          <a:noFill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মানবেতর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D38AFF-C9AF-4099-B82C-AB0AE85145D3}"/>
              </a:ext>
            </a:extLst>
          </p:cNvPr>
          <p:cNvSpPr txBox="1"/>
          <p:nvPr/>
        </p:nvSpPr>
        <p:spPr>
          <a:xfrm>
            <a:off x="8088920" y="438295"/>
            <a:ext cx="3819963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উত্তরগুলো মিলিয়ে নেই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23C83DF9-6C98-4BC6-B843-39B2C188F0E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829C42-B6F2-4E1C-950F-A447B54FEB6D}"/>
              </a:ext>
            </a:extLst>
          </p:cNvPr>
          <p:cNvSpPr txBox="1"/>
          <p:nvPr/>
        </p:nvSpPr>
        <p:spPr>
          <a:xfrm>
            <a:off x="332506" y="836729"/>
            <a:ext cx="3216385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64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81481E-6 L -0.28933 0.162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66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0.08321 0.2898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" y="1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22222E-6 L 0.07435 0.4328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2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0.05821 0.5768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" y="288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77487D-6B78-481F-B0C2-76E15C6FB3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126" y="533400"/>
            <a:ext cx="9326880" cy="4785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F2AC73-0EB5-4083-A1FD-942319081F02}"/>
              </a:ext>
            </a:extLst>
          </p:cNvPr>
          <p:cNvSpPr txBox="1"/>
          <p:nvPr/>
        </p:nvSpPr>
        <p:spPr>
          <a:xfrm>
            <a:off x="869852" y="5616714"/>
            <a:ext cx="10452295" cy="7078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সকলের জন্য বাসস্থান নিশ্চিত করা সরকারের জন্য অনেক কঠিন।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439BCE0E-B4E6-46D9-91EF-D2598D2D9D9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76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F5D601-BB80-4177-968E-C7C95AAB4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781396"/>
            <a:ext cx="5495778" cy="4400204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0C4AE6-9D14-434E-A34A-B0452CD32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82" y="781396"/>
            <a:ext cx="5541498" cy="4400204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4B5D27-8563-4ACD-8782-4F23003B9A6A}"/>
              </a:ext>
            </a:extLst>
          </p:cNvPr>
          <p:cNvSpPr txBox="1"/>
          <p:nvPr/>
        </p:nvSpPr>
        <p:spPr>
          <a:xfrm>
            <a:off x="426720" y="5482444"/>
            <a:ext cx="11338560" cy="707886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 আর কাজের খোঁজে এই সব গৃহহীন মানুষ শহরে চলে আসছে।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D2009EDC-36B7-4810-B3C0-76FFDE89C02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28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606807-C7BA-49AE-88CE-D38FCA165094}"/>
              </a:ext>
            </a:extLst>
          </p:cNvPr>
          <p:cNvSpPr txBox="1"/>
          <p:nvPr/>
        </p:nvSpPr>
        <p:spPr>
          <a:xfrm>
            <a:off x="941258" y="1403965"/>
            <a:ext cx="2533463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1E82E74-32DA-4AF5-A2CC-FFB69DE4F4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393279"/>
              </p:ext>
            </p:extLst>
          </p:nvPr>
        </p:nvGraphicFramePr>
        <p:xfrm>
          <a:off x="532227" y="4659014"/>
          <a:ext cx="11127545" cy="1611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5232">
                  <a:extLst>
                    <a:ext uri="{9D8B030D-6E8A-4147-A177-3AD203B41FA5}">
                      <a16:colId xmlns:a16="http://schemas.microsoft.com/office/drawing/2014/main" val="1950188636"/>
                    </a:ext>
                  </a:extLst>
                </a:gridCol>
                <a:gridCol w="8542313">
                  <a:extLst>
                    <a:ext uri="{9D8B030D-6E8A-4147-A177-3AD203B41FA5}">
                      <a16:colId xmlns:a16="http://schemas.microsoft.com/office/drawing/2014/main" val="3820833075"/>
                    </a:ext>
                  </a:extLst>
                </a:gridCol>
              </a:tblGrid>
              <a:tr h="765357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খাদ্য</a:t>
                      </a:r>
                      <a:endParaRPr lang="en-US" sz="36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387189"/>
                  </a:ext>
                </a:extLst>
              </a:tr>
              <a:tr h="845921">
                <a:tc>
                  <a:txBody>
                    <a:bodyPr/>
                    <a:lstStyle/>
                    <a:p>
                      <a:pPr algn="ctr"/>
                      <a:r>
                        <a:rPr lang="bn-IN" sz="4000" b="1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বস্ত্র</a:t>
                      </a:r>
                      <a:endParaRPr lang="en-US" sz="4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85432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70D11C6-1918-4632-8F1B-BB0CFE4995AB}"/>
              </a:ext>
            </a:extLst>
          </p:cNvPr>
          <p:cNvSpPr txBox="1"/>
          <p:nvPr/>
        </p:nvSpPr>
        <p:spPr>
          <a:xfrm>
            <a:off x="532226" y="3731720"/>
            <a:ext cx="11127545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অধিক জনসংখ্যা কারণে পরিবারের উপর কী প্রভাব পড়ে তা ছক অনুযায়ী লেখ।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C4B57F08-3369-4167-AF2E-EF48F1BBA53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258892-C27A-443A-8492-5C55BEFDC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259" y="356903"/>
            <a:ext cx="4267200" cy="3200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182541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AC61E1-A51D-42BD-AA6B-59F04B03809B}"/>
              </a:ext>
            </a:extLst>
          </p:cNvPr>
          <p:cNvSpPr txBox="1"/>
          <p:nvPr/>
        </p:nvSpPr>
        <p:spPr>
          <a:xfrm>
            <a:off x="4575127" y="382988"/>
            <a:ext cx="2362200" cy="584775"/>
          </a:xfrm>
          <a:prstGeom prst="rect">
            <a:avLst/>
          </a:prstGeom>
          <a:solidFill>
            <a:srgbClr val="92D05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পাঠ্যবই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সংযোগ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20A4E5-7B85-4151-9DDB-4D47FA8BD150}"/>
              </a:ext>
            </a:extLst>
          </p:cNvPr>
          <p:cNvSpPr txBox="1"/>
          <p:nvPr/>
        </p:nvSpPr>
        <p:spPr>
          <a:xfrm>
            <a:off x="656968" y="5649405"/>
            <a:ext cx="11092263" cy="64633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বিশ্বপরিচয়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৪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0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খু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লে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মনো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পড়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230091E0-3600-483B-AFC4-053FF6447B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B42479-A136-4223-998D-3D1A01B55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071" y="1208595"/>
            <a:ext cx="8636059" cy="4131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28F974-1EAC-4550-9955-67C1B1E922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9"/>
          <a:stretch/>
        </p:blipFill>
        <p:spPr>
          <a:xfrm>
            <a:off x="4584938" y="2176358"/>
            <a:ext cx="1567334" cy="2173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E6984F-B9EC-4B2B-9CB6-74BE3E76AC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851" y="2187482"/>
            <a:ext cx="1658492" cy="21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41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A5613C-AE2F-4E8D-A59D-35B071228E3F}"/>
              </a:ext>
            </a:extLst>
          </p:cNvPr>
          <p:cNvSpPr txBox="1"/>
          <p:nvPr/>
        </p:nvSpPr>
        <p:spPr>
          <a:xfrm>
            <a:off x="464234" y="4567956"/>
            <a:ext cx="11263532" cy="1323439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১। জাতিসংঘের তথ্য মতে বাংলাদেশে প্রায় কত লক্ষ মানুষ গৃহহীন?</a:t>
            </a: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২। প্রতিবছর কত লক্ষ লোক মোট জনসংখ্যার সাথে যুক্ত হচ্ছে?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>
            <a:extLst>
              <a:ext uri="{FF2B5EF4-FFF2-40B4-BE49-F238E27FC236}">
                <a16:creationId xmlns:a16="http://schemas.microsoft.com/office/drawing/2014/main" id="{4C203640-F617-4009-A025-C8A67830013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72967F-1DB1-40FA-9342-89AFF8B8CE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008" y="483485"/>
            <a:ext cx="4220307" cy="388276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727856-BF66-4BF9-8C44-51B2F84BBEE6}"/>
              </a:ext>
            </a:extLst>
          </p:cNvPr>
          <p:cNvSpPr txBox="1"/>
          <p:nvPr/>
        </p:nvSpPr>
        <p:spPr>
          <a:xfrm>
            <a:off x="1434905" y="1683814"/>
            <a:ext cx="3348111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307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DCF20C-D452-41AF-8401-89CC997FB30E}"/>
              </a:ext>
            </a:extLst>
          </p:cNvPr>
          <p:cNvSpPr txBox="1"/>
          <p:nvPr/>
        </p:nvSpPr>
        <p:spPr>
          <a:xfrm>
            <a:off x="447640" y="2283409"/>
            <a:ext cx="3481753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48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936923-F0DD-4BA7-AB16-3686809F14F9}"/>
              </a:ext>
            </a:extLst>
          </p:cNvPr>
          <p:cNvSpPr txBox="1"/>
          <p:nvPr/>
        </p:nvSpPr>
        <p:spPr>
          <a:xfrm>
            <a:off x="745588" y="5714016"/>
            <a:ext cx="10818055" cy="64633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গৃহহীন মানুষের একটি দিন কল্পনা করে, সে সম্পর্কে ৫টি বাক্য লিখে আনবে।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F0134BE0-C008-4F10-B4CD-F2FE6EB0231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779216-3305-451C-94D2-77148007A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32" y="843922"/>
            <a:ext cx="6863054" cy="45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62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>
            <a:extLst>
              <a:ext uri="{FF2B5EF4-FFF2-40B4-BE49-F238E27FC236}">
                <a16:creationId xmlns:a16="http://schemas.microsoft.com/office/drawing/2014/main" id="{ECB11F98-9B2A-440D-92A2-223FAD1945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474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B29B12-CD7A-4248-9F0B-C9885F01E548}"/>
              </a:ext>
            </a:extLst>
          </p:cNvPr>
          <p:cNvSpPr txBox="1"/>
          <p:nvPr/>
        </p:nvSpPr>
        <p:spPr>
          <a:xfrm>
            <a:off x="576781" y="495098"/>
            <a:ext cx="7748954" cy="4257448"/>
          </a:xfrm>
          <a:prstGeom prst="rect">
            <a:avLst/>
          </a:prstGeom>
          <a:noFill/>
          <a:ln>
            <a:noFill/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11733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11733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IN" sz="15333" dirty="0">
                <a:solidFill>
                  <a:srgbClr val="F82F0E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5333" dirty="0">
              <a:solidFill>
                <a:srgbClr val="F82F0E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F9F177-392B-4DBE-B895-7732ADEBA04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2578" y="3330922"/>
            <a:ext cx="3172641" cy="317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490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6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456</Words>
  <Application>Microsoft Office PowerPoint</Application>
  <PresentationFormat>Widescreen</PresentationFormat>
  <Paragraphs>72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36</cp:revision>
  <dcterms:created xsi:type="dcterms:W3CDTF">2019-10-05T05:10:56Z</dcterms:created>
  <dcterms:modified xsi:type="dcterms:W3CDTF">2019-11-01T15:37:10Z</dcterms:modified>
</cp:coreProperties>
</file>