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2" r:id="rId2"/>
    <p:sldId id="289" r:id="rId3"/>
    <p:sldId id="260" r:id="rId4"/>
    <p:sldId id="290" r:id="rId5"/>
    <p:sldId id="263" r:id="rId6"/>
    <p:sldId id="272" r:id="rId7"/>
    <p:sldId id="273" r:id="rId8"/>
    <p:sldId id="291" r:id="rId9"/>
    <p:sldId id="274" r:id="rId10"/>
    <p:sldId id="278" r:id="rId11"/>
    <p:sldId id="279" r:id="rId12"/>
    <p:sldId id="265" r:id="rId13"/>
    <p:sldId id="266" r:id="rId14"/>
    <p:sldId id="268" r:id="rId15"/>
    <p:sldId id="269" r:id="rId16"/>
    <p:sldId id="286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663300"/>
    <a:srgbClr val="CCE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84" autoAdjust="0"/>
  </p:normalViewPr>
  <p:slideViewPr>
    <p:cSldViewPr>
      <p:cViewPr varScale="1">
        <p:scale>
          <a:sx n="56" d="100"/>
          <a:sy n="56" d="100"/>
        </p:scale>
        <p:origin x="17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1C054-B12A-4014-BCAC-B7C2FB49EA15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99B4C-F946-49CE-8D8A-069F8859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শিক্ষার্থীদের প্রশ্ন করা যায় - ১,ছবিটি কার ছবি?উঃ মানুষের বাহ্যিক  গঠনের .২। এই ছবিটি কিসের ?উঃপেয়াজ ও একজন পাতলা অংশ টেনে তুলছে । পরের ছবিতে অণুবীক্ষণ যন্ত্রে কোষ পর্যবেক্ষণ করছে। তাহলে আজ আমরা পড়ব জীবকোষের গঠন।  শ্রেণীকক্ষে সম্ভব হলে  অণুবীক্ষন যন্ত্রে শিক্ষার্থীদের পেয়াজের কোষ দেখাতে পারেন।প্রয়োজনে  শিক্ষক শিক্ষার্থীদের সহায়তা করবেন । সবশেষে পাঠ ঘোষনা করবেন । এ স্লাইডে সর্বোচ্চ ২-৩ মিনিট নির্ধারণ করূন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2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উপস্থাপনঃ সময়- ১৫মিঃ 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অবশ্যই ক্লাসে  উদ্ভিদ ও প্রাণিকোষের মডেল (কর্কসিট দিয়ে তৈরি) ও চার্ট  সঙ্গে করে নিয়ে যাবেন ।প্রশ্ন –বাড়ির চারিদিকে যেমন প্রাচীর আছ তেমনি কোষের চারিদিকে প্রাচীর আছে তার নাম কী ? চিত্রের প্রাচীরে কী ছিদ্র আছে ? এদের কী বলে ?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কোষে এই প্রাচীর নাই ?এই কোষপ্রাচীর কী কাজ করে? শ্রেণীর বিভিন্ন কার্যক্রমে শিক্ষক শিক্ষার্থীদের সহায়তা করবেন । পাশাপাশি শিক্ষক ব্ল্যাকবোর্ড এ কোষ প্রাচীরের চিত্র এঁকে দেখবেন ।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চিত্রের বাড়িতে বেড়া দেয়ার উদ্দেশ্য কী ? উ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ছাগলের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হাত থেকে গাছ-পালা রক্ষা করা ।তাহলে প্রশ্নগুলোর উত্তর দাও১। কোষের ভিতরের অংশ রক্ষা করে কে?.২।কোষের আকার প্রদান করে কে.৩।কোষের ভিতরের ও বাহিরের তরল পদার্থের চলাচল নিয়ন্ত্রণ করে কে? উ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কোষপ্রাচীর 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dirty="0" smtClean="0"/>
              <a:t> শিক্ষক প্রশ্ন করবেন চিত্রে জেলীর</a:t>
            </a:r>
            <a:r>
              <a:rPr lang="bn-BD" baseline="0" dirty="0" smtClean="0"/>
              <a:t> মত কী দেখছ ? এটি কোষপ্রাচীরের ভিতরে না বাইরে দেখতে পাচ্ছ? প্রোটোপ্লাজমের কয়টি অংশ ?শ্রেণীর বিভিন্ন কার্যক্রমে শিক্ষক শিক্ষার্থীদের সহায়তা করবেন 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প্লাস্টিডের উদাহরণ হিসেবে  কিছু বাস্তব উপকরণ ( রঙ্গিন ফুল, পাতা, ফল )  দেখাবেন । অতঃপর প্রশ্ন করবেন ১।সবুজ প্লাস্টিডের কাজ কী ? ২।রঙ্গিন.৩।প্লাস্টিডের কাজ কী ? ৪। প্রাণি  কোষে কী প্লাস্টিড থাকে ? কেন থাকে না ? </a:t>
            </a:r>
            <a:r>
              <a:rPr lang="bn-BD" dirty="0" smtClean="0"/>
              <a:t>শিক্ষক</a:t>
            </a:r>
            <a:r>
              <a:rPr lang="bn-BD" baseline="0" dirty="0" smtClean="0"/>
              <a:t> কোষগহবর এর উদাহরণ দিতে ফেলে দেয়া প্লাস্টিকের পানির বোতল দেখাতে পারেন । পানির বোতল পানি দিয়ে পুর্ণ আর কোষগহবর কোষরস দিয়ে পুর্ণ ।  কোষগহবর বাস্তবে দেখাতে পিঁয়াজের কোষ পরীক্ষা করে কোষ গহবর  দেখাতে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baseline="0" dirty="0" smtClean="0"/>
              <a:t>প্রত্যেক দলে একটি করে কোষের মডেল দেয়া থাকবে , শিক্ষক যখন প্রজেক্টরে চিত্র দেখাবেন তখন শিক্ষার্থীরা চিত্রের সাথে মডেলের তুলনা করবে 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শিক্ষক</a:t>
            </a:r>
            <a:r>
              <a:rPr lang="bn-BD" baseline="0" dirty="0" smtClean="0"/>
              <a:t> স্লাইডের মত করে কোষের পার্থ্যকের চার্ট তৈরি করে আনবেন ।টেবিলে থাকবে কোষের বিভিন্ন অঙ্গাণুর কাগজে আঁকা ছবি  শিক্ষার্থীরা বিভিন্ন অংশ নিয়ে চার্টের সঠিক জায়গায় পিন করে দিবে । ব্ল্যাকবোর্ডে ক্লাস মনিটর আলোচ্য বিষয়গুলো (অর্থ্যাৎ কিসের ভিত্তিতে পার্থক্য করা হল)লিখবে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0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গমের আটা , হলুদ,সবুজ, লাল গুড়ো রঙ শিক্ষার্থীদের সরবরাহ করবেন । সময়ঃপ্রতিদল উপস্থাপনে সময় পাবে ২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 সময় পাবে । শিক্ষক শিক্ষার্থীদের সহায়তা করবেন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B4C-F946-49CE-8D8A-069F88597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4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3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3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3E5C18-C91B-4650-87FA-130ADD7C70F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925931-7B48-499F-A477-D051D27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5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1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6367046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94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667000"/>
            <a:ext cx="190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87" y="1245608"/>
            <a:ext cx="3962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95691" y="443345"/>
            <a:ext cx="3380239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69" y="2095637"/>
            <a:ext cx="1276350" cy="3141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19" y="2695140"/>
            <a:ext cx="120015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19" y="3742024"/>
            <a:ext cx="1485900" cy="1381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9" b="17330"/>
          <a:stretch/>
        </p:blipFill>
        <p:spPr bwMode="auto">
          <a:xfrm>
            <a:off x="2531744" y="1949591"/>
            <a:ext cx="1200150" cy="5567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592658"/>
            <a:ext cx="5562600" cy="533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সাইটোপ্লাজমে বিভিন্ন অংগাণু ভাসমান অবস্থায় আছে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User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19" y="2506373"/>
            <a:ext cx="1161868" cy="1235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8925" y="5613158"/>
            <a:ext cx="1524000" cy="552450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প্লাস্টিড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7" y="154853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7" y="2736991"/>
            <a:ext cx="1238250" cy="11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7" y="4117250"/>
            <a:ext cx="1204479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575199"/>
            <a:ext cx="5638800" cy="60786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 অঙ্গাণুর জন্যই আমরা পাতা ফুল ফল  এর বিচিত্র বর্ণ দেখি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21" y="2506373"/>
            <a:ext cx="1085850" cy="2244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42" y="2227982"/>
            <a:ext cx="2133600" cy="2655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247900" y="5592658"/>
            <a:ext cx="2362200" cy="57295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কোষগহবর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5725" y="5498262"/>
            <a:ext cx="2074034" cy="62779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গর্ত ,ম্যানহোল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5067" y="438100"/>
            <a:ext cx="5129853" cy="63834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চিত্রের কোন অঙ্গাণুটি উঠা নামা করছে-এ অংগাণুটির নাম কী?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894" y="454126"/>
            <a:ext cx="3124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প্লাস্টিড কী কাজ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069" y="428670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দুটির তুলনা কর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5" grpId="0" animBg="1"/>
      <p:bldP spid="5" grpId="1" animBg="1"/>
      <p:bldP spid="6" grpId="0" animBg="1"/>
      <p:bldP spid="22" grpId="0" animBg="1"/>
      <p:bldP spid="23" grpId="1" animBg="1"/>
      <p:bldP spid="23" grpId="2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7239" y="399101"/>
            <a:ext cx="4242329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 দুটি ভালভাবে লক্ষ কর - কী দেখছ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Documents and Settings\onu\Desktop\B140 animalCellPlaque.jpg"/>
          <p:cNvPicPr>
            <a:picLocks noChangeAspect="1" noChangeArrowheads="1"/>
          </p:cNvPicPr>
          <p:nvPr/>
        </p:nvPicPr>
        <p:blipFill rotWithShape="1">
          <a:blip r:embed="rId3"/>
          <a:srcRect l="4658" t="3523" r="6086" b="5341"/>
          <a:stretch/>
        </p:blipFill>
        <p:spPr bwMode="auto">
          <a:xfrm>
            <a:off x="4752108" y="1447800"/>
            <a:ext cx="33528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74835" y="5768230"/>
            <a:ext cx="1219200" cy="48016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426391"/>
            <a:ext cx="4572000" cy="5748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কোষ দুটিতে কী কোষপ্রাচীর  ও কোষঝিল্লী  আছে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5768230"/>
            <a:ext cx="8153400" cy="48016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বাম দিকের কোষে কোষপ্রাচীর ও কোষঝিল্লী  আছে, ডানদিকের কোষে কোষপ্রাচীর নেই,তবে কোষঝিল্লী আছে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97" y="2500745"/>
            <a:ext cx="701542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75690" y="436417"/>
            <a:ext cx="4876800" cy="473103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কোষগহবর  ও  নিউক্লিয়াস এর অবস্থান কোথায়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2890" y="5526232"/>
            <a:ext cx="7162800" cy="8762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উদ্ভিদকোষে কোষগহবর  বড় সেজন্য নিউক্লিয়াস কোষের একদিকে অবস্থান করে ,প্রানিকোষে কোষগহবর  ছোট/নেই ।তাই কোষের কেন্দ্রে নিউক্লিয়াস অবস্থান করে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6" y="3733800"/>
            <a:ext cx="1008234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6" y="2876983"/>
            <a:ext cx="656078" cy="762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79436" y="406268"/>
            <a:ext cx="3212835" cy="533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প্লাস্টিড কী প্রাণিকোষে আছে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1090" y="5729036"/>
            <a:ext cx="3424910" cy="47059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না, প্লাস্টিড উদ্ভিদ কোষের অনন্য বৈশিষ্ট্য।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3968" y="1315316"/>
            <a:ext cx="3231885" cy="3886200"/>
            <a:chOff x="914399" y="1219200"/>
            <a:chExt cx="3231885" cy="4078432"/>
          </a:xfrm>
        </p:grpSpPr>
        <p:pic>
          <p:nvPicPr>
            <p:cNvPr id="1026" name="Picture 2" descr="C:\Users\User\Desktop\w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1219200"/>
              <a:ext cx="3231885" cy="40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User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7" t="29172" r="23474" b="41657"/>
            <a:stretch/>
          </p:blipFill>
          <p:spPr bwMode="auto">
            <a:xfrm>
              <a:off x="1868943" y="3415145"/>
              <a:ext cx="554182" cy="13617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57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  <p:bldP spid="7" grpId="0" animBg="1"/>
      <p:bldP spid="7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11225"/>
              </p:ext>
            </p:extLst>
          </p:nvPr>
        </p:nvGraphicFramePr>
        <p:xfrm>
          <a:off x="1686409" y="1234786"/>
          <a:ext cx="5791200" cy="352845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895600"/>
                <a:gridCol w="2895600"/>
              </a:tblGrid>
              <a:tr h="1066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39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2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3">
            <a:lum contrast="30000"/>
          </a:blip>
          <a:srcRect l="73684"/>
          <a:stretch>
            <a:fillRect/>
          </a:stretch>
        </p:blipFill>
        <p:spPr>
          <a:xfrm flipH="1">
            <a:off x="7010400" y="5139828"/>
            <a:ext cx="8382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4.JPG"/>
          <p:cNvPicPr>
            <a:picLocks noChangeAspect="1"/>
          </p:cNvPicPr>
          <p:nvPr/>
        </p:nvPicPr>
        <p:blipFill>
          <a:blip r:embed="rId4">
            <a:lum contrast="30000"/>
          </a:blip>
          <a:srcRect l="73684"/>
          <a:stretch>
            <a:fillRect/>
          </a:stretch>
        </p:blipFill>
        <p:spPr>
          <a:xfrm flipH="1">
            <a:off x="7949122" y="5051635"/>
            <a:ext cx="813878" cy="59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15.JPG"/>
          <p:cNvPicPr>
            <a:picLocks noChangeAspect="1"/>
          </p:cNvPicPr>
          <p:nvPr/>
        </p:nvPicPr>
        <p:blipFill>
          <a:blip r:embed="rId5">
            <a:lum contrast="30000"/>
          </a:blip>
          <a:srcRect l="78947" r="10234" b="16667"/>
          <a:stretch>
            <a:fillRect/>
          </a:stretch>
        </p:blipFill>
        <p:spPr>
          <a:xfrm flipH="1">
            <a:off x="3321244" y="5201715"/>
            <a:ext cx="805770" cy="50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>
            <a:lum contrast="30000"/>
          </a:blip>
          <a:srcRect l="75926"/>
          <a:stretch>
            <a:fillRect/>
          </a:stretch>
        </p:blipFill>
        <p:spPr>
          <a:xfrm flipH="1">
            <a:off x="1330621" y="5166014"/>
            <a:ext cx="685801" cy="61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7">
            <a:lum contrast="30000"/>
          </a:blip>
          <a:srcRect l="74074"/>
          <a:stretch>
            <a:fillRect/>
          </a:stretch>
        </p:blipFill>
        <p:spPr>
          <a:xfrm flipH="1">
            <a:off x="367145" y="5194663"/>
            <a:ext cx="762000" cy="5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40" descr="Prani2.JPG"/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5725009" y="1435677"/>
            <a:ext cx="9906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17" descr="C:\Documents and Settings\IT Services\Desktop\Cell\cellwall.jpedffg.jp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4305300" y="5201715"/>
            <a:ext cx="838200" cy="50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Documents and Settings\Mark\My Documents\My Pictures\c.bmp"/>
          <p:cNvPicPr>
            <a:picLocks noChangeAspect="1" noChangeArrowheads="1"/>
          </p:cNvPicPr>
          <p:nvPr/>
        </p:nvPicPr>
        <p:blipFill>
          <a:blip r:embed="rId10" cstate="print"/>
          <a:srcRect t="327" r="74524" b="50000"/>
          <a:stretch>
            <a:fillRect/>
          </a:stretch>
        </p:blipFill>
        <p:spPr bwMode="auto">
          <a:xfrm>
            <a:off x="2312593" y="5229876"/>
            <a:ext cx="747240" cy="53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739331" y="2302618"/>
            <a:ext cx="63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1622" y="293837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4509" y="360363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1622" y="417929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7" y="5101750"/>
            <a:ext cx="809625" cy="7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ontent Placeholder 59" descr="Udvid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4511" y="1402772"/>
            <a:ext cx="953467" cy="78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96736" y="381000"/>
            <a:ext cx="5867400" cy="63019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 ও প্রাণিকোষের  পার্থক্য 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C:\Users\User\Desktop\Cell\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34" y="5139828"/>
            <a:ext cx="723900" cy="7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6328" y="669288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৮মি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15951" y="280871"/>
            <a:ext cx="3303465" cy="77683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22" y="1462517"/>
            <a:ext cx="4114578" cy="30859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523775" y="4894796"/>
            <a:ext cx="8287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গমের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কোষের মডেল তৈরী করবে যাতে কোষঝিল্লী, কোষগহবর ,নিঊক্লিয়াস থাকবে । অঙ্গাণুগুলোর নাম  কাঠির উপরে কাগজ লাগিয়ে চিহ্নিত করবে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5000" y="332013"/>
            <a:ext cx="1295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188" y="4876800"/>
            <a:ext cx="5181600" cy="528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চিত্রের কোষটি উদ্ভিদ না প্রাণিকোষ?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7629" y="4942240"/>
            <a:ext cx="5884718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প্রাণিকোষ –তুমি কিভাবে সনাক্ত করলে –উত্তরের স্ব-পক্ষে যুক্তি দাও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952" y="4980340"/>
            <a:ext cx="6189518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৩।চিত্র দুটির মধ্যে পার্থক্যকারী প্রধান বৈশিষ্ট্যগুলো  ব্যাখ্যা কর?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Cell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5463"/>
            <a:ext cx="3640282" cy="34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Cell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56" y="1808018"/>
            <a:ext cx="2788144" cy="275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11" y="1808017"/>
            <a:ext cx="2675378" cy="28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7" grpId="0"/>
      <p:bldP spid="7" grpId="2"/>
      <p:bldP spid="8" grpId="1"/>
      <p:bldP spid="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ell\young-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02" y="2057400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4890652"/>
            <a:ext cx="3429000" cy="67194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কোষের ভূমিকা  ব্যাখ্যা কর ?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381000"/>
            <a:ext cx="3482801" cy="1984481"/>
            <a:chOff x="2209800" y="1447800"/>
            <a:chExt cx="4357687" cy="1713610"/>
          </a:xfrm>
        </p:grpSpPr>
        <p:grpSp>
          <p:nvGrpSpPr>
            <p:cNvPr id="10" name="Group 9"/>
            <p:cNvGrpSpPr/>
            <p:nvPr/>
          </p:nvGrpSpPr>
          <p:grpSpPr>
            <a:xfrm>
              <a:off x="2209800" y="1447800"/>
              <a:ext cx="2640451" cy="1713610"/>
              <a:chOff x="2078931" y="1149332"/>
              <a:chExt cx="4289212" cy="275319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2078931" y="1149332"/>
                <a:ext cx="4289212" cy="13030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47323" y="2452419"/>
                <a:ext cx="3345661" cy="1450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76969" y="2696081"/>
                <a:ext cx="539760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27759" y="2696081"/>
                <a:ext cx="530847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01809" y="2542074"/>
                <a:ext cx="725004" cy="120644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572028" y="2388635"/>
              <a:ext cx="1995459" cy="602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1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295400"/>
            <a:ext cx="4114800" cy="426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এই পাঠে গুরুত্বপূর্ণ  শব্দসমূহ</a:t>
            </a:r>
            <a:r>
              <a:rPr lang="bn-BD" sz="12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কোষপ্রাচীর </a:t>
            </a:r>
            <a:endParaRPr lang="bn-BD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কোষঝিল্লী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প্রোটোপ্লাজম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কোষগহবর 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3050" y="2362200"/>
            <a:ext cx="5924550" cy="205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 txBox="1">
            <a:spLocks/>
          </p:cNvSpPr>
          <p:nvPr/>
        </p:nvSpPr>
        <p:spPr>
          <a:xfrm>
            <a:off x="838200" y="1028076"/>
            <a:ext cx="3505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4544288" y="1028076"/>
            <a:ext cx="3526866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৬ষ্ঠ</a:t>
            </a:r>
            <a:endParaRPr kumimoji="0" lang="en-US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b="1" noProof="0" dirty="0" smtClean="0">
                <a:ln/>
                <a:latin typeface="NikoshBAN" pitchFamily="2" charset="0"/>
                <a:cs typeface="NikoshBAN" pitchFamily="2" charset="0"/>
              </a:rPr>
              <a:t>জ্ঞান</a:t>
            </a:r>
            <a:endParaRPr lang="bn-IN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তৃ</a:t>
            </a:r>
            <a:r>
              <a:rPr kumimoji="0" lang="en-US" sz="2000" b="1" i="0" u="none" strike="noStrike" kern="1200" cap="none" spc="0" normalizeH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তীয়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3-6</a:t>
            </a:r>
            <a:endParaRPr lang="en-US" sz="2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42676"/>
            <a:ext cx="3934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নারায়ন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চাপারহাট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sreenarayanroy123@gmai.com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01717677211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264" y="1790076"/>
            <a:ext cx="128016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58" y="1703766"/>
            <a:ext cx="1418842" cy="178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Cell\50x-1000x-Education-Microscope-BM-XSP03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41" y="1447853"/>
            <a:ext cx="3048000" cy="42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36" y="839443"/>
            <a:ext cx="6667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75741">
            <a:off x="5239879" y="3679682"/>
            <a:ext cx="101340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C:\Users\User\Desktop\onion_sk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24699"/>
            <a:ext cx="2281238" cy="207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2819401" y="3945944"/>
            <a:ext cx="2927182" cy="7598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51628" y="1241983"/>
            <a:ext cx="114300" cy="891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7702" y="3831644"/>
            <a:ext cx="228600" cy="22860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32" y="1973710"/>
            <a:ext cx="3182959" cy="321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960718"/>
            <a:ext cx="3682462" cy="321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1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3404" r="4452"/>
          <a:stretch/>
        </p:blipFill>
        <p:spPr bwMode="auto">
          <a:xfrm>
            <a:off x="891237" y="2057401"/>
            <a:ext cx="2784764" cy="3038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label-the-body-parts-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t="9057" r="24714" b="9435"/>
          <a:stretch/>
        </p:blipFill>
        <p:spPr bwMode="auto">
          <a:xfrm>
            <a:off x="2895600" y="1143000"/>
            <a:ext cx="2576945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33" idx="1"/>
          </p:cNvCxnSpPr>
          <p:nvPr/>
        </p:nvCxnSpPr>
        <p:spPr>
          <a:xfrm flipH="1">
            <a:off x="4648200" y="1804021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37041" y="2307771"/>
            <a:ext cx="1838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29100" y="2624554"/>
            <a:ext cx="1790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953000" y="3505200"/>
            <a:ext cx="12140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77837" y="4724400"/>
            <a:ext cx="13419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154241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9408" y="2101334"/>
            <a:ext cx="77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চোখ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3389" y="2388674"/>
            <a:ext cx="76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3243590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3600" y="4495800"/>
            <a:ext cx="44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2800" y="5583383"/>
            <a:ext cx="2400300" cy="51077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বাহ্যিক গঠন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4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User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6140">
            <a:off x="2366074" y="1161181"/>
            <a:ext cx="4000386" cy="51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4640" y="1219200"/>
            <a:ext cx="5742279" cy="9906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জীবকোষের গঠন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9982" y="5386744"/>
            <a:ext cx="3739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৩য় অধ্যায়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উদ্ভিদ ও প্রাণীর কোষীয় সংগঠন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পৃষ্ঠা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2-23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13427"/>
            <a:ext cx="311920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85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92161" y="368468"/>
            <a:ext cx="3124200" cy="10156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" y="3124200"/>
            <a:ext cx="83820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জীবকোষের গঠন ব্যাখ্যা করতে পারবে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প্রাণিকোষের পার্থক্যকারী প্রধান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ব্যাখ্যা করতে পারবে।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721" y="2058888"/>
            <a:ext cx="458971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657600" cy="33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0942" y="755324"/>
            <a:ext cx="6954982" cy="517267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দেখছ  ? তোমার পাশের জনের  সাথে আলোচনা করে বল 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42865"/>
            <a:ext cx="2971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প্রাচীর /বেড়ায় ঘেরা বাড়ি।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4854" y="5638799"/>
            <a:ext cx="3302924" cy="361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প্রাচীর ঘেরা উদ্ভিদ কোষ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7825" y="755323"/>
            <a:ext cx="2362200" cy="625733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কোষপ্রাচীর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1"/>
            <a:ext cx="3186632" cy="34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 descr="C:\Users\User\Desktop\Cell\d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66" y="4615472"/>
            <a:ext cx="487766" cy="6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066800" y="1272591"/>
            <a:ext cx="6753225" cy="4546840"/>
            <a:chOff x="1066800" y="990600"/>
            <a:chExt cx="6753225" cy="4996755"/>
          </a:xfrm>
        </p:grpSpPr>
        <p:pic>
          <p:nvPicPr>
            <p:cNvPr id="17" name="Picture 3" descr="C:\Users\User\Desktop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90600"/>
              <a:ext cx="6753225" cy="436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57400" y="540258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উদ্ভিদকোষ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24500" y="5356860"/>
              <a:ext cx="1485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প্রাণিকোষ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38312" y="659251"/>
            <a:ext cx="541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চিত্রে কী কোষপ্রাচীর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5" grpId="0"/>
      <p:bldP spid="5" grpId="1"/>
      <p:bldP spid="6" grpId="0"/>
      <p:bldP spid="6" grpId="1"/>
      <p:bldP spid="10" grpId="0" animBg="1"/>
      <p:bldP spid="10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59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1124612-little-goat-on-a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3605865"/>
            <a:ext cx="1181100" cy="103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21124612-little-goat-on-a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184511"/>
            <a:ext cx="1485900" cy="920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1066800" y="3311236"/>
            <a:ext cx="402540" cy="387928"/>
          </a:xfrm>
          <a:custGeom>
            <a:avLst/>
            <a:gdLst>
              <a:gd name="connsiteX0" fmla="*/ 318655 w 402540"/>
              <a:gd name="connsiteY0" fmla="*/ 332509 h 387928"/>
              <a:gd name="connsiteX1" fmla="*/ 235527 w 402540"/>
              <a:gd name="connsiteY1" fmla="*/ 277091 h 387928"/>
              <a:gd name="connsiteX2" fmla="*/ 207818 w 402540"/>
              <a:gd name="connsiteY2" fmla="*/ 235528 h 387928"/>
              <a:gd name="connsiteX3" fmla="*/ 69273 w 402540"/>
              <a:gd name="connsiteY3" fmla="*/ 180109 h 387928"/>
              <a:gd name="connsiteX4" fmla="*/ 27709 w 402540"/>
              <a:gd name="connsiteY4" fmla="*/ 152400 h 387928"/>
              <a:gd name="connsiteX5" fmla="*/ 13855 w 402540"/>
              <a:gd name="connsiteY5" fmla="*/ 110837 h 387928"/>
              <a:gd name="connsiteX6" fmla="*/ 193964 w 402540"/>
              <a:gd name="connsiteY6" fmla="*/ 27709 h 387928"/>
              <a:gd name="connsiteX7" fmla="*/ 221673 w 402540"/>
              <a:gd name="connsiteY7" fmla="*/ 110837 h 387928"/>
              <a:gd name="connsiteX8" fmla="*/ 235527 w 402540"/>
              <a:gd name="connsiteY8" fmla="*/ 152400 h 387928"/>
              <a:gd name="connsiteX9" fmla="*/ 249382 w 402540"/>
              <a:gd name="connsiteY9" fmla="*/ 304800 h 387928"/>
              <a:gd name="connsiteX10" fmla="*/ 235527 w 402540"/>
              <a:gd name="connsiteY10" fmla="*/ 263237 h 387928"/>
              <a:gd name="connsiteX11" fmla="*/ 221673 w 402540"/>
              <a:gd name="connsiteY11" fmla="*/ 221673 h 387928"/>
              <a:gd name="connsiteX12" fmla="*/ 318655 w 402540"/>
              <a:gd name="connsiteY12" fmla="*/ 13855 h 387928"/>
              <a:gd name="connsiteX13" fmla="*/ 360218 w 402540"/>
              <a:gd name="connsiteY13" fmla="*/ 0 h 387928"/>
              <a:gd name="connsiteX14" fmla="*/ 374073 w 402540"/>
              <a:gd name="connsiteY14" fmla="*/ 41564 h 387928"/>
              <a:gd name="connsiteX15" fmla="*/ 401782 w 402540"/>
              <a:gd name="connsiteY15" fmla="*/ 83128 h 387928"/>
              <a:gd name="connsiteX16" fmla="*/ 387927 w 402540"/>
              <a:gd name="connsiteY16" fmla="*/ 207819 h 387928"/>
              <a:gd name="connsiteX17" fmla="*/ 360218 w 402540"/>
              <a:gd name="connsiteY17" fmla="*/ 290946 h 387928"/>
              <a:gd name="connsiteX18" fmla="*/ 346364 w 402540"/>
              <a:gd name="connsiteY18" fmla="*/ 332509 h 387928"/>
              <a:gd name="connsiteX19" fmla="*/ 318655 w 402540"/>
              <a:gd name="connsiteY19" fmla="*/ 360219 h 387928"/>
              <a:gd name="connsiteX20" fmla="*/ 249382 w 402540"/>
              <a:gd name="connsiteY20" fmla="*/ 290946 h 387928"/>
              <a:gd name="connsiteX21" fmla="*/ 193964 w 402540"/>
              <a:gd name="connsiteY21" fmla="*/ 249382 h 387928"/>
              <a:gd name="connsiteX22" fmla="*/ 138545 w 402540"/>
              <a:gd name="connsiteY22" fmla="*/ 235528 h 387928"/>
              <a:gd name="connsiteX23" fmla="*/ 13855 w 402540"/>
              <a:gd name="connsiteY23" fmla="*/ 249382 h 387928"/>
              <a:gd name="connsiteX24" fmla="*/ 0 w 402540"/>
              <a:gd name="connsiteY24" fmla="*/ 290946 h 387928"/>
              <a:gd name="connsiteX25" fmla="*/ 69273 w 402540"/>
              <a:gd name="connsiteY25" fmla="*/ 387928 h 387928"/>
              <a:gd name="connsiteX26" fmla="*/ 263236 w 402540"/>
              <a:gd name="connsiteY26" fmla="*/ 374073 h 387928"/>
              <a:gd name="connsiteX27" fmla="*/ 318655 w 402540"/>
              <a:gd name="connsiteY27" fmla="*/ 332509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2540" h="387928">
                <a:moveTo>
                  <a:pt x="318655" y="332509"/>
                </a:moveTo>
                <a:cubicBezTo>
                  <a:pt x="314037" y="316345"/>
                  <a:pt x="260590" y="299021"/>
                  <a:pt x="235527" y="277091"/>
                </a:cubicBezTo>
                <a:cubicBezTo>
                  <a:pt x="222996" y="266126"/>
                  <a:pt x="220610" y="246188"/>
                  <a:pt x="207818" y="235528"/>
                </a:cubicBezTo>
                <a:cubicBezTo>
                  <a:pt x="175418" y="208528"/>
                  <a:pt x="102495" y="194875"/>
                  <a:pt x="69273" y="180109"/>
                </a:cubicBezTo>
                <a:cubicBezTo>
                  <a:pt x="54057" y="173346"/>
                  <a:pt x="41564" y="161636"/>
                  <a:pt x="27709" y="152400"/>
                </a:cubicBezTo>
                <a:cubicBezTo>
                  <a:pt x="23091" y="138546"/>
                  <a:pt x="13855" y="125441"/>
                  <a:pt x="13855" y="110837"/>
                </a:cubicBezTo>
                <a:cubicBezTo>
                  <a:pt x="13855" y="-43006"/>
                  <a:pt x="32151" y="14225"/>
                  <a:pt x="193964" y="27709"/>
                </a:cubicBezTo>
                <a:lnTo>
                  <a:pt x="221673" y="110837"/>
                </a:lnTo>
                <a:lnTo>
                  <a:pt x="235527" y="152400"/>
                </a:lnTo>
                <a:cubicBezTo>
                  <a:pt x="240145" y="203200"/>
                  <a:pt x="265513" y="353192"/>
                  <a:pt x="249382" y="304800"/>
                </a:cubicBezTo>
                <a:lnTo>
                  <a:pt x="235527" y="263237"/>
                </a:lnTo>
                <a:lnTo>
                  <a:pt x="221673" y="221673"/>
                </a:lnTo>
                <a:cubicBezTo>
                  <a:pt x="238897" y="-19470"/>
                  <a:pt x="170996" y="46668"/>
                  <a:pt x="318655" y="13855"/>
                </a:cubicBezTo>
                <a:cubicBezTo>
                  <a:pt x="332911" y="10687"/>
                  <a:pt x="346364" y="4618"/>
                  <a:pt x="360218" y="0"/>
                </a:cubicBezTo>
                <a:cubicBezTo>
                  <a:pt x="364836" y="13855"/>
                  <a:pt x="367542" y="28502"/>
                  <a:pt x="374073" y="41564"/>
                </a:cubicBezTo>
                <a:cubicBezTo>
                  <a:pt x="381520" y="56457"/>
                  <a:pt x="400399" y="66534"/>
                  <a:pt x="401782" y="83128"/>
                </a:cubicBezTo>
                <a:cubicBezTo>
                  <a:pt x="405255" y="124803"/>
                  <a:pt x="396129" y="166812"/>
                  <a:pt x="387927" y="207819"/>
                </a:cubicBezTo>
                <a:cubicBezTo>
                  <a:pt x="382199" y="236460"/>
                  <a:pt x="369454" y="263237"/>
                  <a:pt x="360218" y="290946"/>
                </a:cubicBezTo>
                <a:cubicBezTo>
                  <a:pt x="355600" y="304800"/>
                  <a:pt x="356690" y="322182"/>
                  <a:pt x="346364" y="332509"/>
                </a:cubicBezTo>
                <a:lnTo>
                  <a:pt x="318655" y="360219"/>
                </a:lnTo>
                <a:cubicBezTo>
                  <a:pt x="278350" y="299762"/>
                  <a:pt x="308159" y="332930"/>
                  <a:pt x="249382" y="290946"/>
                </a:cubicBezTo>
                <a:cubicBezTo>
                  <a:pt x="230592" y="277525"/>
                  <a:pt x="214617" y="259709"/>
                  <a:pt x="193964" y="249382"/>
                </a:cubicBezTo>
                <a:cubicBezTo>
                  <a:pt x="176933" y="240866"/>
                  <a:pt x="157018" y="240146"/>
                  <a:pt x="138545" y="235528"/>
                </a:cubicBezTo>
                <a:cubicBezTo>
                  <a:pt x="96982" y="240146"/>
                  <a:pt x="52683" y="233851"/>
                  <a:pt x="13855" y="249382"/>
                </a:cubicBezTo>
                <a:cubicBezTo>
                  <a:pt x="295" y="254806"/>
                  <a:pt x="0" y="276342"/>
                  <a:pt x="0" y="290946"/>
                </a:cubicBezTo>
                <a:cubicBezTo>
                  <a:pt x="0" y="371518"/>
                  <a:pt x="8497" y="357540"/>
                  <a:pt x="69273" y="387928"/>
                </a:cubicBezTo>
                <a:cubicBezTo>
                  <a:pt x="133927" y="383310"/>
                  <a:pt x="199299" y="384729"/>
                  <a:pt x="263236" y="374073"/>
                </a:cubicBezTo>
                <a:cubicBezTo>
                  <a:pt x="263241" y="374072"/>
                  <a:pt x="323273" y="348673"/>
                  <a:pt x="318655" y="3325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8286" y="5334252"/>
            <a:ext cx="2500314" cy="5078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কোষপ্রাচীর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682459"/>
            <a:ext cx="3533775" cy="319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0" y="348734"/>
            <a:ext cx="2133600" cy="521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কোষপ্রাচীরের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630" y="576292"/>
            <a:ext cx="54518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বাড়িতে বেড়া দেয়ার উদ্দেশ্য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042" y="578078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কোষের ভিতরের অংশকে রক্ষা করে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 animBg="1"/>
      <p:bldP spid="5" grpId="0" animBg="1"/>
      <p:bldP spid="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4953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 ও প্রাণিকোষের  পার্থক্য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070" y="253130"/>
            <a:ext cx="312349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192534" cy="3018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56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10" y="1052807"/>
            <a:ext cx="3429000" cy="47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Cell\b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r="14985" b="12273"/>
          <a:stretch/>
        </p:blipFill>
        <p:spPr bwMode="auto">
          <a:xfrm>
            <a:off x="3428999" y="1600200"/>
            <a:ext cx="2903376" cy="2971800"/>
          </a:xfrm>
          <a:prstGeom prst="ellipse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7118" y="473063"/>
            <a:ext cx="4404792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চিত্রে থকথকে জেলীর মত কী দেখছ 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9" y="5818770"/>
            <a:ext cx="2460216" cy="46136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প্রোটোপ্লাজম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4707" y="5818771"/>
            <a:ext cx="1828800" cy="5033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কোষ ঝিল্লী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2233" y="5776807"/>
            <a:ext cx="5973747" cy="50332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প্রোটোপ্লাজম থেকে  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নিউক্লিয়াস বাদ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দিলে যে অংশটি থাকে তাই সাইটোপ্লাজম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2114" y="533400"/>
            <a:ext cx="2438400" cy="51940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প্রোটোপ্লাজম এর কয়টি অংশ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10" y="1206958"/>
            <a:ext cx="3565410" cy="43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581400" y="1206958"/>
            <a:ext cx="2472354" cy="1138973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9610" y="473063"/>
            <a:ext cx="6398991" cy="619483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সম্পুর্ণ প্রোটোপ্লাজমকে ঘিরে যে পর্দা দেখা যাচ্ছে তার নাম তোমরা জান ?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79515" y="3810000"/>
            <a:ext cx="1409699" cy="129540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3" t="44098" r="53390" b="33642"/>
          <a:stretch/>
        </p:blipFill>
        <p:spPr bwMode="auto">
          <a:xfrm>
            <a:off x="3581400" y="3741420"/>
            <a:ext cx="685800" cy="111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24084" y="581395"/>
            <a:ext cx="4000501" cy="50332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 কোন অংশটি নেই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14" grpId="0" animBg="1"/>
      <p:bldP spid="14" grpId="1" animBg="1"/>
      <p:bldP spid="12" grpId="0" animBg="1"/>
      <p:bldP spid="12" grpId="1" animBg="1"/>
      <p:bldP spid="15" grpId="0" animBg="1"/>
      <p:bldP spid="21" grpId="0" animBg="1"/>
      <p:bldP spid="21" grpId="1" animBg="1"/>
      <p:bldP spid="2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942</Words>
  <Application>Microsoft Office PowerPoint</Application>
  <PresentationFormat>On-screen Show (4:3)</PresentationFormat>
  <Paragraphs>116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 (Cell)</dc:subject>
  <dc:creator>NARAYAN</dc:creator>
  <cp:lastModifiedBy>ASUS</cp:lastModifiedBy>
  <cp:revision>138</cp:revision>
  <dcterms:created xsi:type="dcterms:W3CDTF">2006-08-16T00:00:00Z</dcterms:created>
  <dcterms:modified xsi:type="dcterms:W3CDTF">2019-09-01T16:38:26Z</dcterms:modified>
  <cp:category>A</cp:category>
</cp:coreProperties>
</file>