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302" r:id="rId3"/>
    <p:sldId id="303" r:id="rId4"/>
    <p:sldId id="267" r:id="rId5"/>
    <p:sldId id="275" r:id="rId6"/>
    <p:sldId id="278" r:id="rId7"/>
    <p:sldId id="283" r:id="rId8"/>
    <p:sldId id="284" r:id="rId9"/>
    <p:sldId id="282" r:id="rId10"/>
    <p:sldId id="288" r:id="rId11"/>
    <p:sldId id="299" r:id="rId12"/>
    <p:sldId id="300" r:id="rId13"/>
    <p:sldId id="271" r:id="rId14"/>
    <p:sldId id="297" r:id="rId15"/>
    <p:sldId id="298" r:id="rId16"/>
    <p:sldId id="296" r:id="rId17"/>
    <p:sldId id="301" r:id="rId18"/>
    <p:sldId id="294" r:id="rId19"/>
    <p:sldId id="30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F9A4D-17C1-4764-9F9B-AA7C73403416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AB2CBD-D6E4-4B0A-B32C-10CCA25BE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19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B2CBD-D6E4-4B0A-B32C-10CCA25BEE4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012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2133600"/>
            <a:ext cx="67056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kern="0" noProof="0" dirty="0" smtClean="0">
                <a:ln w="1905"/>
                <a:solidFill>
                  <a:srgbClr val="CC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ucida Handwriting" pitchFamily="66" charset="0"/>
              </a:rPr>
              <a:t>Welcome</a:t>
            </a:r>
            <a:endParaRPr kumimoji="0" lang="en-US" sz="9600" b="1" i="0" u="none" strike="noStrike" kern="0" cap="none" spc="0" normalizeH="0" baseline="0" noProof="0" dirty="0">
              <a:ln w="1905"/>
              <a:solidFill>
                <a:srgbClr val="CC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Lucida Handwriting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3352800"/>
            <a:ext cx="9144000" cy="3505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352800"/>
            <a:ext cx="91440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8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954044" y="43873"/>
            <a:ext cx="1981200" cy="5969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0070C0"/>
                </a:solidFill>
              </a:rPr>
              <a:t>Vocabulary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091" y="179466"/>
            <a:ext cx="26670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Company</a:t>
            </a:r>
            <a:endParaRPr lang="en-US" sz="36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7091" y="1102591"/>
            <a:ext cx="1530927" cy="482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1" dirty="0" smtClean="0">
                <a:solidFill>
                  <a:srgbClr val="00B050"/>
                </a:solidFill>
              </a:rPr>
              <a:t>Meaning</a:t>
            </a:r>
            <a:endParaRPr lang="en-US" sz="2800" b="1" i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67299" y="1096085"/>
            <a:ext cx="5742709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 commercial business.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6684" y="5410200"/>
            <a:ext cx="7785317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The Square is a renowned pharmaceutical </a:t>
            </a:r>
            <a:r>
              <a:rPr lang="en-US" sz="3200" b="1" dirty="0" smtClean="0"/>
              <a:t>company</a:t>
            </a:r>
            <a:r>
              <a:rPr lang="en-US" sz="3200" dirty="0" smtClean="0"/>
              <a:t> in Bangladesh.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5"/>
          <a:stretch/>
        </p:blipFill>
        <p:spPr>
          <a:xfrm>
            <a:off x="838200" y="2133600"/>
            <a:ext cx="7441952" cy="29211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04800" y="179465"/>
            <a:ext cx="26670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Vacant</a:t>
            </a:r>
            <a:endParaRPr lang="en-US" sz="36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908" y="1343891"/>
            <a:ext cx="4918593" cy="460259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42555" y="5334000"/>
            <a:ext cx="7339446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There is nothing in the box. It is vacant.</a:t>
            </a:r>
            <a:endParaRPr lang="en-US" sz="3200" b="1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04800" y="1117600"/>
            <a:ext cx="1530927" cy="482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1" dirty="0" smtClean="0">
                <a:solidFill>
                  <a:srgbClr val="00B050"/>
                </a:solidFill>
              </a:rPr>
              <a:t>Meaning</a:t>
            </a:r>
            <a:endParaRPr lang="en-US" sz="2800" b="1" i="1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99126" y="990600"/>
            <a:ext cx="5549474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having no fixtures, furniture, or inhabitants; empty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4800" y="191869"/>
            <a:ext cx="26670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Corridor</a:t>
            </a:r>
            <a:endParaRPr lang="en-US" sz="3600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" b="4081"/>
          <a:stretch/>
        </p:blipFill>
        <p:spPr>
          <a:xfrm>
            <a:off x="2362201" y="1981201"/>
            <a:ext cx="4724400" cy="352334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14400" y="5570932"/>
            <a:ext cx="7720446" cy="1077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classes are going on. There is nobody in the </a:t>
            </a:r>
            <a:r>
              <a:rPr lang="en-US" sz="3200" b="1" dirty="0" smtClean="0">
                <a:solidFill>
                  <a:srgbClr val="002060"/>
                </a:solidFill>
              </a:rPr>
              <a:t>corridor</a:t>
            </a:r>
            <a:r>
              <a:rPr lang="en-US" sz="3200" b="1" dirty="0" smtClean="0"/>
              <a:t>.</a:t>
            </a:r>
            <a:endParaRPr lang="en-US" sz="3200" b="1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28600" y="1117600"/>
            <a:ext cx="1530927" cy="482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1" dirty="0" smtClean="0">
                <a:solidFill>
                  <a:srgbClr val="00B050"/>
                </a:solidFill>
              </a:rPr>
              <a:t>Meaning</a:t>
            </a:r>
            <a:endParaRPr lang="en-US" sz="2800" b="1" i="1" dirty="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09800" y="894320"/>
            <a:ext cx="5549474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a long passage in a building from which doors lead into rooms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4800" y="191869"/>
            <a:ext cx="26670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Demonstrate</a:t>
            </a:r>
            <a:endParaRPr lang="en-US" sz="3600" b="1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7" b="16989"/>
          <a:stretch/>
        </p:blipFill>
        <p:spPr>
          <a:xfrm>
            <a:off x="1432452" y="1752600"/>
            <a:ext cx="6673012" cy="3962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TextBox 22"/>
          <p:cNvSpPr txBox="1"/>
          <p:nvPr/>
        </p:nvSpPr>
        <p:spPr>
          <a:xfrm>
            <a:off x="457200" y="5867400"/>
            <a:ext cx="8401844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The girl is </a:t>
            </a:r>
            <a:r>
              <a:rPr lang="en-US" sz="3200" b="1" dirty="0" smtClean="0">
                <a:solidFill>
                  <a:srgbClr val="002060"/>
                </a:solidFill>
              </a:rPr>
              <a:t>demonstrating</a:t>
            </a:r>
            <a:r>
              <a:rPr lang="en-US" sz="3200" dirty="0" smtClean="0"/>
              <a:t> how a mouse works.</a:t>
            </a:r>
            <a:endParaRPr lang="en-US" sz="3200" dirty="0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228600" y="1117600"/>
            <a:ext cx="1530927" cy="482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1" dirty="0" smtClean="0">
                <a:solidFill>
                  <a:srgbClr val="00B050"/>
                </a:solidFill>
              </a:rPr>
              <a:t>Meaning</a:t>
            </a:r>
            <a:endParaRPr lang="en-US" sz="2800" b="1" i="1" dirty="0">
              <a:solidFill>
                <a:srgbClr val="00B05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18126" y="1061971"/>
            <a:ext cx="6844874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show (</a:t>
            </a:r>
            <a:r>
              <a:rPr lang="en-US" sz="2800" dirty="0"/>
              <a:t>something) clearly </a:t>
            </a:r>
            <a:r>
              <a:rPr lang="en-US" sz="2800" dirty="0" smtClean="0"/>
              <a:t>by </a:t>
            </a:r>
            <a:r>
              <a:rPr lang="en-US" sz="2800" dirty="0"/>
              <a:t>giving </a:t>
            </a:r>
            <a:r>
              <a:rPr lang="en-US" sz="2800" dirty="0" smtClean="0"/>
              <a:t>evidence</a:t>
            </a:r>
            <a:r>
              <a:rPr lang="en-US" sz="2800" dirty="0"/>
              <a:t>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04800" y="191869"/>
            <a:ext cx="26670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Inspire</a:t>
            </a:r>
            <a:endParaRPr lang="en-US" sz="3600" b="1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/>
          <a:stretch/>
        </p:blipFill>
        <p:spPr>
          <a:xfrm>
            <a:off x="2126673" y="1877449"/>
            <a:ext cx="5628409" cy="38375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8" name="TextBox 27"/>
          <p:cNvSpPr txBox="1"/>
          <p:nvPr/>
        </p:nvSpPr>
        <p:spPr>
          <a:xfrm>
            <a:off x="457200" y="5751493"/>
            <a:ext cx="8401844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teacher is helping  students to make garden. Thus she </a:t>
            </a:r>
            <a:r>
              <a:rPr lang="en-US" sz="2800" b="1" dirty="0" smtClean="0">
                <a:solidFill>
                  <a:srgbClr val="002060"/>
                </a:solidFill>
              </a:rPr>
              <a:t>inspires</a:t>
            </a:r>
            <a:r>
              <a:rPr lang="en-US" sz="2800" dirty="0" smtClean="0"/>
              <a:t> students to do good work.</a:t>
            </a:r>
            <a:endParaRPr lang="en-US" sz="2800" dirty="0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28600" y="1117600"/>
            <a:ext cx="1530927" cy="482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1" dirty="0" smtClean="0">
                <a:solidFill>
                  <a:srgbClr val="00B050"/>
                </a:solidFill>
              </a:rPr>
              <a:t>Meaning</a:t>
            </a:r>
            <a:endParaRPr lang="en-US" sz="2800" b="1" i="1" dirty="0">
              <a:solidFill>
                <a:srgbClr val="00B05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08018" y="874693"/>
            <a:ext cx="7134153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fill (someone) with the </a:t>
            </a:r>
            <a:r>
              <a:rPr lang="en-US" sz="2800" dirty="0" smtClean="0"/>
              <a:t>ability </a:t>
            </a:r>
            <a:r>
              <a:rPr lang="en-US" sz="2800" dirty="0"/>
              <a:t>to do or feel </a:t>
            </a:r>
            <a:r>
              <a:rPr lang="en-US" sz="2800" dirty="0" smtClean="0"/>
              <a:t>something good; encourage</a:t>
            </a:r>
            <a:endParaRPr lang="en-US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304800" y="191869"/>
            <a:ext cx="26670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In-laws</a:t>
            </a:r>
            <a:endParaRPr lang="en-US" sz="3600" b="1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0" r="17149"/>
          <a:stretch/>
        </p:blipFill>
        <p:spPr>
          <a:xfrm>
            <a:off x="1534391" y="1905000"/>
            <a:ext cx="2791692" cy="37924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3" r="6888"/>
          <a:stretch/>
        </p:blipFill>
        <p:spPr>
          <a:xfrm>
            <a:off x="4876800" y="1919961"/>
            <a:ext cx="3311237" cy="37625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6" name="TextBox 35"/>
          <p:cNvSpPr txBox="1"/>
          <p:nvPr/>
        </p:nvSpPr>
        <p:spPr>
          <a:xfrm>
            <a:off x="457200" y="5892225"/>
            <a:ext cx="8401844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Indira Gandhi is mother- </a:t>
            </a:r>
            <a:r>
              <a:rPr lang="en-US" sz="3200" b="1" dirty="0" smtClean="0"/>
              <a:t>in-law</a:t>
            </a:r>
            <a:r>
              <a:rPr lang="en-US" sz="3200" dirty="0" smtClean="0"/>
              <a:t> of Sonia Gandhi .</a:t>
            </a:r>
            <a:endParaRPr lang="en-US" sz="3200" dirty="0"/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228600" y="1117600"/>
            <a:ext cx="1530927" cy="482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1" dirty="0" smtClean="0">
                <a:solidFill>
                  <a:srgbClr val="00B050"/>
                </a:solidFill>
              </a:rPr>
              <a:t>Meaning</a:t>
            </a:r>
            <a:endParaRPr lang="en-US" sz="2800" b="1" i="1" dirty="0">
              <a:solidFill>
                <a:srgbClr val="00B05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90801" y="1076980"/>
            <a:ext cx="51816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 relatives </a:t>
            </a:r>
            <a:r>
              <a:rPr lang="en-US" sz="2800" dirty="0"/>
              <a:t>by marriage.</a:t>
            </a:r>
          </a:p>
        </p:txBody>
      </p:sp>
    </p:spTree>
    <p:extLst>
      <p:ext uri="{BB962C8B-B14F-4D97-AF65-F5344CB8AC3E}">
        <p14:creationId xmlns:p14="http://schemas.microsoft.com/office/powerpoint/2010/main" val="150241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00"/>
                            </p:stCondLst>
                            <p:childTnLst>
                              <p:par>
                                <p:cTn id="16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00"/>
                            </p:stCondLst>
                            <p:childTnLst>
                              <p:par>
                                <p:cTn id="2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500"/>
                            </p:stCondLst>
                            <p:childTnLst>
                              <p:par>
                                <p:cTn id="2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500"/>
                            </p:stCondLst>
                            <p:childTnLst>
                              <p:par>
                                <p:cTn id="25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500"/>
                            </p:stCondLst>
                            <p:childTnLst>
                              <p:par>
                                <p:cTn id="2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6" grpId="1" animBg="1"/>
      <p:bldP spid="8" grpId="0" animBg="1"/>
      <p:bldP spid="8" grpId="1" animBg="1"/>
      <p:bldP spid="11" grpId="0" animBg="1"/>
      <p:bldP spid="11" grpId="1" animBg="1"/>
      <p:bldP spid="9" grpId="0" animBg="1"/>
      <p:bldP spid="9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8" grpId="0" animBg="1"/>
      <p:bldP spid="28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6" grpId="0" animBg="1"/>
      <p:bldP spid="37" grpId="0" animBg="1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8200" y="2590800"/>
            <a:ext cx="7793182" cy="2133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Go to the section </a:t>
            </a:r>
            <a:r>
              <a:rPr lang="en-US" sz="3200" b="1" dirty="0">
                <a:solidFill>
                  <a:schemeClr val="tx1"/>
                </a:solidFill>
              </a:rPr>
              <a:t>B </a:t>
            </a:r>
            <a:r>
              <a:rPr lang="en-US" sz="3200" b="1" dirty="0" smtClean="0">
                <a:solidFill>
                  <a:schemeClr val="tx1"/>
                </a:solidFill>
              </a:rPr>
              <a:t>in the </a:t>
            </a:r>
            <a:r>
              <a:rPr lang="en-US" sz="3200" b="1" dirty="0">
                <a:solidFill>
                  <a:schemeClr val="tx1"/>
                </a:solidFill>
              </a:rPr>
              <a:t>text </a:t>
            </a:r>
            <a:r>
              <a:rPr lang="en-US" sz="3200" b="1" dirty="0" smtClean="0">
                <a:solidFill>
                  <a:schemeClr val="tx1"/>
                </a:solidFill>
              </a:rPr>
              <a:t>book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then </a:t>
            </a:r>
            <a:r>
              <a:rPr lang="en-US" sz="3200" b="1" dirty="0">
                <a:solidFill>
                  <a:schemeClr val="tx1"/>
                </a:solidFill>
              </a:rPr>
              <a:t>match the words with their </a:t>
            </a:r>
            <a:r>
              <a:rPr lang="en-US" sz="3200" b="1" dirty="0" smtClean="0">
                <a:solidFill>
                  <a:schemeClr val="tx1"/>
                </a:solidFill>
              </a:rPr>
              <a:t>meanings.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447800"/>
            <a:ext cx="419800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Individual/Pair Work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16551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92727" y="2590800"/>
            <a:ext cx="7793182" cy="2133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</a:rPr>
              <a:t>Read the text from the textbook , section A and m</a:t>
            </a:r>
            <a:r>
              <a:rPr lang="en-US" sz="3200" b="1" dirty="0" smtClean="0">
                <a:solidFill>
                  <a:schemeClr val="tx1"/>
                </a:solidFill>
              </a:rPr>
              <a:t>ake </a:t>
            </a:r>
            <a:r>
              <a:rPr lang="en-US" sz="3200" b="1" dirty="0">
                <a:solidFill>
                  <a:schemeClr val="tx1"/>
                </a:solidFill>
              </a:rPr>
              <a:t>a list of things that Shahana does as a teacher.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388" y="1371600"/>
            <a:ext cx="419800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Individual Work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93387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08" r="26015" b="8502"/>
          <a:stretch/>
        </p:blipFill>
        <p:spPr>
          <a:xfrm>
            <a:off x="6640497" y="1086934"/>
            <a:ext cx="2220414" cy="29181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838200"/>
            <a:ext cx="2270517" cy="3139138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2854036" y="1905000"/>
            <a:ext cx="3286991" cy="1066800"/>
          </a:xfrm>
          <a:prstGeom prst="wedgeRoundRectCallout">
            <a:avLst>
              <a:gd name="adj1" fmla="val 75279"/>
              <a:gd name="adj2" fmla="val 27804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What do you …….. to be?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5486400"/>
            <a:ext cx="72390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109318" y="5500255"/>
            <a:ext cx="1143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want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40497" y="5500255"/>
            <a:ext cx="1436703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L</a:t>
            </a:r>
            <a:r>
              <a:rPr lang="en-US" sz="2800" b="1" dirty="0" smtClean="0">
                <a:solidFill>
                  <a:schemeClr val="tx1"/>
                </a:solidFill>
              </a:rPr>
              <a:t>awyer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152400"/>
            <a:ext cx="78486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Help them to complete the dialogue filling the gaps. Take the words from the box.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37858" y="5514110"/>
            <a:ext cx="1143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like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04976" y="5500255"/>
            <a:ext cx="1143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do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47800" y="6096000"/>
            <a:ext cx="1143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help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76600" y="6096000"/>
            <a:ext cx="1143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justice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98027" y="1839408"/>
            <a:ext cx="1143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want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2854036" y="1905000"/>
            <a:ext cx="3286991" cy="1066800"/>
          </a:xfrm>
          <a:prstGeom prst="wedgeRoundRectCallout">
            <a:avLst>
              <a:gd name="adj1" fmla="val 75279"/>
              <a:gd name="adj2" fmla="val 27804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Why …….. you want to be a Lawyer?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3141869" y="3587679"/>
            <a:ext cx="3429001" cy="1046018"/>
          </a:xfrm>
          <a:prstGeom prst="wedgeRoundRectCallout">
            <a:avLst>
              <a:gd name="adj1" fmla="val -82615"/>
              <a:gd name="adj2" fmla="val -60907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I want to be a ………. </a:t>
            </a:r>
            <a:endParaRPr lang="en-US" sz="2800" b="1" dirty="0">
              <a:solidFill>
                <a:schemeClr val="tx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. </a:t>
            </a:r>
            <a:endParaRPr lang="en-US" sz="2800" dirty="0"/>
          </a:p>
        </p:txBody>
      </p:sp>
      <p:sp>
        <p:nvSpPr>
          <p:cNvPr id="19" name="Rectangle 18"/>
          <p:cNvSpPr/>
          <p:nvPr/>
        </p:nvSpPr>
        <p:spPr>
          <a:xfrm>
            <a:off x="5257800" y="3429000"/>
            <a:ext cx="1436703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L</a:t>
            </a:r>
            <a:r>
              <a:rPr lang="en-US" sz="2800" b="1" dirty="0" smtClean="0">
                <a:solidFill>
                  <a:schemeClr val="tx1"/>
                </a:solidFill>
              </a:rPr>
              <a:t>awyer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3141869" y="3193473"/>
            <a:ext cx="3552634" cy="2057400"/>
          </a:xfrm>
          <a:prstGeom prst="wedgeRoundRectCallout">
            <a:avLst>
              <a:gd name="adj1" fmla="val -81403"/>
              <a:gd name="adj2" fmla="val -37391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Because I ………. it</a:t>
            </a:r>
            <a:r>
              <a:rPr lang="en-US" sz="2800" b="1" dirty="0">
                <a:solidFill>
                  <a:schemeClr val="tx1"/>
                </a:solidFill>
              </a:rPr>
              <a:t>. . I want to </a:t>
            </a:r>
            <a:r>
              <a:rPr lang="en-US" sz="2800" b="1" dirty="0" smtClean="0">
                <a:solidFill>
                  <a:schemeClr val="tx1"/>
                </a:solidFill>
              </a:rPr>
              <a:t>……… </a:t>
            </a:r>
            <a:r>
              <a:rPr lang="en-US" sz="2800" b="1" dirty="0">
                <a:solidFill>
                  <a:schemeClr val="tx1"/>
                </a:solidFill>
              </a:rPr>
              <a:t>the people get </a:t>
            </a:r>
            <a:r>
              <a:rPr lang="en-US" sz="2800" b="1" dirty="0" smtClean="0">
                <a:solidFill>
                  <a:schemeClr val="tx1"/>
                </a:solidFill>
              </a:rPr>
              <a:t>……….. . </a:t>
            </a:r>
            <a:endParaRPr lang="en-US" sz="2800" dirty="0"/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endParaRPr lang="en-US" sz="2800" dirty="0"/>
          </a:p>
        </p:txBody>
      </p:sp>
      <p:sp>
        <p:nvSpPr>
          <p:cNvPr id="20" name="Rectangle 19"/>
          <p:cNvSpPr/>
          <p:nvPr/>
        </p:nvSpPr>
        <p:spPr>
          <a:xfrm>
            <a:off x="3619500" y="1828800"/>
            <a:ext cx="1143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do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00600" y="3200400"/>
            <a:ext cx="1143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like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48200" y="3581400"/>
            <a:ext cx="1143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help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105400" y="4038600"/>
            <a:ext cx="1143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justice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1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7" grpId="1"/>
      <p:bldP spid="8" grpId="0"/>
      <p:bldP spid="8" grpId="1"/>
      <p:bldP spid="9" grpId="0"/>
      <p:bldP spid="11" grpId="0"/>
      <p:bldP spid="11" grpId="1"/>
      <p:bldP spid="12" grpId="0"/>
      <p:bldP spid="12" grpId="1"/>
      <p:bldP spid="14" grpId="0"/>
      <p:bldP spid="14" grpId="1"/>
      <p:bldP spid="15" grpId="0"/>
      <p:bldP spid="15" grpId="1"/>
      <p:bldP spid="16" grpId="0"/>
      <p:bldP spid="16" grpId="1"/>
      <p:bldP spid="10" grpId="0" animBg="1"/>
      <p:bldP spid="18" grpId="0" animBg="1"/>
      <p:bldP spid="19" grpId="0"/>
      <p:bldP spid="19" grpId="1"/>
      <p:bldP spid="4" grpId="0" animBg="1"/>
      <p:bldP spid="20" grpId="0"/>
      <p:bldP spid="20" grpId="1"/>
      <p:bldP spid="13" grpId="0"/>
      <p:bldP spid="13" grpId="1"/>
      <p:bldP spid="22" grpId="0"/>
      <p:bldP spid="22" grpId="1"/>
      <p:bldP spid="23" grpId="0"/>
      <p:bldP spid="2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3400" y="1447800"/>
            <a:ext cx="7793182" cy="2133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Now in the same way you ask and answer with your friend about what you want to be.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457200"/>
            <a:ext cx="29718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Pair Work</a:t>
            </a:r>
            <a:endParaRPr lang="en-US" sz="3600" b="1" dirty="0"/>
          </a:p>
        </p:txBody>
      </p:sp>
      <p:sp>
        <p:nvSpPr>
          <p:cNvPr id="2" name="Rectangle 1"/>
          <p:cNvSpPr/>
          <p:nvPr/>
        </p:nvSpPr>
        <p:spPr>
          <a:xfrm>
            <a:off x="838200" y="3886200"/>
            <a:ext cx="4953000" cy="838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1. What do you want to be?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4876800"/>
            <a:ext cx="6248400" cy="838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2. Why do you want to be a ………..?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21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2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8200" y="2798618"/>
            <a:ext cx="7543800" cy="2133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Read the passage from section E and complete </a:t>
            </a:r>
            <a:r>
              <a:rPr lang="en-US" sz="3200" b="1" dirty="0">
                <a:solidFill>
                  <a:schemeClr val="tx1"/>
                </a:solidFill>
              </a:rPr>
              <a:t>the passage with words from the box. A word can be used </a:t>
            </a:r>
            <a:r>
              <a:rPr lang="en-US" sz="3200" b="1" dirty="0" smtClean="0">
                <a:solidFill>
                  <a:schemeClr val="tx1"/>
                </a:solidFill>
              </a:rPr>
              <a:t>more than </a:t>
            </a:r>
            <a:r>
              <a:rPr lang="en-US" sz="3200" b="1" dirty="0">
                <a:solidFill>
                  <a:schemeClr val="tx1"/>
                </a:solidFill>
              </a:rPr>
              <a:t>one time.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1371600"/>
            <a:ext cx="5029199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Individual/Pair Work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32966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457200"/>
            <a:ext cx="29718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Home Work</a:t>
            </a:r>
            <a:endParaRPr lang="en-US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408708" y="2209800"/>
            <a:ext cx="8201892" cy="2286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Recently you have meet your cousin Shamin/</a:t>
            </a:r>
            <a:r>
              <a:rPr lang="en-US" sz="3200" b="1" dirty="0" err="1" smtClean="0">
                <a:solidFill>
                  <a:schemeClr val="tx1"/>
                </a:solidFill>
              </a:rPr>
              <a:t>Shamima</a:t>
            </a:r>
            <a:r>
              <a:rPr lang="en-US" sz="3200" b="1" dirty="0" smtClean="0">
                <a:solidFill>
                  <a:schemeClr val="tx1"/>
                </a:solidFill>
              </a:rPr>
              <a:t>. Now write a dialogue between you your cousin about what you want to be.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59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08" r="26015" b="8502"/>
          <a:stretch/>
        </p:blipFill>
        <p:spPr>
          <a:xfrm>
            <a:off x="6781800" y="152400"/>
            <a:ext cx="2220414" cy="29181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599" y="152400"/>
            <a:ext cx="2270517" cy="3139138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3048000" y="1078056"/>
            <a:ext cx="3286991" cy="1066800"/>
          </a:xfrm>
          <a:prstGeom prst="wedgeRoundRectCallout">
            <a:avLst>
              <a:gd name="adj1" fmla="val 75279"/>
              <a:gd name="adj2" fmla="val 27804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I want to be a Fashion designer.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3179618" y="2758138"/>
            <a:ext cx="3286991" cy="1066800"/>
          </a:xfrm>
          <a:prstGeom prst="wedgeRoundRectCallout">
            <a:avLst>
              <a:gd name="adj1" fmla="val -81517"/>
              <a:gd name="adj2" fmla="val -55313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I want to be a Lawyer.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3219551" y="3733800"/>
            <a:ext cx="3286991" cy="1066800"/>
          </a:xfrm>
          <a:prstGeom prst="wedgeRoundRectCallout">
            <a:avLst>
              <a:gd name="adj1" fmla="val -85310"/>
              <a:gd name="adj2" fmla="val -148820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What about all of you?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2533752" y="3291538"/>
            <a:ext cx="3972790" cy="1613620"/>
          </a:xfrm>
          <a:prstGeom prst="wedgeRoundRectCallout">
            <a:avLst>
              <a:gd name="adj1" fmla="val 66561"/>
              <a:gd name="adj2" fmla="val -138764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Fix it. It will help you to become a successful person.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80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6" y="3276600"/>
            <a:ext cx="9144000" cy="35814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914400" y="914400"/>
            <a:ext cx="7543800" cy="21336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Thank you all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35297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9925" y="4470737"/>
            <a:ext cx="6309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CLASS:      </a:t>
            </a:r>
            <a:r>
              <a:rPr lang="en-US" sz="2800" b="1" i="1" kern="0" dirty="0" smtClean="0">
                <a:solidFill>
                  <a:srgbClr val="0070C0"/>
                </a:solidFill>
              </a:rPr>
              <a:t>SEVEN</a:t>
            </a:r>
            <a:endParaRPr kumimoji="0" lang="en-US" sz="2800" b="1" i="1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SUBJECT:   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ENGLISH FIRST PAPER</a:t>
            </a:r>
          </a:p>
        </p:txBody>
      </p:sp>
      <p:sp>
        <p:nvSpPr>
          <p:cNvPr id="4" name="Rectangle 3"/>
          <p:cNvSpPr/>
          <p:nvPr/>
        </p:nvSpPr>
        <p:spPr>
          <a:xfrm>
            <a:off x="2057401" y="525959"/>
            <a:ext cx="48768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 smtClean="0">
                <a:ln w="1905"/>
                <a:gradFill>
                  <a:gsLst>
                    <a:gs pos="0">
                      <a:srgbClr val="FEA022">
                        <a:shade val="20000"/>
                        <a:satMod val="200000"/>
                      </a:srgbClr>
                    </a:gs>
                    <a:gs pos="78000">
                      <a:srgbClr val="FEA02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EA02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INTRODUCTION</a:t>
            </a:r>
            <a:endParaRPr kumimoji="0" lang="en-US" sz="4400" b="1" i="0" u="none" strike="noStrike" kern="0" cap="none" spc="0" normalizeH="0" baseline="0" noProof="0" dirty="0">
              <a:ln w="1905"/>
              <a:gradFill>
                <a:gsLst>
                  <a:gs pos="0">
                    <a:srgbClr val="FEA022">
                      <a:shade val="20000"/>
                      <a:satMod val="200000"/>
                    </a:srgbClr>
                  </a:gs>
                  <a:gs pos="78000">
                    <a:srgbClr val="FEA022">
                      <a:tint val="90000"/>
                      <a:shade val="89000"/>
                      <a:satMod val="220000"/>
                    </a:srgbClr>
                  </a:gs>
                  <a:gs pos="100000">
                    <a:srgbClr val="FEA022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19925" y="1407328"/>
            <a:ext cx="7224075" cy="2555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b="1" i="1" kern="0" dirty="0">
                <a:solidFill>
                  <a:sysClr val="windowText" lastClr="000000"/>
                </a:solidFill>
              </a:rPr>
              <a:t> </a:t>
            </a:r>
            <a:r>
              <a:rPr lang="en-US" sz="2400" b="1" i="1" kern="0" dirty="0" smtClean="0">
                <a:solidFill>
                  <a:sysClr val="windowText" lastClr="000000"/>
                </a:solidFill>
              </a:rPr>
              <a:t>    </a:t>
            </a:r>
            <a:r>
              <a:rPr lang="en-US" sz="3200" b="1" i="1" kern="0" dirty="0" smtClean="0">
                <a:solidFill>
                  <a:sysClr val="windowText" lastClr="000000"/>
                </a:solidFill>
              </a:rPr>
              <a:t>Sultan Ahmed </a:t>
            </a:r>
            <a:r>
              <a:rPr lang="en-US" sz="3200" b="1" i="1" kern="0" dirty="0" err="1" smtClean="0">
                <a:solidFill>
                  <a:sysClr val="windowText" lastClr="000000"/>
                </a:solidFill>
              </a:rPr>
              <a:t>Miazi</a:t>
            </a:r>
            <a:endParaRPr lang="en-US" sz="3200" b="1" i="1" kern="0" dirty="0" smtClean="0">
              <a:solidFill>
                <a:sysClr val="windowText" lastClr="000000"/>
              </a:solidFill>
            </a:endParaRPr>
          </a:p>
          <a:p>
            <a:pPr algn="ctr">
              <a:defRPr/>
            </a:pPr>
            <a:r>
              <a:rPr lang="en-US" sz="2400" b="1" i="1" kern="0" dirty="0" smtClean="0">
                <a:solidFill>
                  <a:sysClr val="windowText" lastClr="000000"/>
                </a:solidFill>
              </a:rPr>
              <a:t>                  ASSISTANT TEACHER ( ENGLISH)</a:t>
            </a:r>
          </a:p>
          <a:p>
            <a:pPr lvl="0" algn="ctr">
              <a:defRPr/>
            </a:pPr>
            <a:r>
              <a:rPr lang="en-US" sz="2400" b="1" i="1" kern="0" dirty="0" smtClean="0">
                <a:solidFill>
                  <a:sysClr val="windowText" lastClr="000000"/>
                </a:solidFill>
              </a:rPr>
              <a:t>        </a:t>
            </a:r>
            <a:r>
              <a:rPr lang="en-US" sz="2400" b="1" i="1" kern="0" dirty="0" smtClean="0">
                <a:solidFill>
                  <a:sysClr val="windowText" lastClr="000000"/>
                </a:solidFill>
              </a:rPr>
              <a:t> </a:t>
            </a:r>
            <a:r>
              <a:rPr lang="en-US" sz="2800" b="1" i="1" kern="0" dirty="0" err="1" smtClean="0">
                <a:solidFill>
                  <a:sysClr val="windowText" lastClr="000000"/>
                </a:solidFill>
              </a:rPr>
              <a:t>Balia</a:t>
            </a:r>
            <a:r>
              <a:rPr lang="en-US" sz="2800" b="1" i="1" kern="0" dirty="0" smtClean="0">
                <a:solidFill>
                  <a:sysClr val="windowText" lastClr="000000"/>
                </a:solidFill>
              </a:rPr>
              <a:t> </a:t>
            </a:r>
            <a:r>
              <a:rPr lang="en-US" sz="2800" b="1" i="1" kern="0" dirty="0" err="1" smtClean="0">
                <a:solidFill>
                  <a:sysClr val="windowText" lastClr="000000"/>
                </a:solidFill>
              </a:rPr>
              <a:t>Kajir</a:t>
            </a:r>
            <a:r>
              <a:rPr lang="en-US" sz="2800" b="1" i="1" kern="0" dirty="0" smtClean="0">
                <a:solidFill>
                  <a:sysClr val="windowText" lastClr="000000"/>
                </a:solidFill>
              </a:rPr>
              <a:t> </a:t>
            </a:r>
            <a:r>
              <a:rPr lang="en-US" sz="2800" b="1" i="1" kern="0" dirty="0" smtClean="0">
                <a:solidFill>
                  <a:sysClr val="windowText" lastClr="000000"/>
                </a:solidFill>
              </a:rPr>
              <a:t>B</a:t>
            </a:r>
            <a:r>
              <a:rPr lang="en-US" sz="2800" b="1" i="1" kern="0" dirty="0" smtClean="0">
                <a:solidFill>
                  <a:sysClr val="windowText" lastClr="000000"/>
                </a:solidFill>
              </a:rPr>
              <a:t>azar </a:t>
            </a:r>
            <a:r>
              <a:rPr lang="en-US" sz="2800" b="1" i="1" kern="0" dirty="0" smtClean="0">
                <a:solidFill>
                  <a:sysClr val="windowText" lastClr="000000"/>
                </a:solidFill>
              </a:rPr>
              <a:t>D.N. </a:t>
            </a:r>
            <a:r>
              <a:rPr lang="en-US" sz="2800" b="1" i="1" kern="0" dirty="0" err="1" smtClean="0">
                <a:solidFill>
                  <a:sysClr val="windowText" lastClr="000000"/>
                </a:solidFill>
              </a:rPr>
              <a:t>Dakhil</a:t>
            </a:r>
            <a:r>
              <a:rPr lang="en-US" sz="2800" b="1" i="1" kern="0" dirty="0" smtClean="0">
                <a:solidFill>
                  <a:sysClr val="windowText" lastClr="000000"/>
                </a:solidFill>
              </a:rPr>
              <a:t> </a:t>
            </a:r>
            <a:r>
              <a:rPr lang="en-US" sz="2800" b="1" i="1" kern="0" dirty="0" smtClean="0">
                <a:solidFill>
                  <a:sysClr val="windowText" lastClr="000000"/>
                </a:solidFill>
              </a:rPr>
              <a:t>Madrasah</a:t>
            </a:r>
            <a:r>
              <a:rPr lang="en-US" sz="2800" b="1" i="1" kern="0" dirty="0" smtClean="0">
                <a:solidFill>
                  <a:sysClr val="windowText" lastClr="000000"/>
                </a:solidFill>
              </a:rPr>
              <a:t>, </a:t>
            </a:r>
            <a:r>
              <a:rPr lang="en-US" sz="2800" b="1" i="1" kern="0" dirty="0" err="1" smtClean="0">
                <a:solidFill>
                  <a:sysClr val="windowText" lastClr="000000"/>
                </a:solidFill>
              </a:rPr>
              <a:t>Chandpur</a:t>
            </a:r>
            <a:r>
              <a:rPr lang="en-US" sz="2800" b="1" i="1" kern="0" dirty="0" smtClean="0">
                <a:solidFill>
                  <a:sysClr val="windowText" lastClr="000000"/>
                </a:solidFill>
              </a:rPr>
              <a:t> </a:t>
            </a:r>
            <a:r>
              <a:rPr lang="en-US" sz="2800" b="1" i="1" kern="0" dirty="0" err="1" smtClean="0">
                <a:solidFill>
                  <a:sysClr val="windowText" lastClr="000000"/>
                </a:solidFill>
              </a:rPr>
              <a:t>Sadar</a:t>
            </a:r>
            <a:r>
              <a:rPr lang="en-US" sz="2800" b="1" i="1" kern="0" dirty="0" smtClean="0">
                <a:solidFill>
                  <a:sysClr val="windowText" lastClr="000000"/>
                </a:solidFill>
              </a:rPr>
              <a:t>, </a:t>
            </a:r>
            <a:r>
              <a:rPr lang="en-US" sz="2800" b="1" i="1" kern="0" dirty="0" err="1" smtClean="0">
                <a:solidFill>
                  <a:sysClr val="windowText" lastClr="000000"/>
                </a:solidFill>
              </a:rPr>
              <a:t>Chandpur</a:t>
            </a:r>
            <a:r>
              <a:rPr lang="en-US" sz="2800" b="1" i="1" kern="0" dirty="0" smtClean="0">
                <a:solidFill>
                  <a:sysClr val="windowText" lastClr="000000"/>
                </a:solidFill>
              </a:rPr>
              <a:t>.                01817106106</a:t>
            </a:r>
            <a:endParaRPr lang="en-US" sz="2800" b="1" i="1" kern="0" dirty="0" smtClean="0">
              <a:solidFill>
                <a:sysClr val="windowText" lastClr="000000"/>
              </a:solidFill>
            </a:endParaRPr>
          </a:p>
          <a:p>
            <a:pPr lvl="0" algn="ctr">
              <a:defRPr/>
            </a:pPr>
            <a:r>
              <a:rPr lang="en-US" sz="2400" b="1" i="1" kern="0" dirty="0" smtClean="0">
                <a:solidFill>
                  <a:sysClr val="windowText" lastClr="000000"/>
                </a:solidFill>
              </a:rPr>
              <a:t>   </a:t>
            </a:r>
            <a:endParaRPr lang="en-US" sz="2400" b="1" i="1" kern="0" dirty="0">
              <a:solidFill>
                <a:sysClr val="windowText" lastClr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19925" y="4191000"/>
            <a:ext cx="6462075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6" y="0"/>
            <a:ext cx="1954561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87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4345" y="3058180"/>
            <a:ext cx="6858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Can you guess what her profession is? </a:t>
            </a:r>
            <a:endParaRPr lang="en-US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858981" y="3823125"/>
            <a:ext cx="1905000" cy="9774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Doctor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43423" y="3823124"/>
            <a:ext cx="1905000" cy="9774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Nurse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11090" y="3823123"/>
            <a:ext cx="1981200" cy="9774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Engineer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8200" y="5029200"/>
            <a:ext cx="1981200" cy="9774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Teacher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24645" y="5029200"/>
            <a:ext cx="2057400" cy="9774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Business 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76360" y="5049980"/>
            <a:ext cx="1981200" cy="9774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Fashion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designer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52723" y="3061125"/>
            <a:ext cx="5486400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H</a:t>
            </a:r>
            <a:r>
              <a:rPr lang="en-US" sz="3600" b="1" dirty="0" smtClean="0">
                <a:solidFill>
                  <a:schemeClr val="tx1"/>
                </a:solidFill>
              </a:rPr>
              <a:t>e </a:t>
            </a:r>
            <a:r>
              <a:rPr lang="en-US" sz="3600" b="1" dirty="0" smtClean="0">
                <a:solidFill>
                  <a:schemeClr val="tx1"/>
                </a:solidFill>
              </a:rPr>
              <a:t>is a teacher.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6136" y="3941724"/>
            <a:ext cx="7487397" cy="10874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Can you tell what </a:t>
            </a:r>
            <a:r>
              <a:rPr lang="en-US" sz="3200" b="1" dirty="0" smtClean="0">
                <a:solidFill>
                  <a:schemeClr val="tx1"/>
                </a:solidFill>
              </a:rPr>
              <a:t>he </a:t>
            </a:r>
            <a:r>
              <a:rPr lang="en-US" sz="3200" b="1" dirty="0" smtClean="0">
                <a:solidFill>
                  <a:schemeClr val="tx1"/>
                </a:solidFill>
              </a:rPr>
              <a:t>does in </a:t>
            </a:r>
            <a:r>
              <a:rPr lang="en-US" sz="3200" b="1" dirty="0">
                <a:solidFill>
                  <a:schemeClr val="tx1"/>
                </a:solidFill>
              </a:rPr>
              <a:t>m</a:t>
            </a:r>
            <a:r>
              <a:rPr lang="en-US" sz="3200" b="1" dirty="0" smtClean="0">
                <a:solidFill>
                  <a:schemeClr val="tx1"/>
                </a:solidFill>
              </a:rPr>
              <a:t>adrasah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and in </a:t>
            </a:r>
            <a:r>
              <a:rPr lang="en-US" sz="3200" b="1" dirty="0" smtClean="0">
                <a:solidFill>
                  <a:schemeClr val="tx1"/>
                </a:solidFill>
              </a:rPr>
              <a:t>his </a:t>
            </a:r>
            <a:r>
              <a:rPr lang="en-US" sz="3200" b="1" dirty="0" smtClean="0">
                <a:solidFill>
                  <a:schemeClr val="tx1"/>
                </a:solidFill>
              </a:rPr>
              <a:t>home?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6136" y="5257800"/>
            <a:ext cx="7487397" cy="11428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Discuss with your friend what </a:t>
            </a:r>
            <a:r>
              <a:rPr lang="en-US" sz="3200" b="1" dirty="0" smtClean="0">
                <a:solidFill>
                  <a:schemeClr val="tx1"/>
                </a:solidFill>
              </a:rPr>
              <a:t>he </a:t>
            </a:r>
            <a:r>
              <a:rPr lang="en-US" sz="3200" b="1" dirty="0" smtClean="0">
                <a:solidFill>
                  <a:schemeClr val="tx1"/>
                </a:solidFill>
              </a:rPr>
              <a:t>does in the </a:t>
            </a:r>
            <a:r>
              <a:rPr lang="en-US" sz="3200" b="1" dirty="0" smtClean="0">
                <a:solidFill>
                  <a:schemeClr val="tx1"/>
                </a:solidFill>
              </a:rPr>
              <a:t>madrasah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and in </a:t>
            </a:r>
            <a:r>
              <a:rPr lang="en-US" sz="3200" b="1" dirty="0" smtClean="0">
                <a:solidFill>
                  <a:schemeClr val="tx1"/>
                </a:solidFill>
              </a:rPr>
              <a:t>his </a:t>
            </a:r>
            <a:r>
              <a:rPr lang="en-US" sz="3200" b="1" dirty="0" smtClean="0">
                <a:solidFill>
                  <a:schemeClr val="tx1"/>
                </a:solidFill>
              </a:rPr>
              <a:t>house.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0"/>
            <a:ext cx="4391890" cy="305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22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2" grpId="0" animBg="1"/>
      <p:bldP spid="2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9" grpId="0" animBg="1"/>
      <p:bldP spid="9" grpId="1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2319" y="1551387"/>
            <a:ext cx="49530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Today our topic </a:t>
            </a:r>
            <a:endParaRPr lang="en-US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1922319" y="2667000"/>
            <a:ext cx="4953000" cy="1219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A Teacher(2)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71800" y="4038600"/>
            <a:ext cx="2895600" cy="838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800" b="1" kern="0" dirty="0">
                <a:solidFill>
                  <a:schemeClr val="tx1"/>
                </a:solidFill>
              </a:rPr>
              <a:t>UNIT: </a:t>
            </a:r>
            <a:r>
              <a:rPr lang="en-US" sz="2800" b="1" i="1" kern="0" dirty="0">
                <a:solidFill>
                  <a:schemeClr val="tx1"/>
                </a:solidFill>
              </a:rPr>
              <a:t>        </a:t>
            </a:r>
            <a:r>
              <a:rPr lang="en-US" sz="2800" b="1" i="1" kern="0" dirty="0" smtClean="0">
                <a:solidFill>
                  <a:schemeClr val="tx1"/>
                </a:solidFill>
              </a:rPr>
              <a:t>Four </a:t>
            </a:r>
            <a:endParaRPr lang="en-US" sz="2800" b="1" i="1" kern="0" dirty="0">
              <a:solidFill>
                <a:schemeClr val="tx1"/>
              </a:solidFill>
            </a:endParaRPr>
          </a:p>
          <a:p>
            <a:pPr lvl="0">
              <a:defRPr/>
            </a:pPr>
            <a:r>
              <a:rPr lang="en-US" sz="2800" b="1" kern="0" dirty="0">
                <a:solidFill>
                  <a:schemeClr val="tx1"/>
                </a:solidFill>
              </a:rPr>
              <a:t>LESSON:    </a:t>
            </a:r>
            <a:r>
              <a:rPr lang="en-US" sz="2800" b="1" i="1" kern="0" dirty="0">
                <a:solidFill>
                  <a:schemeClr val="tx1"/>
                </a:solidFill>
              </a:rPr>
              <a:t>2</a:t>
            </a:r>
            <a:endParaRPr lang="en-US" sz="2800" b="1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20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74173" y="2275344"/>
            <a:ext cx="7086600" cy="35394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By the end of the lesson the students will be able </a:t>
            </a:r>
            <a:r>
              <a:rPr lang="en-US" sz="2800" dirty="0" smtClean="0"/>
              <a:t>to--</a:t>
            </a:r>
            <a:endParaRPr lang="en-US" sz="2800" dirty="0"/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Ask and answer </a:t>
            </a:r>
            <a:r>
              <a:rPr lang="en-US" sz="2800" dirty="0" smtClean="0"/>
              <a:t>questions;</a:t>
            </a:r>
            <a:endParaRPr lang="en-US" sz="2800" dirty="0" smtClean="0"/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Read and understand </a:t>
            </a:r>
            <a:r>
              <a:rPr lang="en-US" sz="2800" dirty="0" smtClean="0"/>
              <a:t>text;</a:t>
            </a:r>
            <a:endParaRPr lang="en-US" sz="2800" dirty="0" smtClean="0"/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Talk about </a:t>
            </a:r>
            <a:r>
              <a:rPr lang="en-US" sz="2800" dirty="0" smtClean="0"/>
              <a:t>people</a:t>
            </a:r>
            <a:r>
              <a:rPr lang="en-US" sz="2800" dirty="0"/>
              <a:t>;</a:t>
            </a:r>
            <a:endParaRPr lang="en-US" sz="2800" dirty="0" smtClean="0"/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Fill in the </a:t>
            </a:r>
            <a:r>
              <a:rPr lang="en-US" sz="2800" dirty="0" smtClean="0"/>
              <a:t>gaps;</a:t>
            </a:r>
            <a:endParaRPr lang="en-US" sz="2800" dirty="0"/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Tell the meaning of some key words from </a:t>
            </a:r>
            <a:r>
              <a:rPr lang="en-US" sz="2800" dirty="0" smtClean="0"/>
              <a:t>inference</a:t>
            </a:r>
            <a:r>
              <a:rPr lang="en-US" sz="2800" dirty="0"/>
              <a:t>;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160317" y="1015425"/>
            <a:ext cx="7100455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LEARNING OUTCOMES </a:t>
            </a:r>
            <a:r>
              <a:rPr lang="en-US" sz="3200" b="1" dirty="0"/>
              <a:t>OF THE LESSON</a:t>
            </a:r>
          </a:p>
        </p:txBody>
      </p:sp>
    </p:spTree>
    <p:extLst>
      <p:ext uri="{BB962C8B-B14F-4D97-AF65-F5344CB8AC3E}">
        <p14:creationId xmlns:p14="http://schemas.microsoft.com/office/powerpoint/2010/main" val="240371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1" y="1371600"/>
            <a:ext cx="3276599" cy="53711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419600" y="4024685"/>
            <a:ext cx="3581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H</a:t>
            </a:r>
            <a:r>
              <a:rPr lang="en-US" sz="3600" b="1" dirty="0" smtClean="0">
                <a:solidFill>
                  <a:schemeClr val="tx1"/>
                </a:solidFill>
              </a:rPr>
              <a:t>e </a:t>
            </a:r>
            <a:r>
              <a:rPr lang="en-US" sz="3600" b="1" dirty="0" smtClean="0">
                <a:solidFill>
                  <a:schemeClr val="tx1"/>
                </a:solidFill>
              </a:rPr>
              <a:t>is teaching.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4345" y="111205"/>
            <a:ext cx="6858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Ask your friend</a:t>
            </a:r>
            <a:r>
              <a:rPr lang="en-US" sz="2800" b="1" dirty="0"/>
              <a:t> </a:t>
            </a:r>
            <a:r>
              <a:rPr lang="en-US" sz="2800" b="1" dirty="0" smtClean="0"/>
              <a:t>the following question. 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05000" y="634425"/>
            <a:ext cx="43053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What is </a:t>
            </a:r>
            <a:r>
              <a:rPr lang="en-US" sz="3200" b="1" dirty="0" smtClean="0"/>
              <a:t>he </a:t>
            </a:r>
            <a:r>
              <a:rPr lang="en-US" sz="3200" b="1" dirty="0" smtClean="0"/>
              <a:t>doing? 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25" y="1219200"/>
            <a:ext cx="3219449" cy="53711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758" y="1371600"/>
            <a:ext cx="4572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67459" y="4910353"/>
            <a:ext cx="7086600" cy="985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H</a:t>
            </a:r>
            <a:r>
              <a:rPr lang="en-US" sz="3600" b="1" dirty="0" smtClean="0">
                <a:solidFill>
                  <a:schemeClr val="tx1"/>
                </a:solidFill>
              </a:rPr>
              <a:t>e </a:t>
            </a:r>
            <a:r>
              <a:rPr lang="en-US" sz="3600" b="1" dirty="0" smtClean="0">
                <a:solidFill>
                  <a:schemeClr val="tx1"/>
                </a:solidFill>
              </a:rPr>
              <a:t>is talking to the students.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799" y="914400"/>
            <a:ext cx="510540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What is </a:t>
            </a:r>
            <a:r>
              <a:rPr lang="en-US" sz="3200" b="1" dirty="0" smtClean="0"/>
              <a:t>he </a:t>
            </a:r>
            <a:r>
              <a:rPr lang="en-US" sz="3200" b="1" dirty="0" smtClean="0"/>
              <a:t>doing? </a:t>
            </a:r>
            <a:endParaRPr lang="en-US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24345" y="152400"/>
            <a:ext cx="6858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Ask your friend</a:t>
            </a:r>
            <a:r>
              <a:rPr lang="en-US" sz="2800" b="1" dirty="0"/>
              <a:t> </a:t>
            </a:r>
            <a:r>
              <a:rPr lang="en-US" sz="2800" b="1" dirty="0" smtClean="0"/>
              <a:t>the following question. 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516382"/>
            <a:ext cx="4038600" cy="358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90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84" y="1752492"/>
            <a:ext cx="3460879" cy="219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51929"/>
            <a:ext cx="3638774" cy="2296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8200" y="1752492"/>
            <a:ext cx="3728800" cy="4495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76801" y="2966564"/>
            <a:ext cx="3429000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She is doing her household work/She is making bread.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3600" y="838200"/>
            <a:ext cx="445770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What is she doing? 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24345" y="152400"/>
            <a:ext cx="6858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Ask your friend</a:t>
            </a:r>
            <a:r>
              <a:rPr lang="en-US" sz="2800" b="1" dirty="0"/>
              <a:t> </a:t>
            </a:r>
            <a:r>
              <a:rPr lang="en-US" sz="2800" b="1" dirty="0" smtClean="0"/>
              <a:t>the following question.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7725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830" y="1752600"/>
            <a:ext cx="4675370" cy="1129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901" y="2881746"/>
            <a:ext cx="4728299" cy="1129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900" y="4010892"/>
            <a:ext cx="4728299" cy="1129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4900" y="1752601"/>
            <a:ext cx="4728300" cy="33874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4345" y="939225"/>
            <a:ext cx="6858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What are people doing to her? </a:t>
            </a:r>
            <a:endParaRPr lang="en-US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685800" y="5334000"/>
            <a:ext cx="7391400" cy="905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People are giving her salaam.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4345" y="152400"/>
            <a:ext cx="6858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Ask your friend</a:t>
            </a:r>
            <a:r>
              <a:rPr lang="en-US" sz="2800" b="1" dirty="0"/>
              <a:t> </a:t>
            </a:r>
            <a:r>
              <a:rPr lang="en-US" sz="2800" b="1" dirty="0" smtClean="0"/>
              <a:t>the following question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28096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2050</TotalTime>
  <Words>599</Words>
  <Application>Microsoft Office PowerPoint</Application>
  <PresentationFormat>On-screen Show (4:3)</PresentationFormat>
  <Paragraphs>104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NewsPrint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user</cp:lastModifiedBy>
  <cp:revision>269</cp:revision>
  <dcterms:created xsi:type="dcterms:W3CDTF">2006-08-16T00:00:00Z</dcterms:created>
  <dcterms:modified xsi:type="dcterms:W3CDTF">2019-09-13T05:57:41Z</dcterms:modified>
</cp:coreProperties>
</file>