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58" r:id="rId4"/>
    <p:sldId id="273" r:id="rId5"/>
    <p:sldId id="259" r:id="rId6"/>
    <p:sldId id="260" r:id="rId7"/>
    <p:sldId id="278" r:id="rId8"/>
    <p:sldId id="279" r:id="rId9"/>
    <p:sldId id="280" r:id="rId10"/>
    <p:sldId id="281" r:id="rId11"/>
    <p:sldId id="282" r:id="rId12"/>
    <p:sldId id="274" r:id="rId13"/>
    <p:sldId id="284" r:id="rId14"/>
    <p:sldId id="285" r:id="rId15"/>
    <p:sldId id="286" r:id="rId16"/>
    <p:sldId id="283" r:id="rId17"/>
    <p:sldId id="268" r:id="rId18"/>
    <p:sldId id="26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6D20-AEFC-4F4A-800E-949FC2430372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C26C-D0FD-4AB8-A6E4-259C1AAD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C26C-D0FD-4AB8-A6E4-259C1AAD5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C26C-D0FD-4AB8-A6E4-259C1AAD5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8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52600"/>
            <a:ext cx="5638800" cy="4285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775" y="6473186"/>
            <a:ext cx="896112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11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ফ্লিপ</a:t>
            </a:r>
            <a:r>
              <a:rPr lang="en-US" dirty="0"/>
              <a:t> </a:t>
            </a:r>
            <a:r>
              <a:rPr lang="en-US" dirty="0" err="1"/>
              <a:t>ফ্লপ</a:t>
            </a:r>
            <a:r>
              <a:rPr lang="en-US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163902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4952999"/>
            <a:ext cx="165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 smtClean="0"/>
              <a:t>T FLIP FLOP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72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7309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মাস্টার</a:t>
            </a:r>
            <a:r>
              <a:rPr lang="en-US" dirty="0" smtClean="0"/>
              <a:t> </a:t>
            </a:r>
            <a:r>
              <a:rPr lang="en-US" dirty="0" err="1" smtClean="0"/>
              <a:t>স্লেভ</a:t>
            </a:r>
            <a:r>
              <a:rPr lang="en-US" dirty="0" smtClean="0"/>
              <a:t> J-K </a:t>
            </a:r>
            <a:r>
              <a:rPr lang="en-US" dirty="0" err="1" smtClean="0"/>
              <a:t>ফ্লিপ</a:t>
            </a:r>
            <a:r>
              <a:rPr lang="en-US" dirty="0" smtClean="0"/>
              <a:t> </a:t>
            </a:r>
            <a:r>
              <a:rPr lang="en-US" dirty="0" err="1" smtClean="0"/>
              <a:t>ফ্লপের</a:t>
            </a:r>
            <a:r>
              <a:rPr lang="en-US" dirty="0" smtClean="0"/>
              <a:t> </a:t>
            </a:r>
            <a:r>
              <a:rPr lang="en-US" dirty="0" err="1" smtClean="0"/>
              <a:t>কার্যপ্রণালিঃ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66" y="5257800"/>
            <a:ext cx="8681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smtClean="0"/>
              <a:t>J-K </a:t>
            </a:r>
            <a:r>
              <a:rPr lang="en-US" sz="1400" dirty="0" err="1" smtClean="0"/>
              <a:t>ফ্লিপ</a:t>
            </a:r>
            <a:r>
              <a:rPr lang="en-US" sz="1400" dirty="0" smtClean="0"/>
              <a:t> </a:t>
            </a:r>
            <a:r>
              <a:rPr lang="en-US" sz="1400" dirty="0" err="1" smtClean="0"/>
              <a:t>ফ্লপ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দুইটির</a:t>
            </a:r>
            <a:r>
              <a:rPr lang="en-US" sz="1400" dirty="0" smtClean="0"/>
              <a:t> </a:t>
            </a:r>
            <a:r>
              <a:rPr lang="en-US" sz="1400" dirty="0" err="1" smtClean="0"/>
              <a:t>একটিকে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মাস্টার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অপরটিকে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স্লেভ</a:t>
            </a:r>
            <a:r>
              <a:rPr lang="en-US" sz="1400" dirty="0" smtClean="0"/>
              <a:t> </a:t>
            </a:r>
            <a:r>
              <a:rPr lang="en-US" sz="1400" dirty="0" err="1" smtClean="0"/>
              <a:t>বলা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মনে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করি</a:t>
            </a:r>
            <a:r>
              <a:rPr lang="en-US" sz="1400" dirty="0" smtClean="0"/>
              <a:t> </a:t>
            </a:r>
            <a:r>
              <a:rPr lang="en-US" sz="1400" dirty="0" err="1" smtClean="0"/>
              <a:t>শুরুতে</a:t>
            </a:r>
            <a:r>
              <a:rPr lang="en-US" sz="1400" dirty="0" smtClean="0"/>
              <a:t> Q=0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Ǭ=1</a:t>
            </a:r>
            <a:r>
              <a:rPr lang="en-US" sz="1400" dirty="0" smtClean="0"/>
              <a:t> , </a:t>
            </a:r>
            <a:r>
              <a:rPr lang="en-US" sz="1400" dirty="0" err="1" smtClean="0"/>
              <a:t>এই</a:t>
            </a:r>
            <a:r>
              <a:rPr lang="en-US" sz="1400" dirty="0" smtClean="0"/>
              <a:t> </a:t>
            </a:r>
            <a:r>
              <a:rPr lang="en-US" sz="1400" dirty="0" err="1" smtClean="0"/>
              <a:t>অবস্থায়</a:t>
            </a:r>
            <a:r>
              <a:rPr lang="en-US" sz="1400" dirty="0" smtClean="0"/>
              <a:t> J=০ ও K=0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প্রয়োগ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করা</a:t>
            </a:r>
            <a:r>
              <a:rPr lang="en-US" sz="1400" dirty="0" smtClean="0"/>
              <a:t> </a:t>
            </a:r>
            <a:r>
              <a:rPr lang="en-US" sz="1400" dirty="0" err="1" smtClean="0"/>
              <a:t>হলো</a:t>
            </a:r>
            <a:r>
              <a:rPr lang="en-US" sz="1400" dirty="0" smtClean="0"/>
              <a:t>। </a:t>
            </a:r>
            <a:r>
              <a:rPr lang="en-US" sz="1400" dirty="0" err="1" smtClean="0"/>
              <a:t>এখন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1 </a:t>
            </a:r>
            <a:r>
              <a:rPr lang="en-US" sz="1400" dirty="0" err="1" smtClean="0"/>
              <a:t>হলে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কোনো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পরবর্তন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 </a:t>
            </a:r>
            <a:r>
              <a:rPr lang="en-US" sz="1400" dirty="0" err="1" smtClean="0"/>
              <a:t>না</a:t>
            </a:r>
            <a:r>
              <a:rPr lang="en-US" sz="1400" dirty="0" smtClean="0"/>
              <a:t>। </a:t>
            </a:r>
            <a:r>
              <a:rPr lang="en-US" sz="1400" dirty="0" err="1" smtClean="0"/>
              <a:t>কিন্তু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1 </a:t>
            </a:r>
            <a:r>
              <a:rPr lang="en-US" sz="1400" dirty="0" err="1" smtClean="0"/>
              <a:t>হলে</a:t>
            </a:r>
            <a:r>
              <a:rPr lang="en-US" sz="1400" dirty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পরিবর্তন</a:t>
            </a:r>
            <a:r>
              <a:rPr lang="en-US" sz="1400" dirty="0" smtClean="0"/>
              <a:t> </a:t>
            </a:r>
            <a:r>
              <a:rPr lang="en-US" sz="1400" dirty="0" err="1" smtClean="0"/>
              <a:t>হয়ে</a:t>
            </a:r>
            <a:r>
              <a:rPr lang="en-US" sz="1400" dirty="0" smtClean="0"/>
              <a:t> Q=1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Ǭ=0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</a:t>
            </a:r>
            <a:r>
              <a:rPr lang="en-US" sz="1400" dirty="0" err="1" smtClean="0"/>
              <a:t>সেট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 । </a:t>
            </a:r>
            <a:r>
              <a:rPr lang="en-US" sz="1400" dirty="0" err="1" smtClean="0"/>
              <a:t>অনুরুপভাবে</a:t>
            </a:r>
            <a:r>
              <a:rPr lang="en-US" sz="1400" dirty="0" smtClean="0"/>
              <a:t> J=0 ও K=1 </a:t>
            </a:r>
            <a:r>
              <a:rPr lang="en-US" sz="1400" dirty="0" err="1" smtClean="0"/>
              <a:t>ইনপুটের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জন্য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Q=0 ও </a:t>
            </a:r>
            <a:r>
              <a:rPr lang="en-US" sz="1400" dirty="0" smtClean="0">
                <a:latin typeface="Times New Roman"/>
                <a:cs typeface="Times New Roman"/>
              </a:rPr>
              <a:t>Ǭ=1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</a:t>
            </a:r>
            <a:r>
              <a:rPr lang="en-US" sz="1400" dirty="0" err="1" smtClean="0"/>
              <a:t>রিসেট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। </a:t>
            </a:r>
            <a:r>
              <a:rPr lang="en-US" sz="1400" dirty="0" err="1" smtClean="0"/>
              <a:t>আবার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J=K=1অবস্থায় </a:t>
            </a:r>
            <a:r>
              <a:rPr lang="en-US" sz="1400" dirty="0" err="1" smtClean="0"/>
              <a:t>থাকে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তবে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</a:t>
            </a:r>
            <a:r>
              <a:rPr lang="en-US" sz="1400" dirty="0" err="1" smtClean="0"/>
              <a:t>পালস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পরিবর্তনের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সাথে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টগল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করবে</a:t>
            </a:r>
            <a:r>
              <a:rPr lang="en-US" sz="1400" dirty="0" smtClean="0"/>
              <a:t>।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5678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Truth Table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" y="765691"/>
            <a:ext cx="4952999" cy="241384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16341"/>
              </p:ext>
            </p:extLst>
          </p:nvPr>
        </p:nvGraphicFramePr>
        <p:xfrm>
          <a:off x="5802703" y="1066800"/>
          <a:ext cx="2948793" cy="21437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7680"/>
                <a:gridCol w="305533"/>
                <a:gridCol w="360484"/>
                <a:gridCol w="360484"/>
                <a:gridCol w="450607"/>
                <a:gridCol w="984005"/>
              </a:tblGrid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Change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Change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929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Set</a:t>
                      </a:r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Reset</a:t>
                      </a:r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Toggle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3429000"/>
            <a:ext cx="36957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" y="3179537"/>
            <a:ext cx="4985385" cy="20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11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/>
              <a:t>কাউন্টার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? </a:t>
            </a:r>
            <a:r>
              <a:rPr lang="en-US" sz="2000" dirty="0" err="1" smtClean="0"/>
              <a:t>কত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 ও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257871"/>
            <a:ext cx="82297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কাউন্টারঃ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লজিক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প্রযুক্ত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পালসের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গণনা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গণনার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ফলাফল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বাইনারিতে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7150" y="6530133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15" y="1371601"/>
            <a:ext cx="3766140" cy="311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00434"/>
            <a:ext cx="4029075" cy="32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11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/>
              <a:t>কাউন্টার</a:t>
            </a:r>
            <a:r>
              <a:rPr lang="en-US" sz="2000" dirty="0"/>
              <a:t> </a:t>
            </a:r>
            <a:r>
              <a:rPr lang="en-US" sz="2000" dirty="0" err="1" smtClean="0"/>
              <a:t>দুই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। </a:t>
            </a:r>
            <a:r>
              <a:rPr lang="en-US" sz="2000" dirty="0" err="1" smtClean="0"/>
              <a:t>যথাঃ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7150" y="6530133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4648200" cy="2078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" y="922198"/>
            <a:ext cx="5494531" cy="252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0" y="2203724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এসিনক্রোনাস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725" y="4572000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11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/>
              <a:t>এসিনক্রোনাস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কাউন্টার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। </a:t>
            </a:r>
            <a:r>
              <a:rPr lang="en-US" sz="2000" dirty="0" err="1" smtClean="0"/>
              <a:t>যথাঃ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7150" y="6530133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6" y="3810001"/>
            <a:ext cx="5361944" cy="223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5356"/>
            <a:ext cx="6127757" cy="2117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0" y="2203724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এসিনক্রোনাস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আপ</a:t>
            </a:r>
            <a:r>
              <a:rPr lang="en-US" dirty="0"/>
              <a:t>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725" y="4572000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এসিনক্রোনাস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ডাউন</a:t>
            </a:r>
            <a:r>
              <a:rPr lang="en-US" dirty="0"/>
              <a:t>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11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/>
              <a:t>সিনক্রোনাস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কাউন্টার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। </a:t>
            </a:r>
            <a:r>
              <a:rPr lang="en-US" sz="2000" dirty="0" err="1" smtClean="0"/>
              <a:t>যথাঃ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7150" y="6530133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6" y="3657599"/>
            <a:ext cx="5666744" cy="22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" y="1235356"/>
            <a:ext cx="6049840" cy="2117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0" y="2203724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আপ</a:t>
            </a:r>
            <a:r>
              <a:rPr lang="en-US" dirty="0"/>
              <a:t>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725" y="4572000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সিনক্রোনাস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ডাউন</a:t>
            </a:r>
            <a:r>
              <a:rPr lang="en-US" dirty="0"/>
              <a:t> </a:t>
            </a:r>
            <a:r>
              <a:rPr lang="en-US" dirty="0" err="1" smtClean="0"/>
              <a:t>কাউন্টার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2925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৪ </a:t>
            </a:r>
            <a:r>
              <a:rPr lang="en-US" dirty="0" err="1" smtClean="0"/>
              <a:t>বিট</a:t>
            </a:r>
            <a:r>
              <a:rPr lang="en-US" dirty="0" smtClean="0"/>
              <a:t> </a:t>
            </a:r>
            <a:r>
              <a:rPr lang="en-US" dirty="0" err="1" smtClean="0"/>
              <a:t>অ্যাসিনক্রোনাস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রিপল</a:t>
            </a:r>
            <a:r>
              <a:rPr lang="en-US" dirty="0" smtClean="0"/>
              <a:t> </a:t>
            </a:r>
            <a:r>
              <a:rPr lang="en-US" dirty="0" err="1" smtClean="0"/>
              <a:t>কাউন্টারের</a:t>
            </a:r>
            <a:r>
              <a:rPr lang="en-US" dirty="0" smtClean="0"/>
              <a:t> </a:t>
            </a:r>
            <a:r>
              <a:rPr lang="en-US" dirty="0" err="1" smtClean="0"/>
              <a:t>কার্যপ্রণালি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85509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err="1" smtClean="0"/>
              <a:t>শুধুমাত্র</a:t>
            </a:r>
            <a:r>
              <a:rPr lang="en-US" sz="1400" dirty="0" smtClean="0"/>
              <a:t> FF1 </a:t>
            </a:r>
            <a:r>
              <a:rPr lang="en-US" sz="1400" dirty="0" err="1" smtClean="0"/>
              <a:t>তে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</a:t>
            </a:r>
            <a:r>
              <a:rPr lang="en-US" sz="1400" dirty="0" err="1" smtClean="0"/>
              <a:t>পালস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প্রদান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করা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যেহেতু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প্রত্যেকটি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ফ্লিপ</a:t>
            </a:r>
            <a:r>
              <a:rPr lang="en-US" sz="1400" dirty="0" smtClean="0"/>
              <a:t> </a:t>
            </a:r>
            <a:r>
              <a:rPr lang="en-US" sz="1400" dirty="0" err="1" smtClean="0"/>
              <a:t>ফ্লপে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দেওয়া</a:t>
            </a:r>
            <a:r>
              <a:rPr lang="en-US" sz="1400" dirty="0"/>
              <a:t> </a:t>
            </a:r>
            <a:r>
              <a:rPr lang="en-US" sz="1400" dirty="0" err="1" smtClean="0"/>
              <a:t>হচ্ছে</a:t>
            </a:r>
            <a:r>
              <a:rPr lang="en-US" sz="1400" dirty="0"/>
              <a:t>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</a:t>
            </a:r>
            <a:r>
              <a:rPr lang="en-US" sz="1400" dirty="0" err="1" smtClean="0"/>
              <a:t>পালস</a:t>
            </a:r>
            <a:r>
              <a:rPr lang="en-US" sz="1400" dirty="0" smtClean="0"/>
              <a:t> </a:t>
            </a:r>
            <a:r>
              <a:rPr lang="en-US" sz="1400" dirty="0" err="1" smtClean="0"/>
              <a:t>নেগেটিভ</a:t>
            </a:r>
            <a:r>
              <a:rPr lang="en-US" sz="1400" dirty="0" smtClean="0"/>
              <a:t> </a:t>
            </a:r>
            <a:r>
              <a:rPr lang="en-US" sz="1400" dirty="0" err="1" smtClean="0"/>
              <a:t>ধারে</a:t>
            </a:r>
            <a:r>
              <a:rPr lang="en-US" sz="1400" dirty="0" smtClean="0"/>
              <a:t> </a:t>
            </a:r>
            <a:r>
              <a:rPr lang="en-US" sz="1400" dirty="0" err="1" smtClean="0"/>
              <a:t>ট্রিগার্ড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করছে</a:t>
            </a:r>
            <a:r>
              <a:rPr lang="en-US" sz="1400" dirty="0" smtClean="0"/>
              <a:t>।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</a:t>
            </a:r>
            <a:r>
              <a:rPr lang="en-US" sz="1400" dirty="0" err="1" smtClean="0"/>
              <a:t>পালস</a:t>
            </a:r>
            <a:r>
              <a:rPr lang="en-US" sz="1400" dirty="0" smtClean="0"/>
              <a:t> </a:t>
            </a:r>
            <a:r>
              <a:rPr lang="en-US" sz="1400" dirty="0" err="1" smtClean="0"/>
              <a:t>যখন</a:t>
            </a:r>
            <a:r>
              <a:rPr lang="en-US" sz="1400" dirty="0" smtClean="0"/>
              <a:t> 1(High) </a:t>
            </a:r>
            <a:r>
              <a:rPr lang="en-US" sz="1400" dirty="0" err="1" smtClean="0"/>
              <a:t>হতে</a:t>
            </a:r>
            <a:r>
              <a:rPr lang="en-US" sz="1400" dirty="0" smtClean="0"/>
              <a:t> 0(Low) 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দিকে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যায়</a:t>
            </a:r>
            <a:r>
              <a:rPr lang="en-US" sz="1400" dirty="0" smtClean="0"/>
              <a:t> </a:t>
            </a:r>
            <a:r>
              <a:rPr lang="en-US" sz="1400" dirty="0" err="1" smtClean="0"/>
              <a:t>তখনই</a:t>
            </a:r>
            <a:r>
              <a:rPr lang="en-US" sz="1400" dirty="0" smtClean="0"/>
              <a:t> </a:t>
            </a:r>
            <a:r>
              <a:rPr lang="en-US" sz="1400" dirty="0" err="1" smtClean="0"/>
              <a:t>টগল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অবস্থার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পরিবর্তন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যেহেতু</a:t>
            </a:r>
            <a:r>
              <a:rPr lang="en-US" sz="1400" dirty="0" smtClean="0"/>
              <a:t> FF1 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FF2 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ক্লক</a:t>
            </a:r>
            <a:r>
              <a:rPr lang="en-US" sz="1400" dirty="0" smtClean="0"/>
              <a:t> </a:t>
            </a:r>
            <a:r>
              <a:rPr lang="en-US" sz="1400" dirty="0" err="1" smtClean="0"/>
              <a:t>সেহেতু</a:t>
            </a:r>
            <a:r>
              <a:rPr lang="en-US" sz="1400" dirty="0" smtClean="0"/>
              <a:t> FF1 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1 </a:t>
            </a:r>
            <a:r>
              <a:rPr lang="en-US" sz="1400" dirty="0" err="1" smtClean="0"/>
              <a:t>হতে</a:t>
            </a:r>
            <a:r>
              <a:rPr lang="en-US" sz="1400" dirty="0" smtClean="0"/>
              <a:t> 0 </a:t>
            </a:r>
            <a:r>
              <a:rPr lang="en-US" sz="1400" dirty="0" err="1" smtClean="0"/>
              <a:t>তে</a:t>
            </a:r>
            <a:r>
              <a:rPr lang="en-US" sz="1400" dirty="0" smtClean="0"/>
              <a:t> </a:t>
            </a:r>
            <a:r>
              <a:rPr lang="en-US" sz="1400" dirty="0" err="1" smtClean="0"/>
              <a:t>পৌঁছিলে</a:t>
            </a:r>
            <a:r>
              <a:rPr lang="en-US" sz="1400" dirty="0" smtClean="0"/>
              <a:t> FF2 </a:t>
            </a:r>
            <a:r>
              <a:rPr lang="en-US" sz="1400" dirty="0" err="1" smtClean="0"/>
              <a:t>টগল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। </a:t>
            </a:r>
            <a:r>
              <a:rPr lang="en-US" sz="1400" dirty="0" err="1" smtClean="0"/>
              <a:t>একইভাবে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পর্যায়ক্রমে</a:t>
            </a:r>
            <a:r>
              <a:rPr lang="en-US" sz="1400" dirty="0" smtClean="0"/>
              <a:t> FF3 ও FF4 </a:t>
            </a:r>
            <a:r>
              <a:rPr lang="en-US" sz="1400" dirty="0" err="1" smtClean="0"/>
              <a:t>টগল</a:t>
            </a:r>
            <a:r>
              <a:rPr lang="en-US" sz="1400" dirty="0" smtClean="0"/>
              <a:t> </a:t>
            </a:r>
            <a:r>
              <a:rPr lang="en-US" sz="1400" dirty="0" err="1" smtClean="0"/>
              <a:t>হবে</a:t>
            </a:r>
            <a:r>
              <a:rPr lang="en-US" sz="1400" dirty="0" smtClean="0"/>
              <a:t>।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8821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Truth Table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8086"/>
            <a:ext cx="4953000" cy="344742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93971"/>
              </p:ext>
            </p:extLst>
          </p:nvPr>
        </p:nvGraphicFramePr>
        <p:xfrm>
          <a:off x="5715000" y="1251466"/>
          <a:ext cx="3065145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3029"/>
                <a:gridCol w="613029"/>
                <a:gridCol w="613029"/>
                <a:gridCol w="613029"/>
                <a:gridCol w="613029"/>
              </a:tblGrid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CLK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FF4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FF3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FF2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FF1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3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4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5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6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7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8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9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13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14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15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19400" y="457200"/>
            <a:ext cx="32004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/>
              <a:t>মূল্যায়নঃ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820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l"/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51836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SutonnyMJ" pitchFamily="2" charset="0"/>
              </a:rPr>
              <a:t>ফ্লিপ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ফ্লপ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কী</a:t>
            </a:r>
            <a:r>
              <a:rPr lang="en-US" dirty="0" smtClean="0">
                <a:cs typeface="SutonnyMJ" pitchFamily="2" charset="0"/>
              </a:rPr>
              <a:t>?</a:t>
            </a:r>
            <a:endParaRPr lang="bn-IN" dirty="0" smtClean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ফ্লপ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5" y="6486524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533401"/>
            <a:ext cx="32766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1066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J-K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মাস্টার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স্লেভ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ফ্লিপ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ফ্লপের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চিত্রসহ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কার্যপ্রণালি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বর্ণনা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SutonnyMJ" pitchFamily="2" charset="0"/>
              </a:rPr>
              <a:t>কর</a:t>
            </a:r>
            <a:r>
              <a:rPr lang="en-US" sz="1800" dirty="0" smtClean="0">
                <a:solidFill>
                  <a:srgbClr val="002060"/>
                </a:solidFill>
                <a:cs typeface="SutonnyMJ" pitchFamily="2" charset="0"/>
              </a:rPr>
              <a:t>।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একটি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৪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বিট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রিপল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কাউন্টারের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চিত্রসহ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কার্যপ্রণালি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বর্ণনা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কর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SutonnyMJ" pitchFamily="2" charset="0"/>
              </a:rPr>
              <a:t>।</a:t>
            </a:r>
            <a:endParaRPr lang="en-US" sz="1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" y="6496050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" y="6515100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1999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হরেন্দ্র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বিশ্বাস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জুনিয়র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ইন্সট্রাক্টর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রেডিও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এন্ড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টিভি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)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নরসিংদী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টেকনিক্যাল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স্কুল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কলেজ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72000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দশম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শ্রেণি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জেনারেল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ইলেকট্রনিক্স-২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smtClean="0">
                <a:latin typeface="SutonnyMJ" pitchFamily="2" charset="0"/>
                <a:cs typeface="SutonnyMJ" pitchFamily="2" charset="0"/>
              </a:rPr>
              <a:t>(২য়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তৃতীয়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448425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7330" b="10240"/>
          <a:stretch/>
        </p:blipFill>
        <p:spPr>
          <a:xfrm>
            <a:off x="295274" y="866762"/>
            <a:ext cx="4124326" cy="3286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885381"/>
            <a:ext cx="4417907" cy="280249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438400" y="2362200"/>
            <a:ext cx="7620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14600" y="1676400"/>
            <a:ext cx="3810000" cy="3992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686" y="5697471"/>
            <a:ext cx="326231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সিকোয়েন্সিয়াল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লজিক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সার্কিট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" y="6488847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" y="161925"/>
            <a:ext cx="8991600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পাঠঃ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সিকোয়েন্সিয়াল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লজিক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সার্কিট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তৃতীয়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ফ্লিল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ফ্লপ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" y="6438900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086600" cy="22098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ফ্লিপ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ফ্লপ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কী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তা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বলতে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পারবে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bn-IN" sz="16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ফ্লপ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bn-IN" sz="16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JK Master-Slave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ফ্লিপ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ফ্লপের</a:t>
            </a:r>
            <a:r>
              <a:rPr lang="en-US" sz="1600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SutonnyMJ" pitchFamily="2" charset="0"/>
              </a:rPr>
              <a:t>কার্যপ্রণালি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কাউন্টার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1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" y="6438900"/>
            <a:ext cx="901065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ফ্লিপ</a:t>
            </a:r>
            <a:r>
              <a:rPr lang="en-US" dirty="0" smtClean="0"/>
              <a:t> </a:t>
            </a:r>
            <a:r>
              <a:rPr lang="en-US" dirty="0" err="1" smtClean="0"/>
              <a:t>ফ্লপ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sz="1600" dirty="0" smtClean="0"/>
              <a:t> </a:t>
            </a:r>
            <a:r>
              <a:rPr lang="en-US" dirty="0" err="1" smtClean="0"/>
              <a:t>কার্যপ্রণালি</a:t>
            </a:r>
            <a:r>
              <a:rPr lang="en-US" sz="1600" dirty="0" smtClean="0"/>
              <a:t> 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" y="3810000"/>
            <a:ext cx="8412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ফ্লপঃ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ফ্লপ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মেমোরি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ইলিমেন্ট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যা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বিট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বাইনারি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smtClean="0">
                <a:cs typeface="SutonnyMJ" pitchFamily="2" charset="0"/>
              </a:rPr>
              <a:t>(0)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অথবা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smtClean="0">
                <a:cs typeface="SutonnyMJ" pitchFamily="2" charset="0"/>
              </a:rPr>
              <a:t>(1)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সংরক্ষণ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8529"/>
            <a:ext cx="3512331" cy="2588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75" y="651319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" y="4800600"/>
            <a:ext cx="864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err="1" smtClean="0"/>
              <a:t>ফ্লিপ</a:t>
            </a:r>
            <a:r>
              <a:rPr lang="en-US" sz="1400" dirty="0" smtClean="0"/>
              <a:t> </a:t>
            </a:r>
            <a:r>
              <a:rPr lang="en-US" sz="1400" dirty="0" err="1" smtClean="0"/>
              <a:t>ফ্লপের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কার্যপ্রনণালিঃ</a:t>
            </a:r>
            <a:r>
              <a:rPr lang="en-US" sz="1400" dirty="0" smtClean="0"/>
              <a:t>  </a:t>
            </a:r>
            <a:r>
              <a:rPr lang="en-US" sz="1400" dirty="0" err="1" smtClean="0"/>
              <a:t>ফ্লিপ</a:t>
            </a:r>
            <a:r>
              <a:rPr lang="en-US" sz="1400" dirty="0" smtClean="0"/>
              <a:t> </a:t>
            </a:r>
            <a:r>
              <a:rPr lang="en-US" sz="1400" dirty="0" err="1" smtClean="0"/>
              <a:t>ফ্লপ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সার্কিটে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ও </a:t>
            </a:r>
            <a:r>
              <a:rPr lang="en-US" sz="1400" dirty="0" err="1" smtClean="0"/>
              <a:t>দুইটি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থাকে</a:t>
            </a:r>
            <a:r>
              <a:rPr lang="en-US" sz="1400" dirty="0" smtClean="0"/>
              <a:t>।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দুইটির</a:t>
            </a:r>
            <a:r>
              <a:rPr lang="en-US" sz="1400" dirty="0" smtClean="0"/>
              <a:t> </a:t>
            </a:r>
            <a:r>
              <a:rPr lang="en-US" sz="1400" dirty="0" err="1" smtClean="0"/>
              <a:t>একটি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বাইনারি</a:t>
            </a:r>
            <a:r>
              <a:rPr lang="en-US" sz="1400" dirty="0" smtClean="0"/>
              <a:t> 1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অন্যটিতে</a:t>
            </a:r>
            <a:r>
              <a:rPr lang="en-US" sz="1400" dirty="0" smtClean="0"/>
              <a:t> </a:t>
            </a:r>
            <a:r>
              <a:rPr lang="en-US" sz="1400" dirty="0" err="1" smtClean="0"/>
              <a:t>বাইনারি</a:t>
            </a:r>
            <a:r>
              <a:rPr lang="en-US" sz="1400" dirty="0" smtClean="0"/>
              <a:t> </a:t>
            </a:r>
            <a:r>
              <a:rPr lang="en-US" sz="1400" dirty="0"/>
              <a:t>0</a:t>
            </a:r>
            <a:r>
              <a:rPr lang="en-US" sz="1400" dirty="0" smtClean="0"/>
              <a:t> </a:t>
            </a:r>
            <a:r>
              <a:rPr lang="en-US" sz="1400" dirty="0" err="1" smtClean="0"/>
              <a:t>লেভেলের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ভোল্টেজ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প্রয়োগ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করলে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দুইটিতে</a:t>
            </a:r>
            <a:r>
              <a:rPr lang="en-US" sz="1400" dirty="0" smtClean="0"/>
              <a:t> ও </a:t>
            </a:r>
            <a:r>
              <a:rPr lang="en-US" sz="1400" dirty="0" err="1" smtClean="0"/>
              <a:t>বাইনারি</a:t>
            </a:r>
            <a:r>
              <a:rPr lang="en-US" sz="1400" dirty="0" smtClean="0"/>
              <a:t> 1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বাইনারি</a:t>
            </a:r>
            <a:r>
              <a:rPr lang="en-US" sz="1400" dirty="0" smtClean="0"/>
              <a:t> 0 </a:t>
            </a:r>
            <a:r>
              <a:rPr lang="en-US" sz="1400" dirty="0" err="1" smtClean="0"/>
              <a:t>লেবেলের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ডিজিটাল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পাওয়া</a:t>
            </a:r>
            <a:r>
              <a:rPr lang="en-US" sz="1400" dirty="0" smtClean="0"/>
              <a:t> </a:t>
            </a:r>
            <a:r>
              <a:rPr lang="en-US" sz="1400" dirty="0" err="1" smtClean="0"/>
              <a:t>যায়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এবার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যদি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লেভেল</a:t>
            </a:r>
            <a:r>
              <a:rPr lang="en-US" sz="1400" dirty="0" smtClean="0"/>
              <a:t> </a:t>
            </a:r>
            <a:r>
              <a:rPr lang="en-US" sz="1400" dirty="0" err="1" smtClean="0"/>
              <a:t>উল্টে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দেওয়া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,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</a:t>
            </a:r>
            <a:r>
              <a:rPr lang="en-US" sz="1400" dirty="0" err="1" smtClean="0"/>
              <a:t>আগে</a:t>
            </a:r>
            <a:r>
              <a:rPr lang="en-US" sz="1400" dirty="0" smtClean="0"/>
              <a:t> </a:t>
            </a:r>
            <a:r>
              <a:rPr lang="en-US" sz="1400" dirty="0" err="1" smtClean="0"/>
              <a:t>যেখানে</a:t>
            </a:r>
            <a:r>
              <a:rPr lang="en-US" sz="1400" dirty="0" smtClean="0"/>
              <a:t> 0 </a:t>
            </a:r>
            <a:r>
              <a:rPr lang="en-US" sz="1400" dirty="0" err="1" smtClean="0"/>
              <a:t>ছিল</a:t>
            </a:r>
            <a:r>
              <a:rPr lang="en-US" sz="1400" dirty="0" smtClean="0"/>
              <a:t> </a:t>
            </a:r>
            <a:r>
              <a:rPr lang="en-US" sz="1400" dirty="0" err="1" smtClean="0"/>
              <a:t>সেখানে</a:t>
            </a:r>
            <a:r>
              <a:rPr lang="en-US" sz="1400" dirty="0" smtClean="0"/>
              <a:t> 1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যেখানে</a:t>
            </a:r>
            <a:r>
              <a:rPr lang="en-US" sz="1400" dirty="0" smtClean="0"/>
              <a:t> 1 </a:t>
            </a:r>
            <a:r>
              <a:rPr lang="en-US" sz="1400" dirty="0" err="1" smtClean="0"/>
              <a:t>ছিল</a:t>
            </a:r>
            <a:r>
              <a:rPr lang="en-US" sz="1400" dirty="0" smtClean="0"/>
              <a:t> </a:t>
            </a:r>
            <a:r>
              <a:rPr lang="en-US" sz="1400" dirty="0" err="1" smtClean="0"/>
              <a:t>সেখানে</a:t>
            </a:r>
            <a:r>
              <a:rPr lang="en-US" sz="1400" dirty="0" smtClean="0"/>
              <a:t> 0 </a:t>
            </a:r>
            <a:r>
              <a:rPr lang="en-US" sz="1400" dirty="0" err="1" smtClean="0"/>
              <a:t>দেওয়া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, </a:t>
            </a:r>
            <a:r>
              <a:rPr lang="en-US" sz="1400" dirty="0" err="1" smtClean="0"/>
              <a:t>তাহলে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সিগন্যালও</a:t>
            </a:r>
            <a:r>
              <a:rPr lang="en-US" sz="1400" dirty="0" smtClean="0"/>
              <a:t> </a:t>
            </a:r>
            <a:r>
              <a:rPr lang="en-US" sz="1400" dirty="0" err="1" smtClean="0"/>
              <a:t>উল্টে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যায়</a:t>
            </a:r>
            <a:r>
              <a:rPr lang="en-US" sz="1400" dirty="0" smtClean="0"/>
              <a:t>।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86" y="914400"/>
            <a:ext cx="405087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11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ফ্লিপ</a:t>
            </a:r>
            <a:r>
              <a:rPr lang="en-US" dirty="0" smtClean="0"/>
              <a:t> </a:t>
            </a:r>
            <a:r>
              <a:rPr lang="en-US" dirty="0" err="1" smtClean="0"/>
              <a:t>ফ্লপ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000375" cy="16877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1500" y="1143000"/>
            <a:ext cx="4619624" cy="2938590"/>
            <a:chOff x="571500" y="1143000"/>
            <a:chExt cx="4619624" cy="2938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5"/>
            <a:stretch/>
          </p:blipFill>
          <p:spPr>
            <a:xfrm>
              <a:off x="571500" y="1143000"/>
              <a:ext cx="4343400" cy="29385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4400" y="17526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Ǭ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10125" y="3236093"/>
              <a:ext cx="38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Q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17107"/>
              </p:ext>
            </p:extLst>
          </p:nvPr>
        </p:nvGraphicFramePr>
        <p:xfrm>
          <a:off x="5486400" y="3886200"/>
          <a:ext cx="3048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Change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(Set)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1(Reset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*Race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199" y="464820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 </a:t>
            </a:r>
            <a:r>
              <a:rPr lang="en-US" dirty="0" err="1" smtClean="0"/>
              <a:t>ফ্লিপ</a:t>
            </a:r>
            <a:r>
              <a:rPr lang="en-US" dirty="0" smtClean="0"/>
              <a:t> </a:t>
            </a:r>
            <a:r>
              <a:rPr lang="en-US" dirty="0" err="1" smtClean="0"/>
              <a:t>ফ্লপ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113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ফ্লিপ</a:t>
            </a:r>
            <a:r>
              <a:rPr lang="en-US" sz="2000" dirty="0" smtClean="0"/>
              <a:t> </a:t>
            </a:r>
            <a:r>
              <a:rPr lang="en-US" sz="2000" dirty="0" err="1" smtClean="0"/>
              <a:t>ফ্লপ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6" y="1295400"/>
            <a:ext cx="3915954" cy="249565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33359"/>
              </p:ext>
            </p:extLst>
          </p:nvPr>
        </p:nvGraphicFramePr>
        <p:xfrm>
          <a:off x="5410200" y="4038600"/>
          <a:ext cx="3200400" cy="21689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600"/>
                <a:gridCol w="609600"/>
                <a:gridCol w="609600"/>
                <a:gridCol w="609600"/>
                <a:gridCol w="762000"/>
              </a:tblGrid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Change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Change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929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(Set)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</a:t>
                      </a:r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1(Reset</a:t>
                      </a:r>
                      <a:endParaRPr lang="en-US" sz="1400" dirty="0"/>
                    </a:p>
                  </a:txBody>
                  <a:tcPr/>
                </a:tc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Toggle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64" y="1122992"/>
            <a:ext cx="4761246" cy="2668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JK FLIP FLOP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3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ফ্লিপ</a:t>
            </a:r>
            <a:r>
              <a:rPr lang="en-US" dirty="0"/>
              <a:t> </a:t>
            </a:r>
            <a:r>
              <a:rPr lang="en-US" dirty="0" err="1"/>
              <a:t>ফ্লপ</a:t>
            </a:r>
            <a:r>
              <a:rPr lang="en-US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" y="6467475"/>
            <a:ext cx="9052560" cy="274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Harendra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Biswas</a:t>
            </a:r>
            <a:endParaRPr lang="en-US" sz="4400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61106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2342606"/>
            <a:ext cx="3594100" cy="184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4724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 FLIP FLOP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43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728</Words>
  <Application>Microsoft Office PowerPoint</Application>
  <PresentationFormat>On-screen Show (4:3)</PresentationFormat>
  <Paragraphs>265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পরিচিতিঃ</vt:lpstr>
      <vt:lpstr>PowerPoint Presentation</vt:lpstr>
      <vt:lpstr>PowerPoint Presentation</vt:lpstr>
      <vt:lpstr>  পাঠ শেষে শিক্ষার্থীরা…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673</cp:revision>
  <dcterms:created xsi:type="dcterms:W3CDTF">2006-08-16T00:00:00Z</dcterms:created>
  <dcterms:modified xsi:type="dcterms:W3CDTF">2019-10-12T13:35:38Z</dcterms:modified>
</cp:coreProperties>
</file>