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5" r:id="rId2"/>
    <p:sldId id="295" r:id="rId3"/>
    <p:sldId id="270" r:id="rId4"/>
    <p:sldId id="271" r:id="rId5"/>
    <p:sldId id="278" r:id="rId6"/>
    <p:sldId id="279" r:id="rId7"/>
    <p:sldId id="280" r:id="rId8"/>
    <p:sldId id="281" r:id="rId9"/>
    <p:sldId id="282" r:id="rId10"/>
    <p:sldId id="284" r:id="rId11"/>
    <p:sldId id="285" r:id="rId12"/>
    <p:sldId id="286" r:id="rId13"/>
    <p:sldId id="316" r:id="rId14"/>
    <p:sldId id="317" r:id="rId15"/>
    <p:sldId id="290" r:id="rId16"/>
    <p:sldId id="296" r:id="rId17"/>
    <p:sldId id="297" r:id="rId18"/>
    <p:sldId id="318" r:id="rId19"/>
    <p:sldId id="292" r:id="rId20"/>
    <p:sldId id="30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66" d="100"/>
          <a:sy n="66" d="100"/>
        </p:scale>
        <p:origin x="15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7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6.wmf"/><Relationship Id="rId7" Type="http://schemas.openxmlformats.org/officeDocument/2006/relationships/image" Target="../media/image20.wmf"/><Relationship Id="rId2" Type="http://schemas.openxmlformats.org/officeDocument/2006/relationships/image" Target="../media/image13.wmf"/><Relationship Id="rId1" Type="http://schemas.openxmlformats.org/officeDocument/2006/relationships/image" Target="../media/image7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2FC26-F279-4216-9CD9-3F611E87BA8D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B399D-C4D8-4868-B349-0A14095ED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1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8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8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8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faysal.bd71@gmail.com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BTRI High School, </a:t>
            </a:r>
            <a:r>
              <a:rPr lang="en-US" dirty="0" err="1"/>
              <a:t>Srimangal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5932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faysal.bd71@gmail.com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BTRI High School, </a:t>
            </a:r>
            <a:r>
              <a:rPr lang="en-US" dirty="0" err="1"/>
              <a:t>Srimangal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004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3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3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2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1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0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6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312D0-28B9-4887-ADDD-F46C03023EA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89ED4-D28A-4380-8C01-161074F4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6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7.bin"/><Relationship Id="rId21" Type="http://schemas.openxmlformats.org/officeDocument/2006/relationships/slide" Target="slide2.xml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2.bin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18.wmf"/><Relationship Id="rId2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4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slide" Target="slide2.xml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4.png"/><Relationship Id="rId10" Type="http://schemas.openxmlformats.org/officeDocument/2006/relationships/image" Target="../media/image15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4.bin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4800600" y="685800"/>
            <a:ext cx="4114800" cy="5715000"/>
          </a:xfrm>
          <a:prstGeom prst="horizontalScroll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1219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en-US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1855" y="3553599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ষষ্ঠদশ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(১৬.২)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50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91" y="1908313"/>
            <a:ext cx="1374195" cy="155544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528" y="6378658"/>
            <a:ext cx="479342" cy="4793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595135E-93A1-4DBD-B05F-CA310BDF692E}"/>
              </a:ext>
            </a:extLst>
          </p:cNvPr>
          <p:cNvSpPr/>
          <p:nvPr/>
        </p:nvSpPr>
        <p:spPr>
          <a:xfrm>
            <a:off x="1113430" y="27676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52F365-F410-4506-94FA-92C28074A5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192" y="1615554"/>
            <a:ext cx="1371600" cy="1371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C6FF0CA-0786-4AE7-AEC9-0BFC153CE503}"/>
              </a:ext>
            </a:extLst>
          </p:cNvPr>
          <p:cNvSpPr/>
          <p:nvPr/>
        </p:nvSpPr>
        <p:spPr>
          <a:xfrm>
            <a:off x="960462" y="3794847"/>
            <a:ext cx="4419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মোঃ জয়নাল আবেদীন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গঙ্গার হাট এম এ এস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উচ্চ বিদ্যালয় </a:t>
            </a:r>
          </a:p>
          <a:p>
            <a:pPr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০১৭৫১০৩৮১৯১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248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-13666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NikoshBAN" pitchFamily="2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865" name="Rectangle 33"/>
          <p:cNvSpPr>
            <a:spLocks noChangeArrowheads="1"/>
          </p:cNvSpPr>
          <p:nvPr/>
        </p:nvSpPr>
        <p:spPr bwMode="auto">
          <a:xfrm>
            <a:off x="2657857" y="443534"/>
            <a:ext cx="3842956" cy="29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 dirty="0" err="1">
                <a:solidFill>
                  <a:srgbClr val="00CC00"/>
                </a:solidFill>
                <a:latin typeface="SutonnyMJ" pitchFamily="2" charset="0"/>
                <a:cs typeface="SutonnyMJ" pitchFamily="2" charset="0"/>
              </a:rPr>
              <a:t>প্রয়োজনীয়</a:t>
            </a:r>
            <a:r>
              <a:rPr lang="en-US" sz="4400" b="1" dirty="0">
                <a:solidFill>
                  <a:srgbClr val="00CC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00CC00"/>
                </a:solidFill>
                <a:latin typeface="SutonnyMJ" pitchFamily="2" charset="0"/>
                <a:cs typeface="SutonnyMJ" pitchFamily="2" charset="0"/>
              </a:rPr>
              <a:t>সূত্রাবলীঃ</a:t>
            </a:r>
            <a:endParaRPr lang="en-US" sz="4400" b="1" dirty="0">
              <a:solidFill>
                <a:srgbClr val="00CC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20880" name="Group 48"/>
          <p:cNvGrpSpPr>
            <a:grpSpLocks/>
          </p:cNvGrpSpPr>
          <p:nvPr/>
        </p:nvGrpSpPr>
        <p:grpSpPr bwMode="auto">
          <a:xfrm>
            <a:off x="6248400" y="838200"/>
            <a:ext cx="1981200" cy="1981200"/>
            <a:chOff x="3888" y="504"/>
            <a:chExt cx="1392" cy="1416"/>
          </a:xfrm>
        </p:grpSpPr>
        <p:graphicFrame>
          <p:nvGraphicFramePr>
            <p:cNvPr id="15405" name="Object 35"/>
            <p:cNvGraphicFramePr>
              <a:graphicFrameLocks noChangeAspect="1"/>
            </p:cNvGraphicFramePr>
            <p:nvPr/>
          </p:nvGraphicFramePr>
          <p:xfrm>
            <a:off x="4473" y="1291"/>
            <a:ext cx="44" cy="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82" name="Equation" r:id="rId3" imgW="139639" imgH="152334" progId="Equation.3">
                    <p:embed/>
                  </p:oleObj>
                </mc:Choice>
                <mc:Fallback>
                  <p:oleObj name="Equation" r:id="rId3" imgW="139639" imgH="15233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3" y="1291"/>
                          <a:ext cx="44" cy="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06" name="Oval 36"/>
            <p:cNvSpPr>
              <a:spLocks noChangeArrowheads="1"/>
            </p:cNvSpPr>
            <p:nvPr/>
          </p:nvSpPr>
          <p:spPr bwMode="auto">
            <a:xfrm>
              <a:off x="3888" y="720"/>
              <a:ext cx="1207" cy="1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7" name="Line 37"/>
            <p:cNvSpPr>
              <a:spLocks noChangeShapeType="1"/>
            </p:cNvSpPr>
            <p:nvPr/>
          </p:nvSpPr>
          <p:spPr bwMode="auto">
            <a:xfrm>
              <a:off x="4491" y="1305"/>
              <a:ext cx="6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Rectangle 38"/>
            <p:cNvSpPr>
              <a:spLocks noChangeArrowheads="1"/>
            </p:cNvSpPr>
            <p:nvPr/>
          </p:nvSpPr>
          <p:spPr bwMode="auto">
            <a:xfrm>
              <a:off x="4904" y="735"/>
              <a:ext cx="165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15409" name="Rectangle 39"/>
            <p:cNvSpPr>
              <a:spLocks noChangeArrowheads="1"/>
            </p:cNvSpPr>
            <p:nvPr/>
          </p:nvSpPr>
          <p:spPr bwMode="auto">
            <a:xfrm>
              <a:off x="5115" y="1213"/>
              <a:ext cx="16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sp>
          <p:nvSpPr>
            <p:cNvPr id="15410" name="Rectangle 40"/>
            <p:cNvSpPr>
              <a:spLocks noChangeArrowheads="1"/>
            </p:cNvSpPr>
            <p:nvPr/>
          </p:nvSpPr>
          <p:spPr bwMode="auto">
            <a:xfrm>
              <a:off x="4395" y="1316"/>
              <a:ext cx="165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O</a:t>
              </a:r>
            </a:p>
          </p:txBody>
        </p:sp>
        <p:sp>
          <p:nvSpPr>
            <p:cNvPr id="15411" name="Line 41"/>
            <p:cNvSpPr>
              <a:spLocks noChangeShapeType="1"/>
            </p:cNvSpPr>
            <p:nvPr/>
          </p:nvSpPr>
          <p:spPr bwMode="auto">
            <a:xfrm flipV="1">
              <a:off x="4491" y="720"/>
              <a:ext cx="0" cy="5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Line 42"/>
            <p:cNvSpPr>
              <a:spLocks noChangeShapeType="1"/>
            </p:cNvSpPr>
            <p:nvPr/>
          </p:nvSpPr>
          <p:spPr bwMode="auto">
            <a:xfrm flipV="1">
              <a:off x="4491" y="896"/>
              <a:ext cx="412" cy="4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Rectangle 43"/>
            <p:cNvSpPr>
              <a:spLocks noChangeArrowheads="1"/>
            </p:cNvSpPr>
            <p:nvPr/>
          </p:nvSpPr>
          <p:spPr bwMode="auto">
            <a:xfrm>
              <a:off x="4327" y="925"/>
              <a:ext cx="16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T</a:t>
              </a:r>
            </a:p>
          </p:txBody>
        </p:sp>
        <p:sp>
          <p:nvSpPr>
            <p:cNvPr id="15414" name="Rectangle 44"/>
            <p:cNvSpPr>
              <a:spLocks noChangeArrowheads="1"/>
            </p:cNvSpPr>
            <p:nvPr/>
          </p:nvSpPr>
          <p:spPr bwMode="auto">
            <a:xfrm>
              <a:off x="5063" y="979"/>
              <a:ext cx="16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P</a:t>
              </a:r>
            </a:p>
          </p:txBody>
        </p:sp>
        <p:sp>
          <p:nvSpPr>
            <p:cNvPr id="15415" name="Arc 45"/>
            <p:cNvSpPr>
              <a:spLocks/>
            </p:cNvSpPr>
            <p:nvPr/>
          </p:nvSpPr>
          <p:spPr bwMode="auto">
            <a:xfrm>
              <a:off x="4601" y="1188"/>
              <a:ext cx="55" cy="117"/>
            </a:xfrm>
            <a:custGeom>
              <a:avLst/>
              <a:gdLst>
                <a:gd name="T0" fmla="*/ 0 w 21600"/>
                <a:gd name="T1" fmla="*/ 0 h 21600"/>
                <a:gd name="T2" fmla="*/ 55 w 21600"/>
                <a:gd name="T3" fmla="*/ 117 h 21600"/>
                <a:gd name="T4" fmla="*/ 0 w 21600"/>
                <a:gd name="T5" fmla="*/ 11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416" name="Object 46"/>
            <p:cNvGraphicFramePr>
              <a:graphicFrameLocks noChangeAspect="1"/>
            </p:cNvGraphicFramePr>
            <p:nvPr/>
          </p:nvGraphicFramePr>
          <p:xfrm>
            <a:off x="4683" y="1159"/>
            <a:ext cx="82" cy="1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83" name="Equation" r:id="rId5" imgW="126725" imgH="177415" progId="Equation.3">
                    <p:embed/>
                  </p:oleObj>
                </mc:Choice>
                <mc:Fallback>
                  <p:oleObj name="Equation" r:id="rId5" imgW="126725" imgH="1774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3" y="1159"/>
                          <a:ext cx="82" cy="1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17" name="Rectangle 47"/>
            <p:cNvSpPr>
              <a:spLocks noChangeArrowheads="1"/>
            </p:cNvSpPr>
            <p:nvPr/>
          </p:nvSpPr>
          <p:spPr bwMode="auto">
            <a:xfrm>
              <a:off x="4400" y="504"/>
              <a:ext cx="165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</p:grpSp>
      <p:grpSp>
        <p:nvGrpSpPr>
          <p:cNvPr id="120895" name="Group 63"/>
          <p:cNvGrpSpPr>
            <a:grpSpLocks/>
          </p:cNvGrpSpPr>
          <p:nvPr/>
        </p:nvGrpSpPr>
        <p:grpSpPr bwMode="auto">
          <a:xfrm>
            <a:off x="1066800" y="838200"/>
            <a:ext cx="2286000" cy="2044700"/>
            <a:chOff x="2160" y="584"/>
            <a:chExt cx="1440" cy="1288"/>
          </a:xfrm>
        </p:grpSpPr>
        <p:sp>
          <p:nvSpPr>
            <p:cNvPr id="15392" name="Rectangle 59"/>
            <p:cNvSpPr>
              <a:spLocks noChangeArrowheads="1"/>
            </p:cNvSpPr>
            <p:nvPr/>
          </p:nvSpPr>
          <p:spPr bwMode="auto">
            <a:xfrm>
              <a:off x="2742" y="584"/>
              <a:ext cx="201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grpSp>
          <p:nvGrpSpPr>
            <p:cNvPr id="15393" name="Group 62"/>
            <p:cNvGrpSpPr>
              <a:grpSpLocks/>
            </p:cNvGrpSpPr>
            <p:nvPr/>
          </p:nvGrpSpPr>
          <p:grpSpPr bwMode="auto">
            <a:xfrm>
              <a:off x="2160" y="776"/>
              <a:ext cx="1440" cy="1096"/>
              <a:chOff x="2160" y="720"/>
              <a:chExt cx="1440" cy="1096"/>
            </a:xfrm>
          </p:grpSpPr>
          <p:grpSp>
            <p:nvGrpSpPr>
              <p:cNvPr id="15394" name="Group 50"/>
              <p:cNvGrpSpPr>
                <a:grpSpLocks/>
              </p:cNvGrpSpPr>
              <p:nvPr/>
            </p:nvGrpSpPr>
            <p:grpSpPr bwMode="auto">
              <a:xfrm>
                <a:off x="2312" y="720"/>
                <a:ext cx="1102" cy="1096"/>
                <a:chOff x="-336" y="240"/>
                <a:chExt cx="2112" cy="1968"/>
              </a:xfrm>
            </p:grpSpPr>
            <p:graphicFrame>
              <p:nvGraphicFramePr>
                <p:cNvPr id="15403" name="Object 51"/>
                <p:cNvGraphicFramePr>
                  <a:graphicFrameLocks noChangeAspect="1"/>
                </p:cNvGraphicFramePr>
                <p:nvPr/>
              </p:nvGraphicFramePr>
              <p:xfrm>
                <a:off x="576" y="1104"/>
                <a:ext cx="180" cy="1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384" name="Equation" r:id="rId7" imgW="114102" imgH="114102" progId="Equation.3">
                        <p:embed/>
                      </p:oleObj>
                    </mc:Choice>
                    <mc:Fallback>
                      <p:oleObj name="Equation" r:id="rId7" imgW="114102" imgH="114102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6" y="1104"/>
                              <a:ext cx="180" cy="18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5404" name="Oval 52"/>
                <p:cNvSpPr>
                  <a:spLocks noChangeArrowheads="1"/>
                </p:cNvSpPr>
                <p:nvPr/>
              </p:nvSpPr>
              <p:spPr bwMode="auto">
                <a:xfrm>
                  <a:off x="-336" y="240"/>
                  <a:ext cx="2112" cy="1968"/>
                </a:xfrm>
                <a:prstGeom prst="ellipse">
                  <a:avLst/>
                </a:prstGeom>
                <a:noFill/>
                <a:ln w="28575">
                  <a:solidFill>
                    <a:srgbClr val="F6161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395" name="Group 53"/>
              <p:cNvGrpSpPr>
                <a:grpSpLocks/>
              </p:cNvGrpSpPr>
              <p:nvPr/>
            </p:nvGrpSpPr>
            <p:grpSpPr bwMode="auto">
              <a:xfrm>
                <a:off x="2312" y="720"/>
                <a:ext cx="1102" cy="1096"/>
                <a:chOff x="-336" y="240"/>
                <a:chExt cx="2112" cy="1968"/>
              </a:xfrm>
            </p:grpSpPr>
            <p:graphicFrame>
              <p:nvGraphicFramePr>
                <p:cNvPr id="15401" name="Object 54"/>
                <p:cNvGraphicFramePr>
                  <a:graphicFrameLocks noChangeAspect="1"/>
                </p:cNvGraphicFramePr>
                <p:nvPr/>
              </p:nvGraphicFramePr>
              <p:xfrm>
                <a:off x="576" y="1104"/>
                <a:ext cx="180" cy="1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385" name="Equation" r:id="rId9" imgW="114102" imgH="114102" progId="Equation.3">
                        <p:embed/>
                      </p:oleObj>
                    </mc:Choice>
                    <mc:Fallback>
                      <p:oleObj name="Equation" r:id="rId9" imgW="114102" imgH="114102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6" y="1104"/>
                              <a:ext cx="180" cy="18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5402" name="Oval 55"/>
                <p:cNvSpPr>
                  <a:spLocks noChangeArrowheads="1"/>
                </p:cNvSpPr>
                <p:nvPr/>
              </p:nvSpPr>
              <p:spPr bwMode="auto">
                <a:xfrm>
                  <a:off x="-336" y="240"/>
                  <a:ext cx="2112" cy="1968"/>
                </a:xfrm>
                <a:prstGeom prst="ellips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396" name="Group 56"/>
              <p:cNvGrpSpPr>
                <a:grpSpLocks/>
              </p:cNvGrpSpPr>
              <p:nvPr/>
            </p:nvGrpSpPr>
            <p:grpSpPr bwMode="auto">
              <a:xfrm>
                <a:off x="2312" y="720"/>
                <a:ext cx="1102" cy="1096"/>
                <a:chOff x="-336" y="240"/>
                <a:chExt cx="2112" cy="1968"/>
              </a:xfrm>
            </p:grpSpPr>
            <p:graphicFrame>
              <p:nvGraphicFramePr>
                <p:cNvPr id="15399" name="Object 57"/>
                <p:cNvGraphicFramePr>
                  <a:graphicFrameLocks noChangeAspect="1"/>
                </p:cNvGraphicFramePr>
                <p:nvPr/>
              </p:nvGraphicFramePr>
              <p:xfrm>
                <a:off x="576" y="1104"/>
                <a:ext cx="180" cy="1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386" name="Equation" r:id="rId11" imgW="114102" imgH="114102" progId="Equation.3">
                        <p:embed/>
                      </p:oleObj>
                    </mc:Choice>
                    <mc:Fallback>
                      <p:oleObj name="Equation" r:id="rId11" imgW="114102" imgH="114102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6" y="1104"/>
                              <a:ext cx="180" cy="18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33CC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5400" name="Oval 58"/>
                <p:cNvSpPr>
                  <a:spLocks noChangeArrowheads="1"/>
                </p:cNvSpPr>
                <p:nvPr/>
              </p:nvSpPr>
              <p:spPr bwMode="auto">
                <a:xfrm>
                  <a:off x="-336" y="240"/>
                  <a:ext cx="2112" cy="196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397" name="Rectangle 60"/>
              <p:cNvSpPr>
                <a:spLocks noChangeArrowheads="1"/>
              </p:cNvSpPr>
              <p:nvPr/>
            </p:nvSpPr>
            <p:spPr bwMode="auto">
              <a:xfrm>
                <a:off x="2160" y="1451"/>
                <a:ext cx="200" cy="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1"/>
                  <a:t>B</a:t>
                </a:r>
              </a:p>
            </p:txBody>
          </p:sp>
          <p:sp>
            <p:nvSpPr>
              <p:cNvPr id="15398" name="Rectangle 61"/>
              <p:cNvSpPr>
                <a:spLocks noChangeArrowheads="1"/>
              </p:cNvSpPr>
              <p:nvPr/>
            </p:nvSpPr>
            <p:spPr bwMode="auto">
              <a:xfrm>
                <a:off x="3400" y="1335"/>
                <a:ext cx="200" cy="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1"/>
                  <a:t>C</a:t>
                </a:r>
              </a:p>
            </p:txBody>
          </p:sp>
        </p:grpSp>
      </p:grpSp>
      <p:grpSp>
        <p:nvGrpSpPr>
          <p:cNvPr id="120904" name="Group 72"/>
          <p:cNvGrpSpPr>
            <a:grpSpLocks/>
          </p:cNvGrpSpPr>
          <p:nvPr/>
        </p:nvGrpSpPr>
        <p:grpSpPr bwMode="auto">
          <a:xfrm>
            <a:off x="3810000" y="1143000"/>
            <a:ext cx="1905000" cy="1752600"/>
            <a:chOff x="2400" y="720"/>
            <a:chExt cx="1200" cy="1104"/>
          </a:xfrm>
        </p:grpSpPr>
        <p:graphicFrame>
          <p:nvGraphicFramePr>
            <p:cNvPr id="15386" name="Object 65"/>
            <p:cNvGraphicFramePr>
              <a:graphicFrameLocks noChangeAspect="1"/>
            </p:cNvGraphicFramePr>
            <p:nvPr/>
          </p:nvGraphicFramePr>
          <p:xfrm>
            <a:off x="2929" y="1245"/>
            <a:ext cx="40" cy="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87" name="Equation" r:id="rId12" imgW="139639" imgH="152334" progId="Equation.3">
                    <p:embed/>
                  </p:oleObj>
                </mc:Choice>
                <mc:Fallback>
                  <p:oleObj name="Equation" r:id="rId12" imgW="139639" imgH="15233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9" y="1245"/>
                          <a:ext cx="40" cy="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87" name="Oval 66"/>
            <p:cNvSpPr>
              <a:spLocks noChangeArrowheads="1"/>
            </p:cNvSpPr>
            <p:nvPr/>
          </p:nvSpPr>
          <p:spPr bwMode="auto">
            <a:xfrm>
              <a:off x="2400" y="720"/>
              <a:ext cx="1100" cy="110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8" name="Line 67"/>
            <p:cNvSpPr>
              <a:spLocks noChangeShapeType="1"/>
            </p:cNvSpPr>
            <p:nvPr/>
          </p:nvSpPr>
          <p:spPr bwMode="auto">
            <a:xfrm>
              <a:off x="2950" y="1259"/>
              <a:ext cx="5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Rectangle 68"/>
            <p:cNvSpPr>
              <a:spLocks noChangeArrowheads="1"/>
            </p:cNvSpPr>
            <p:nvPr/>
          </p:nvSpPr>
          <p:spPr bwMode="auto">
            <a:xfrm>
              <a:off x="3450" y="855"/>
              <a:ext cx="150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sp>
          <p:nvSpPr>
            <p:cNvPr id="15390" name="Rectangle 69"/>
            <p:cNvSpPr>
              <a:spLocks noChangeArrowheads="1"/>
            </p:cNvSpPr>
            <p:nvPr/>
          </p:nvSpPr>
          <p:spPr bwMode="auto">
            <a:xfrm>
              <a:off x="2863" y="1276"/>
              <a:ext cx="150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O</a:t>
              </a:r>
            </a:p>
          </p:txBody>
        </p:sp>
        <p:sp>
          <p:nvSpPr>
            <p:cNvPr id="15391" name="Rectangle 70"/>
            <p:cNvSpPr>
              <a:spLocks noChangeArrowheads="1"/>
            </p:cNvSpPr>
            <p:nvPr/>
          </p:nvSpPr>
          <p:spPr bwMode="auto">
            <a:xfrm>
              <a:off x="3150" y="1076"/>
              <a:ext cx="150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r</a:t>
              </a:r>
            </a:p>
          </p:txBody>
        </p:sp>
      </p:grpSp>
      <p:grpSp>
        <p:nvGrpSpPr>
          <p:cNvPr id="120918" name="Group 86"/>
          <p:cNvGrpSpPr>
            <a:grpSpLocks/>
          </p:cNvGrpSpPr>
          <p:nvPr/>
        </p:nvGrpSpPr>
        <p:grpSpPr bwMode="auto">
          <a:xfrm>
            <a:off x="2993957" y="3436254"/>
            <a:ext cx="3335349" cy="457200"/>
            <a:chOff x="1988" y="1952"/>
            <a:chExt cx="1728" cy="288"/>
          </a:xfrm>
        </p:grpSpPr>
        <p:sp>
          <p:nvSpPr>
            <p:cNvPr id="15384" name="Rectangle 73"/>
            <p:cNvSpPr>
              <a:spLocks noChangeArrowheads="1"/>
            </p:cNvSpPr>
            <p:nvPr/>
          </p:nvSpPr>
          <p:spPr bwMode="auto">
            <a:xfrm>
              <a:off x="1988" y="1952"/>
              <a:ext cx="172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  <a:sym typeface="Wingdings" pitchFamily="2" charset="2"/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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  <a:sym typeface="Wingdings" pitchFamily="2" charset="2"/>
                </a:rPr>
                <a:t>বৃত্তের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  <a:sym typeface="Wingdings" pitchFamily="2" charset="2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  <a:sym typeface="Wingdings" pitchFamily="2" charset="2"/>
                </a:rPr>
                <a:t>পরিধি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  <a:sym typeface="Wingdings" pitchFamily="2" charset="2"/>
                </a:rPr>
                <a:t>,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15385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290315"/>
                </p:ext>
              </p:extLst>
            </p:nvPr>
          </p:nvGraphicFramePr>
          <p:xfrm>
            <a:off x="2908" y="1992"/>
            <a:ext cx="776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88" name="Equation" r:id="rId13" imgW="482181" imgH="177646" progId="Equation.3">
                    <p:embed/>
                  </p:oleObj>
                </mc:Choice>
                <mc:Fallback>
                  <p:oleObj name="Equation" r:id="rId13" imgW="482181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8" y="1992"/>
                          <a:ext cx="776" cy="23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0919" name="Group 87"/>
          <p:cNvGrpSpPr>
            <a:grpSpLocks/>
          </p:cNvGrpSpPr>
          <p:nvPr/>
        </p:nvGrpSpPr>
        <p:grpSpPr bwMode="auto">
          <a:xfrm>
            <a:off x="3074504" y="4039506"/>
            <a:ext cx="3429000" cy="685800"/>
            <a:chOff x="2032" y="2348"/>
            <a:chExt cx="2160" cy="432"/>
          </a:xfrm>
        </p:grpSpPr>
        <p:sp>
          <p:nvSpPr>
            <p:cNvPr id="15382" name="Rectangle 74"/>
            <p:cNvSpPr>
              <a:spLocks noChangeArrowheads="1"/>
            </p:cNvSpPr>
            <p:nvPr/>
          </p:nvSpPr>
          <p:spPr bwMode="auto">
            <a:xfrm>
              <a:off x="2032" y="2424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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বৃত্তের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চাপ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</p:txBody>
        </p:sp>
        <p:graphicFrame>
          <p:nvGraphicFramePr>
            <p:cNvPr id="15383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5543270"/>
                </p:ext>
              </p:extLst>
            </p:nvPr>
          </p:nvGraphicFramePr>
          <p:xfrm>
            <a:off x="2960" y="2348"/>
            <a:ext cx="1056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89" name="Equation" r:id="rId15" imgW="837836" imgH="393529" progId="Equation.3">
                    <p:embed/>
                  </p:oleObj>
                </mc:Choice>
                <mc:Fallback>
                  <p:oleObj name="Equation" r:id="rId15" imgW="837836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0" y="2348"/>
                          <a:ext cx="1056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0921" name="Group 89"/>
          <p:cNvGrpSpPr>
            <a:grpSpLocks/>
          </p:cNvGrpSpPr>
          <p:nvPr/>
        </p:nvGrpSpPr>
        <p:grpSpPr bwMode="auto">
          <a:xfrm>
            <a:off x="3091068" y="5582554"/>
            <a:ext cx="4006850" cy="758825"/>
            <a:chOff x="2016" y="3416"/>
            <a:chExt cx="2524" cy="478"/>
          </a:xfrm>
        </p:grpSpPr>
        <p:sp>
          <p:nvSpPr>
            <p:cNvPr id="15380" name="Rectangle 75"/>
            <p:cNvSpPr>
              <a:spLocks noChangeArrowheads="1"/>
            </p:cNvSpPr>
            <p:nvPr/>
          </p:nvSpPr>
          <p:spPr bwMode="auto">
            <a:xfrm>
              <a:off x="2016" y="3504"/>
              <a:ext cx="23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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বৃত্তকলার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ক্ষেত্রফল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15381" name="Object 8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7303817"/>
                </p:ext>
              </p:extLst>
            </p:nvPr>
          </p:nvGraphicFramePr>
          <p:xfrm>
            <a:off x="3376" y="3416"/>
            <a:ext cx="1164" cy="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90" name="Equation" r:id="rId17" imgW="799753" imgH="393529" progId="Equation.3">
                    <p:embed/>
                  </p:oleObj>
                </mc:Choice>
                <mc:Fallback>
                  <p:oleObj name="Equation" r:id="rId17" imgW="799753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6" y="3416"/>
                          <a:ext cx="1164" cy="4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0920" name="Group 88"/>
          <p:cNvGrpSpPr>
            <a:grpSpLocks/>
          </p:cNvGrpSpPr>
          <p:nvPr/>
        </p:nvGrpSpPr>
        <p:grpSpPr bwMode="auto">
          <a:xfrm>
            <a:off x="3091068" y="4753880"/>
            <a:ext cx="3756028" cy="806450"/>
            <a:chOff x="2016" y="2806"/>
            <a:chExt cx="2366" cy="508"/>
          </a:xfrm>
        </p:grpSpPr>
        <p:sp>
          <p:nvSpPr>
            <p:cNvPr id="15378" name="Rectangle 76"/>
            <p:cNvSpPr>
              <a:spLocks noChangeArrowheads="1"/>
            </p:cNvSpPr>
            <p:nvPr/>
          </p:nvSpPr>
          <p:spPr bwMode="auto">
            <a:xfrm>
              <a:off x="2016" y="2896"/>
              <a:ext cx="22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rPr>
                <a:t>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অর্ধবৃত্তের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ক্ষেত্রফল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15379" name="Object 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4463218"/>
                </p:ext>
              </p:extLst>
            </p:nvPr>
          </p:nvGraphicFramePr>
          <p:xfrm>
            <a:off x="3414" y="2806"/>
            <a:ext cx="968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91" name="Equation" r:id="rId19" imgW="482391" imgH="393529" progId="Equation.3">
                    <p:embed/>
                  </p:oleObj>
                </mc:Choice>
                <mc:Fallback>
                  <p:oleObj name="Equation" r:id="rId19" imgW="482391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4" y="2806"/>
                          <a:ext cx="968" cy="5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7" name="Picture 56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58" y="6378658"/>
            <a:ext cx="479342" cy="4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8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0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0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0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0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2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2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2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2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777627" y="1877568"/>
            <a:ext cx="7471369" cy="27208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endParaRPr lang="en-US" sz="2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পাকে</a:t>
            </a:r>
            <a:r>
              <a:rPr lang="el-GR" sz="2400" b="1" dirty="0">
                <a:latin typeface="SutonnyMJ" pitchFamily="2" charset="0"/>
                <a:cs typeface="SutonnyMJ" pitchFamily="2" charset="0"/>
              </a:rPr>
              <a:t>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পার্কটিকে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বেষ্টন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প্রশস্ত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ক.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পার্কটির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খ.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পথটির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গ. ঐ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</a:t>
            </a:r>
            <a:r>
              <a:rPr lang="el-GR" sz="2400" b="1" dirty="0">
                <a:latin typeface="SutonnyMJ" pitchFamily="2" charset="0"/>
                <a:cs typeface="SutonnyMJ" pitchFamily="2" charset="0"/>
              </a:rPr>
              <a:t>Π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বগে</a:t>
            </a:r>
            <a:r>
              <a:rPr lang="el-GR" sz="2400" b="1" dirty="0">
                <a:latin typeface="SutonnyMJ" pitchFamily="2" charset="0"/>
                <a:cs typeface="SutonnyMJ" pitchFamily="2" charset="0"/>
              </a:rPr>
              <a:t>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2488113" y="1024128"/>
            <a:ext cx="4050396" cy="5120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শিখিঃ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58" y="6378658"/>
            <a:ext cx="479342" cy="4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0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1272540" y="1521460"/>
            <a:ext cx="23241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21" name="Rectangle 39"/>
              <p:cNvSpPr>
                <a:spLocks noChangeArrowheads="1"/>
              </p:cNvSpPr>
              <p:nvPr/>
            </p:nvSpPr>
            <p:spPr bwMode="auto">
              <a:xfrm>
                <a:off x="1693990" y="2309368"/>
                <a:ext cx="5560250" cy="2805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</a:t>
                </a:r>
              </a:p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বৃত্তাকার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পাকে</a:t>
                </a:r>
                <a:r>
                  <a:rPr lang="el-GR" sz="2400" b="1" dirty="0">
                    <a:latin typeface="SutonnyMJ" pitchFamily="2" charset="0"/>
                    <a:cs typeface="SutonnyMJ" pitchFamily="2" charset="0"/>
                  </a:rPr>
                  <a:t>Π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𝒓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𝟕𝟓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	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𝟑𝟕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</a:t>
                </a:r>
              </a:p>
              <a:p>
                <a:r>
                  <a:rPr lang="en-US" sz="2400" b="1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∴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পার্ক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টির পরিধি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𝝅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𝒓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একক</a:t>
                </a:r>
              </a:p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    </a:t>
                </a:r>
                <a:r>
                  <a:rPr lang="en-US" sz="24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𝟏𝟒𝟏𝟔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𝟑𝟕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en-US" sz="2400" b="1" dirty="0">
                    <a:cs typeface="NikoshBAN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𝟐𝟑𝟓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𝟔𝟐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421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3990" y="2309368"/>
                <a:ext cx="5560250" cy="2805748"/>
              </a:xfrm>
              <a:prstGeom prst="rect">
                <a:avLst/>
              </a:prstGeom>
              <a:blipFill rotWithShape="0">
                <a:blip r:embed="rId2"/>
                <a:stretch>
                  <a:fillRect l="-17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58" y="6378658"/>
            <a:ext cx="479342" cy="4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2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909683" y="796470"/>
            <a:ext cx="23241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21" name="Rectangle 39"/>
              <p:cNvSpPr>
                <a:spLocks noChangeArrowheads="1"/>
              </p:cNvSpPr>
              <p:nvPr/>
            </p:nvSpPr>
            <p:spPr bwMode="auto">
              <a:xfrm>
                <a:off x="1273076" y="1291770"/>
                <a:ext cx="6206426" cy="5225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পার্কটির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𝒓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𝟑𝟕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</a:t>
                </a:r>
              </a:p>
              <a:p>
                <a:r>
                  <a:rPr lang="en-US" sz="2400" b="1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∴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পার্ক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টির ক্ষেত্রফল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𝝅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 একক</a:t>
                </a:r>
              </a:p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    </a:t>
                </a:r>
                <a:r>
                  <a:rPr lang="en-US" sz="24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𝟏𝟒𝟏𝟔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𝟑𝟕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en-US" sz="2400" b="1" dirty="0">
                    <a:cs typeface="NikoshBAN" panose="02000000000000000000" pitchFamily="2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𝟒𝟒𝟏𝟕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𝟖𝟕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বর্গমিটার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∴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পথসহ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পার্ক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টির ব্যাসার্ধ,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𝐑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𝟑𝟕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মিটার</m:t>
                    </m:r>
                  </m:oMath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    </a:t>
                </a:r>
                <a:r>
                  <a:rPr lang="en-US" sz="24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  </m:t>
                    </m:r>
                    <m:r>
                      <a:rPr lang="en-US" sz="2400" b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মিটার</m:t>
                    </m:r>
                  </m:oMath>
                </a14:m>
                <a:endParaRPr lang="en-US" sz="2400" b="1" dirty="0"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পথসহ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পার্ক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টির ক্ষেত্রফল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𝝅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𝑹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sup>
                    </m:sSup>
                    <m:r>
                      <m:rPr>
                        <m:nor/>
                      </m:rPr>
                      <a: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 একক</m:t>
                    </m:r>
                  </m:oMath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       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𝟏𝟒𝟏𝟔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𝟒𝟎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en-US" sz="2400" b="1" dirty="0"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𝟓𝟏𝟓𝟑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𝟎𝟏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বর্গমিটার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পথটির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ক্ষেত্রফল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𝝅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𝑹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sup>
                    </m:sSup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𝝅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en-US" sz="24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 </m:t>
                    </m:r>
                    <m:r>
                      <m:rPr>
                        <m:nor/>
                      </m:rPr>
                      <a: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 একক</m:t>
                    </m:r>
                  </m:oMath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𝟓𝟏𝟓𝟑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𝟎𝟏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𝟒𝟒𝟏𝟕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𝟖𝟕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𝟕𝟑𝟓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𝟏𝟒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400" b="1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421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3076" y="1291770"/>
                <a:ext cx="6206426" cy="5225143"/>
              </a:xfrm>
              <a:prstGeom prst="rect">
                <a:avLst/>
              </a:prstGeom>
              <a:blipFill rotWithShape="0">
                <a:blip r:embed="rId2"/>
                <a:stretch>
                  <a:fillRect l="-15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58" y="6378658"/>
            <a:ext cx="479342" cy="4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1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274500" y="722988"/>
            <a:ext cx="23241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21" name="Rectangle 39"/>
              <p:cNvSpPr>
                <a:spLocks noChangeArrowheads="1"/>
              </p:cNvSpPr>
              <p:nvPr/>
            </p:nvSpPr>
            <p:spPr bwMode="auto">
              <a:xfrm>
                <a:off x="807166" y="1508571"/>
                <a:ext cx="7987039" cy="5225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</a:t>
                </a:r>
              </a:p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বর্গক্ষেত্রটি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</a:t>
                </a:r>
                <a:r>
                  <a:rPr lang="el-GR" sz="2400" b="1" dirty="0">
                    <a:latin typeface="SutonnyMJ" pitchFamily="2" charset="0"/>
                    <a:cs typeface="SutonnyMJ" pitchFamily="2" charset="0"/>
                  </a:rPr>
                  <a:t>Π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লিখিত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b="1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∴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বৃত্তাকার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পাকে</m:t>
                    </m:r>
                    <m:r>
                      <m:rPr>
                        <m:nor/>
                      </m:rPr>
                      <a:rPr lang="el-GR" sz="2400" b="1" dirty="0">
                        <a:latin typeface="SutonnyMJ" pitchFamily="2" charset="0"/>
                        <a:cs typeface="SutonnyMJ" pitchFamily="2" charset="0"/>
                      </a:rPr>
                      <m:t>Π</m:t>
                    </m:r>
                    <m:r>
                      <m:rPr>
                        <m:nor/>
                      </m:rPr>
                      <a: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র</m:t>
                    </m:r>
                    <m:r>
                      <a:rPr lang="en-US" sz="2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ব্যাস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𝑨𝑪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𝟑𝟕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মিটার</m:t>
                    </m:r>
                  </m:oMath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    </a:t>
                </a:r>
                <a:r>
                  <a:rPr lang="en-US" sz="24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𝟏𝟒𝟏𝟔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𝟑𝟕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en-US" sz="2400" b="1" dirty="0">
                    <a:cs typeface="NikoshBAN" panose="02000000000000000000" pitchFamily="2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𝟒𝟒𝟏𝟕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𝟖𝟕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বর্গমিটার</a:t>
                </a:r>
              </a:p>
              <a:p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এখন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𝑨𝑩𝑪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সমকোণী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𝑩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		</a:t>
                </a:r>
                <a:r>
                  <a:rPr lang="en-US" sz="2400" b="1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𝟑𝟕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যেহেতু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𝑨𝑩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𝑩𝑪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400" b="1" dirty="0">
                  <a:solidFill>
                    <a:srgbClr val="0000FF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</a:t>
                </a:r>
                <a:r>
                  <a:rPr lang="en-US" sz="2400" b="1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𝟏𝟒𝟎𝟔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𝟐𝟓</m:t>
                    </m:r>
                  </m:oMath>
                </a14:m>
                <a:endParaRPr lang="en-US" sz="2400" b="1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		</a:t>
                </a:r>
                <a:r>
                  <a:rPr lang="en-US" sz="2400" b="1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𝟏𝟒𝟎𝟔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𝟐𝟓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		</a:t>
                </a:r>
                <a:r>
                  <a:rPr lang="en-US" sz="2400" b="1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𝟕𝟎𝟑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𝟏𝟑</m:t>
                    </m:r>
                  </m:oMath>
                </a14:m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		</a:t>
                </a:r>
                <a:r>
                  <a:rPr lang="en-US" sz="2400" b="1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𝟕𝟎𝟑</m:t>
                        </m:r>
                      </m:e>
                    </m:ra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b="1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AB=26.52</a:t>
                </a:r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বর্গটির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এক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বাহুর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দৈর্ঘ্য</m:t>
                    </m:r>
                    <m:r>
                      <m:rPr>
                        <m:nor/>
                      </m:rP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1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26.52</m:t>
                    </m:r>
                    <m:r>
                      <m:rPr>
                        <m:nor/>
                      </m:rPr>
                      <a:rPr lang="en-US" sz="2400" b="1" i="1" dirty="0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মিটার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400" b="1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421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166" y="1508571"/>
                <a:ext cx="7987039" cy="5225143"/>
              </a:xfrm>
              <a:prstGeom prst="rect">
                <a:avLst/>
              </a:prstGeom>
              <a:blipFill rotWithShape="0">
                <a:blip r:embed="rId2"/>
                <a:stretch>
                  <a:fillRect l="-1144" b="-11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4032068" y="405490"/>
            <a:ext cx="1991362" cy="1567545"/>
            <a:chOff x="4540068" y="485318"/>
            <a:chExt cx="1991362" cy="1567545"/>
          </a:xfrm>
        </p:grpSpPr>
        <p:sp>
          <p:nvSpPr>
            <p:cNvPr id="2" name="Rectangle 1"/>
            <p:cNvSpPr/>
            <p:nvPr/>
          </p:nvSpPr>
          <p:spPr>
            <a:xfrm>
              <a:off x="4992914" y="796470"/>
              <a:ext cx="1103086" cy="95975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4992914" y="796470"/>
              <a:ext cx="1103086" cy="9597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796971" y="566058"/>
              <a:ext cx="1494972" cy="140788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0068" y="528862"/>
              <a:ext cx="467360" cy="4789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64070" y="485318"/>
              <a:ext cx="467360" cy="4789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12639" y="1573892"/>
              <a:ext cx="467360" cy="4789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20529" y="1573890"/>
              <a:ext cx="467360" cy="4789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pic>
        <p:nvPicPr>
          <p:cNvPr id="14" name="Picture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58" y="6378658"/>
            <a:ext cx="479342" cy="4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1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687614" y="2802775"/>
            <a:ext cx="79774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71893F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itchFamily="18" charset="2"/>
              </a:rPr>
              <a:t>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র্নিয়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itchFamily="18" charset="2"/>
              </a:rPr>
              <a:t>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পাথর্ক্য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3522211" y="1351722"/>
            <a:ext cx="1593127" cy="4583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58" y="6378658"/>
            <a:ext cx="479342" cy="4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2052" y="2490369"/>
            <a:ext cx="7696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71893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itchFamily="18" charset="2"/>
              </a:rPr>
              <a:t>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itchFamily="18" charset="2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itchFamily="18" charset="2"/>
              </a:rPr>
              <a:t>বৃত্তের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itchFamily="18" charset="2"/>
              </a:rPr>
              <a:t>ব্যাসার্ধ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itchFamily="18" charset="2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বৃত্তচাপের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itchFamily="18" charset="2"/>
              </a:rPr>
              <a:t>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itchFamily="18" charset="2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itchFamily="18" charset="2"/>
              </a:rPr>
              <a:t>বৃত্তের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itchFamily="18" charset="2"/>
              </a:rPr>
              <a:t>ব্যাসার্ধ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itchFamily="18" charset="2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বৃত্তচাপের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সে.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.।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বৃত্তচাপটি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3611007" y="1205947"/>
            <a:ext cx="1852760" cy="5113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58" y="6378658"/>
            <a:ext cx="479342" cy="4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1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38460" y="2666833"/>
            <a:ext cx="73833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71893F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itchFamily="18" charset="2"/>
              </a:rPr>
              <a:t>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itchFamily="18" charset="2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itchFamily="18" charset="2"/>
              </a:rPr>
              <a:t>বৃত্তের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itchFamily="18" charset="2"/>
              </a:rPr>
              <a:t>ব্যাসার্ধ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বর্গক্ষেত্রটির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itchFamily="18" charset="2"/>
              </a:rPr>
              <a:t>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itchFamily="18" charset="2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itchFamily="18" charset="2"/>
              </a:rPr>
              <a:t>চাকার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itchFamily="18" charset="2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itchFamily="18" charset="2"/>
              </a:rPr>
              <a:t>ব্যাস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4.5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কতবার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3783652" y="1285461"/>
            <a:ext cx="1692996" cy="4981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58" y="6378658"/>
            <a:ext cx="479342" cy="4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2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8116" y="660838"/>
            <a:ext cx="6202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ব্যাসের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অনুপাতকে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76301" y="1021600"/>
                <a:ext cx="2667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ক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𝜃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1" y="1021600"/>
                <a:ext cx="2667000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3661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72647" y="1394941"/>
                <a:ext cx="2667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গ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𝜋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47" y="1394941"/>
                <a:ext cx="26670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42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67101" y="1009932"/>
                <a:ext cx="2667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খ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𝑟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01" y="1009932"/>
                <a:ext cx="266700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661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467101" y="1403602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164" y="1776044"/>
            <a:ext cx="797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হলে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তার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পরিধি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কত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34233" y="2597591"/>
                <a:ext cx="2667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গ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itchFamily="2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𝑟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33" y="2597591"/>
                <a:ext cx="266700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42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13551" y="2218903"/>
                <a:ext cx="2667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খ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C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𝜋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551" y="2218903"/>
                <a:ext cx="266700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42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05200" y="2597591"/>
                <a:ext cx="2667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ঘ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itchFamily="2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itchFamily="2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𝜋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597591"/>
                <a:ext cx="266700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342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10225" y="2218904"/>
                <a:ext cx="2667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ক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𝑟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25" y="2218904"/>
                <a:ext cx="2667000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342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35590" y="3038605"/>
                <a:ext cx="76988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bn-IN" sz="24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24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4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বৃত্তের</a:t>
                </a:r>
                <a:r>
                  <a:rPr lang="en-US" sz="24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পরিধি</a:t>
                </a:r>
                <a:r>
                  <a:rPr lang="en-US" sz="24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10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𝜋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সে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মি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.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হলে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বৃত্তের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ব্যাসাধ</m:t>
                    </m:r>
                  </m:oMath>
                </a14:m>
                <a:r>
                  <a:rPr lang="el-GR" sz="2400" dirty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Π</a:t>
                </a:r>
                <a:r>
                  <a:rPr lang="en-US" sz="2400" dirty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কত</a:t>
                </a:r>
                <a:r>
                  <a:rPr lang="en-US" sz="2400" dirty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মিটার</a:t>
                </a:r>
                <a:r>
                  <a:rPr lang="en-US" sz="2400" dirty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  <a:endParaRPr lang="en-US" sz="24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90" y="3038605"/>
                <a:ext cx="7698810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1188" t="-19737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876301" y="3489227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2647" y="3862568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67101" y="3477559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67101" y="387122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1163" y="4243671"/>
            <a:ext cx="73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34233" y="5065218"/>
                <a:ext cx="2667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গ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606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.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88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বর্গ সে.মি.</a:t>
                </a:r>
              </a:p>
              <a:p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33" y="5065218"/>
                <a:ext cx="2667000" cy="830997"/>
              </a:xfrm>
              <a:prstGeom prst="rect">
                <a:avLst/>
              </a:prstGeom>
              <a:blipFill rotWithShape="0">
                <a:blip r:embed="rId10"/>
                <a:stretch>
                  <a:fillRect l="-3425" t="-5147" r="-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467101" y="4660573"/>
                <a:ext cx="32510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খ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60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বর্গ সে.মি.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01" y="4660573"/>
                <a:ext cx="3251026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300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487454" y="5065231"/>
                <a:ext cx="2667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ঘ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7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itchFamily="2" charset="0"/>
                      </a:rPr>
                      <m:t>06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itchFamily="2" charset="0"/>
                      </a:rPr>
                      <m:t>.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itchFamily="2" charset="0"/>
                      </a:rPr>
                      <m:t>88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বর্গ সে.মি.</a:t>
                </a:r>
              </a:p>
              <a:p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454" y="5065231"/>
                <a:ext cx="2667000" cy="830997"/>
              </a:xfrm>
              <a:prstGeom prst="rect">
                <a:avLst/>
              </a:prstGeom>
              <a:blipFill rotWithShape="0">
                <a:blip r:embed="rId12"/>
                <a:stretch>
                  <a:fillRect l="-3425" t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10224" y="4686531"/>
                <a:ext cx="33569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ক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15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সে.মি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24" y="4686531"/>
                <a:ext cx="3356976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272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861164" y="5408592"/>
            <a:ext cx="8178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2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.। </a:t>
            </a:r>
            <a:r>
              <a:rPr lang="en-US" sz="2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বৃত্তটির</a:t>
            </a:r>
            <a:r>
              <a:rPr lang="en-US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অন্তলিখিত</a:t>
            </a:r>
            <a:r>
              <a:rPr lang="en-US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বৃহত্তম</a:t>
            </a:r>
            <a:r>
              <a:rPr lang="en-US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বর্গক্ষেত্রের</a:t>
            </a:r>
            <a:r>
              <a:rPr lang="en-US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34232" y="623013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13550" y="585145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05199" y="623013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0224" y="580475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67318" y="1490584"/>
            <a:ext cx="317327" cy="3048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140148" y="1033606"/>
            <a:ext cx="419101" cy="37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১</a:t>
            </a:r>
          </a:p>
        </p:txBody>
      </p:sp>
      <p:sp>
        <p:nvSpPr>
          <p:cNvPr id="45" name="Oval 44"/>
          <p:cNvSpPr/>
          <p:nvPr/>
        </p:nvSpPr>
        <p:spPr>
          <a:xfrm>
            <a:off x="8096249" y="2347359"/>
            <a:ext cx="419101" cy="37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২</a:t>
            </a:r>
          </a:p>
        </p:txBody>
      </p:sp>
      <p:sp>
        <p:nvSpPr>
          <p:cNvPr id="46" name="Oval 45"/>
          <p:cNvSpPr/>
          <p:nvPr/>
        </p:nvSpPr>
        <p:spPr>
          <a:xfrm>
            <a:off x="8122449" y="3682626"/>
            <a:ext cx="419101" cy="37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৩</a:t>
            </a:r>
          </a:p>
        </p:txBody>
      </p:sp>
      <p:sp>
        <p:nvSpPr>
          <p:cNvPr id="47" name="Oval 46"/>
          <p:cNvSpPr/>
          <p:nvPr/>
        </p:nvSpPr>
        <p:spPr>
          <a:xfrm>
            <a:off x="8122449" y="4967712"/>
            <a:ext cx="419101" cy="37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৪</a:t>
            </a:r>
          </a:p>
        </p:txBody>
      </p:sp>
      <p:sp>
        <p:nvSpPr>
          <p:cNvPr id="48" name="Oval 47"/>
          <p:cNvSpPr/>
          <p:nvPr/>
        </p:nvSpPr>
        <p:spPr>
          <a:xfrm>
            <a:off x="8140147" y="6054620"/>
            <a:ext cx="419101" cy="3786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৫</a:t>
            </a:r>
          </a:p>
        </p:txBody>
      </p:sp>
      <p:sp>
        <p:nvSpPr>
          <p:cNvPr id="49" name="Oval 48"/>
          <p:cNvSpPr/>
          <p:nvPr/>
        </p:nvSpPr>
        <p:spPr>
          <a:xfrm>
            <a:off x="1012484" y="2312512"/>
            <a:ext cx="317327" cy="3048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967317" y="3968495"/>
            <a:ext cx="317327" cy="3048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581083" y="5172981"/>
            <a:ext cx="317327" cy="3048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95597" y="5907041"/>
            <a:ext cx="317327" cy="3048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79588" y="287858"/>
            <a:ext cx="2560005" cy="319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সঠিক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উত্তরের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জন্য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বৃত্তে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ক্লিক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করুন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54" name="Picture 5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58" y="6378658"/>
            <a:ext cx="479342" cy="4793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41470" y="316996"/>
            <a:ext cx="1538830" cy="3949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4609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983" y="1732546"/>
            <a:ext cx="7926543" cy="3481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মাঠকে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রাস্তাটির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ক.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রাস্তাসহ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খ.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রাস্তাটির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চওড়া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রাস্তাটিতে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বসাতে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625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0610" y="815009"/>
            <a:ext cx="1549807" cy="6532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29486" cy="68562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3" name="Rectangle 12"/>
          <p:cNvSpPr/>
          <p:nvPr/>
        </p:nvSpPr>
        <p:spPr>
          <a:xfrm>
            <a:off x="2612727" y="3731532"/>
            <a:ext cx="2885571" cy="739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58" y="6378658"/>
            <a:ext cx="479342" cy="4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3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1078" y="631331"/>
            <a:ext cx="3110345" cy="2837843"/>
            <a:chOff x="2819400" y="914400"/>
            <a:chExt cx="3581400" cy="3236913"/>
          </a:xfrm>
        </p:grpSpPr>
        <p:grpSp>
          <p:nvGrpSpPr>
            <p:cNvPr id="6170" name="Group 26"/>
            <p:cNvGrpSpPr>
              <a:grpSpLocks/>
            </p:cNvGrpSpPr>
            <p:nvPr/>
          </p:nvGrpSpPr>
          <p:grpSpPr bwMode="auto">
            <a:xfrm>
              <a:off x="3124200" y="1295400"/>
              <a:ext cx="2936875" cy="2855913"/>
              <a:chOff x="-336" y="240"/>
              <a:chExt cx="2112" cy="1968"/>
            </a:xfrm>
          </p:grpSpPr>
          <p:graphicFrame>
            <p:nvGraphicFramePr>
              <p:cNvPr id="9226" name="Object 20"/>
              <p:cNvGraphicFramePr>
                <a:graphicFrameLocks noChangeAspect="1"/>
              </p:cNvGraphicFramePr>
              <p:nvPr/>
            </p:nvGraphicFramePr>
            <p:xfrm>
              <a:off x="576" y="1104"/>
              <a:ext cx="180" cy="1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30" name="Equation" r:id="rId3" imgW="114102" imgH="114102" progId="Equation.3">
                      <p:embed/>
                    </p:oleObj>
                  </mc:Choice>
                  <mc:Fallback>
                    <p:oleObj name="Equation" r:id="rId3" imgW="114102" imgH="11410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6" y="1104"/>
                            <a:ext cx="180" cy="1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27" name="Oval 22"/>
              <p:cNvSpPr>
                <a:spLocks noChangeArrowheads="1"/>
              </p:cNvSpPr>
              <p:nvPr/>
            </p:nvSpPr>
            <p:spPr bwMode="auto">
              <a:xfrm>
                <a:off x="-336" y="240"/>
                <a:ext cx="2112" cy="196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182" name="Rectangle 38"/>
            <p:cNvSpPr>
              <a:spLocks noChangeArrowheads="1"/>
            </p:cNvSpPr>
            <p:nvPr/>
          </p:nvSpPr>
          <p:spPr bwMode="auto">
            <a:xfrm>
              <a:off x="4243388" y="914400"/>
              <a:ext cx="533400" cy="417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sp>
          <p:nvSpPr>
            <p:cNvPr id="6183" name="Rectangle 39"/>
            <p:cNvSpPr>
              <a:spLocks noChangeArrowheads="1"/>
            </p:cNvSpPr>
            <p:nvPr/>
          </p:nvSpPr>
          <p:spPr bwMode="auto">
            <a:xfrm>
              <a:off x="2819400" y="3213100"/>
              <a:ext cx="53340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sp>
          <p:nvSpPr>
            <p:cNvPr id="6184" name="Rectangle 40"/>
            <p:cNvSpPr>
              <a:spLocks noChangeArrowheads="1"/>
            </p:cNvSpPr>
            <p:nvPr/>
          </p:nvSpPr>
          <p:spPr bwMode="auto">
            <a:xfrm>
              <a:off x="5867400" y="2895600"/>
              <a:ext cx="533400" cy="417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</p:grpSp>
      <p:sp>
        <p:nvSpPr>
          <p:cNvPr id="9224" name="Rectangle 41"/>
          <p:cNvSpPr>
            <a:spLocks noChangeArrowheads="1"/>
          </p:cNvSpPr>
          <p:nvPr/>
        </p:nvSpPr>
        <p:spPr bwMode="auto">
          <a:xfrm>
            <a:off x="4114800" y="4648200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2339584" y="3554465"/>
            <a:ext cx="1143000" cy="381000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67932" y="89271"/>
            <a:ext cx="4444482" cy="5969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40889" y="887465"/>
            <a:ext cx="2895367" cy="2581709"/>
            <a:chOff x="2514600" y="1066800"/>
            <a:chExt cx="2971800" cy="2667000"/>
          </a:xfrm>
        </p:grpSpPr>
        <p:graphicFrame>
          <p:nvGraphicFramePr>
            <p:cNvPr id="1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4834380"/>
                </p:ext>
              </p:extLst>
            </p:nvPr>
          </p:nvGraphicFramePr>
          <p:xfrm>
            <a:off x="3822700" y="2349500"/>
            <a:ext cx="96838" cy="84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31" name="Equation" r:id="rId5" imgW="139639" imgH="152334" progId="Equation.3">
                    <p:embed/>
                  </p:oleObj>
                </mc:Choice>
                <mc:Fallback>
                  <p:oleObj name="Equation" r:id="rId5" imgW="139639" imgH="15233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2700" y="2349500"/>
                          <a:ext cx="96838" cy="84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2514600" y="1066800"/>
              <a:ext cx="2724150" cy="2667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3873500" y="2374900"/>
              <a:ext cx="13620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5114925" y="1392238"/>
              <a:ext cx="371475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3657600" y="2362200"/>
              <a:ext cx="371475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4371975" y="2043113"/>
              <a:ext cx="371475" cy="388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r</a:t>
              </a:r>
            </a:p>
          </p:txBody>
        </p:sp>
      </p:grpSp>
      <p:sp>
        <p:nvSpPr>
          <p:cNvPr id="3" name="Oval Callout 2"/>
          <p:cNvSpPr/>
          <p:nvPr/>
        </p:nvSpPr>
        <p:spPr>
          <a:xfrm>
            <a:off x="7341213" y="715121"/>
            <a:ext cx="1110059" cy="491432"/>
          </a:xfrm>
          <a:prstGeom prst="wedgeEllipseCallout">
            <a:avLst>
              <a:gd name="adj1" fmla="val -72507"/>
              <a:gd name="adj2" fmla="val 59445"/>
            </a:avLst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071014" y="3556000"/>
            <a:ext cx="3238500" cy="2946400"/>
            <a:chOff x="2857500" y="1320800"/>
            <a:chExt cx="3238500" cy="2946400"/>
          </a:xfrm>
        </p:grpSpPr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4203700" y="1320800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graphicFrame>
          <p:nvGraphicFramePr>
            <p:cNvPr id="2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6849511"/>
                </p:ext>
              </p:extLst>
            </p:nvPr>
          </p:nvGraphicFramePr>
          <p:xfrm>
            <a:off x="4406900" y="2946400"/>
            <a:ext cx="93663" cy="79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32" name="Equation" r:id="rId7" imgW="139639" imgH="152334" progId="Equation.3">
                    <p:embed/>
                  </p:oleObj>
                </mc:Choice>
                <mc:Fallback>
                  <p:oleObj name="Equation" r:id="rId7" imgW="139639" imgH="15233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6900" y="2946400"/>
                          <a:ext cx="93663" cy="79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3124200" y="1752600"/>
              <a:ext cx="2593975" cy="25146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4419600" y="2971800"/>
              <a:ext cx="12969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2857500" y="3346450"/>
              <a:ext cx="354013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sp>
          <p:nvSpPr>
            <p:cNvPr id="29" name="Rectangle 16"/>
            <p:cNvSpPr>
              <a:spLocks noChangeArrowheads="1"/>
            </p:cNvSpPr>
            <p:nvPr/>
          </p:nvSpPr>
          <p:spPr bwMode="auto">
            <a:xfrm>
              <a:off x="5743575" y="2795588"/>
              <a:ext cx="352425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4191000" y="2971800"/>
              <a:ext cx="354013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4899025" y="2616200"/>
              <a:ext cx="35401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r</a:t>
              </a:r>
            </a:p>
          </p:txBody>
        </p:sp>
      </p:grpSp>
      <p:sp>
        <p:nvSpPr>
          <p:cNvPr id="34" name="Oval Callout 33"/>
          <p:cNvSpPr/>
          <p:nvPr/>
        </p:nvSpPr>
        <p:spPr>
          <a:xfrm>
            <a:off x="6110909" y="3932039"/>
            <a:ext cx="1383231" cy="812095"/>
          </a:xfrm>
          <a:prstGeom prst="wedgeEllipseCallout">
            <a:avLst>
              <a:gd name="adj1" fmla="val -96546"/>
              <a:gd name="adj2" fmla="val 101527"/>
            </a:avLst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961" y="6378658"/>
            <a:ext cx="479342" cy="4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6" grpId="0"/>
      <p:bldP spid="12" grpId="0" build="allAtOnce"/>
      <p:bldP spid="3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02425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23759" y="4290753"/>
            <a:ext cx="2084792" cy="288496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21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563" y="3844636"/>
            <a:ext cx="1969074" cy="333715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779056" y="5467004"/>
            <a:ext cx="2084792" cy="164955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-67149" y="3354185"/>
            <a:ext cx="2084792" cy="388249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" name="Picture 29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999" y="4834807"/>
            <a:ext cx="1969074" cy="2308636"/>
          </a:xfrm>
          <a:prstGeom prst="rect">
            <a:avLst/>
          </a:prstGeom>
        </p:spPr>
      </p:pic>
      <p:pic>
        <p:nvPicPr>
          <p:cNvPr id="31" name="Picture 30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073" y="5737167"/>
            <a:ext cx="1969074" cy="1342100"/>
          </a:xfrm>
          <a:prstGeom prst="rect">
            <a:avLst/>
          </a:prstGeom>
        </p:spPr>
      </p:pic>
      <p:pic>
        <p:nvPicPr>
          <p:cNvPr id="32" name="Picture 31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091" y="6302433"/>
            <a:ext cx="1969074" cy="76020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524728" y="6130635"/>
            <a:ext cx="2084792" cy="92219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478220" y="6442363"/>
            <a:ext cx="1790472" cy="56890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3034" y="182188"/>
            <a:ext cx="4049507" cy="10674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  <a:latin typeface="SutonnyMJ" pitchFamily="2" charset="0"/>
                <a:cs typeface="SutonnyMJ" pitchFamily="2" charset="0"/>
              </a:rPr>
              <a:t>সকলকে</a:t>
            </a:r>
            <a:r>
              <a:rPr lang="en-US" sz="5400" b="1" cap="none" spc="0" dirty="0">
                <a:ln/>
                <a:solidFill>
                  <a:srgbClr val="FF0000"/>
                </a:solidFill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  <a:latin typeface="SutonnyMJ" pitchFamily="2" charset="0"/>
                <a:cs typeface="SutonnyMJ" pitchFamily="2" charset="0"/>
              </a:rPr>
              <a:t>ধন্যবাদ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23949" y="1133856"/>
            <a:ext cx="4049507" cy="11454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  <a:latin typeface="SutonnyMJ" pitchFamily="2" charset="0"/>
                <a:cs typeface="SutonnyMJ" pitchFamily="2" charset="0"/>
              </a:rPr>
              <a:t>আবার</a:t>
            </a:r>
            <a:r>
              <a:rPr lang="en-US" sz="5400" b="1" cap="none" spc="0" dirty="0">
                <a:ln/>
                <a:solidFill>
                  <a:srgbClr val="FF0000"/>
                </a:solidFill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  <a:latin typeface="SutonnyMJ" pitchFamily="2" charset="0"/>
                <a:cs typeface="SutonnyMJ" pitchFamily="2" charset="0"/>
              </a:rPr>
              <a:t>দেখা</a:t>
            </a:r>
            <a:r>
              <a:rPr lang="en-US" sz="5400" b="1" cap="none" spc="0" dirty="0">
                <a:ln/>
                <a:solidFill>
                  <a:srgbClr val="FF0000"/>
                </a:solidFill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  <a:latin typeface="SutonnyMJ" pitchFamily="2" charset="0"/>
                <a:cs typeface="SutonnyMJ" pitchFamily="2" charset="0"/>
              </a:rPr>
              <a:t>হবে</a:t>
            </a:r>
            <a:r>
              <a:rPr lang="en-US" sz="5400" b="1" cap="none" spc="0" dirty="0">
                <a:ln/>
                <a:solidFill>
                  <a:srgbClr val="FF0000"/>
                </a:solidFill>
                <a:effectLst/>
                <a:latin typeface="SutonnyMJ" pitchFamily="2" charset="0"/>
                <a:cs typeface="SutonnyMJ" pitchFamily="2" charset="0"/>
              </a:rPr>
              <a:t>।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15" name="Picture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58" y="6378658"/>
            <a:ext cx="479342" cy="4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8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6" grpId="0" animBg="1"/>
      <p:bldP spid="29" grpId="0" animBg="1"/>
      <p:bldP spid="33" grpId="0" animBg="1"/>
      <p:bldP spid="35" grpId="0" animBg="1"/>
      <p:bldP spid="2" grpId="0"/>
      <p:bldP spid="2" grpId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82057" y="2640331"/>
            <a:ext cx="4910283" cy="1769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endParaRPr lang="en-US" sz="5400" b="1" cap="none" spc="0" dirty="0">
              <a:ln/>
              <a:solidFill>
                <a:srgbClr val="0000FF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58" y="6378658"/>
            <a:ext cx="479342" cy="4793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1804" y="808382"/>
            <a:ext cx="2390702" cy="5908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755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2262" y="2313851"/>
            <a:ext cx="66972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110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এ</a:t>
            </a:r>
            <a:r>
              <a:rPr lang="en-US" sz="2800" b="1" kern="110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ই</a:t>
            </a:r>
            <a:r>
              <a:rPr lang="en-US" sz="2800" b="1" kern="11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পাঠ</a:t>
            </a:r>
            <a:r>
              <a:rPr lang="en-US" sz="2800" b="1" kern="11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শেষে</a:t>
            </a:r>
            <a:r>
              <a:rPr lang="en-US" sz="2800" b="1" kern="11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শিক্ষার্থীরা</a:t>
            </a:r>
            <a:r>
              <a:rPr lang="en-US" sz="2800" b="1" kern="11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.........</a:t>
            </a:r>
          </a:p>
          <a:p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১। </a:t>
            </a:r>
            <a:r>
              <a:rPr lang="en-US" sz="28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বৃত্ত</a:t>
            </a:r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কি</a:t>
            </a:r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তা</a:t>
            </a:r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</a:p>
          <a:p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২। </a:t>
            </a:r>
            <a:r>
              <a:rPr lang="en-US" sz="28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বৃত্তের</a:t>
            </a:r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ব্যাসার্ধ</a:t>
            </a:r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নির্ণয়</a:t>
            </a:r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</a:p>
          <a:p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৩। </a:t>
            </a:r>
            <a:r>
              <a:rPr lang="en-US" sz="28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বৃত্তের</a:t>
            </a:r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পরিধি</a:t>
            </a:r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নির্ণয়</a:t>
            </a:r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</a:p>
          <a:p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৪। </a:t>
            </a:r>
            <a:r>
              <a:rPr lang="en-US" sz="28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বৃত্তক্ষেত্র</a:t>
            </a:r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ও </a:t>
            </a:r>
            <a:r>
              <a:rPr lang="en-US" sz="28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বৃত্তকলার</a:t>
            </a:r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ক্ষেত্রফল</a:t>
            </a:r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নির্ণয়</a:t>
            </a:r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0207" y="1065323"/>
            <a:ext cx="1978311" cy="6692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58" y="6378658"/>
            <a:ext cx="479342" cy="4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1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503382" y="4825047"/>
            <a:ext cx="8365836" cy="838200"/>
          </a:xfrm>
          <a:prstGeom prst="horizontalScroll">
            <a:avLst>
              <a:gd name="adj" fmla="val 12500"/>
            </a:avLst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বৃত্তঃ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সঞ্চারপথকে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ejv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nq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|</a:t>
            </a:r>
          </a:p>
        </p:txBody>
      </p:sp>
      <p:sp>
        <p:nvSpPr>
          <p:cNvPr id="9224" name="Rectangle 41"/>
          <p:cNvSpPr>
            <a:spLocks noChangeArrowheads="1"/>
          </p:cNvSpPr>
          <p:nvPr/>
        </p:nvSpPr>
        <p:spPr bwMode="auto">
          <a:xfrm>
            <a:off x="4114800" y="4648200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>
              <a:solidFill>
                <a:srgbClr val="0033CC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19400" y="914400"/>
            <a:ext cx="3581400" cy="3694082"/>
            <a:chOff x="2819400" y="914400"/>
            <a:chExt cx="3581400" cy="3694082"/>
          </a:xfrm>
        </p:grpSpPr>
        <p:grpSp>
          <p:nvGrpSpPr>
            <p:cNvPr id="6170" name="Group 26"/>
            <p:cNvGrpSpPr>
              <a:grpSpLocks/>
            </p:cNvGrpSpPr>
            <p:nvPr/>
          </p:nvGrpSpPr>
          <p:grpSpPr bwMode="auto">
            <a:xfrm>
              <a:off x="3124200" y="1295400"/>
              <a:ext cx="2936875" cy="2855913"/>
              <a:chOff x="-336" y="240"/>
              <a:chExt cx="2112" cy="1968"/>
            </a:xfrm>
          </p:grpSpPr>
          <p:graphicFrame>
            <p:nvGraphicFramePr>
              <p:cNvPr id="9226" name="Object 20"/>
              <p:cNvGraphicFramePr>
                <a:graphicFrameLocks noChangeAspect="1"/>
              </p:cNvGraphicFramePr>
              <p:nvPr/>
            </p:nvGraphicFramePr>
            <p:xfrm>
              <a:off x="576" y="1104"/>
              <a:ext cx="180" cy="1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24" name="Equation" r:id="rId3" imgW="114102" imgH="114102" progId="Equation.3">
                      <p:embed/>
                    </p:oleObj>
                  </mc:Choice>
                  <mc:Fallback>
                    <p:oleObj name="Equation" r:id="rId3" imgW="114102" imgH="11410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6" y="1104"/>
                            <a:ext cx="180" cy="1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27" name="Oval 22"/>
              <p:cNvSpPr>
                <a:spLocks noChangeArrowheads="1"/>
              </p:cNvSpPr>
              <p:nvPr/>
            </p:nvSpPr>
            <p:spPr bwMode="auto">
              <a:xfrm>
                <a:off x="-336" y="240"/>
                <a:ext cx="2112" cy="196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82" name="Rectangle 38"/>
            <p:cNvSpPr>
              <a:spLocks noChangeArrowheads="1"/>
            </p:cNvSpPr>
            <p:nvPr/>
          </p:nvSpPr>
          <p:spPr bwMode="auto">
            <a:xfrm>
              <a:off x="4243388" y="914400"/>
              <a:ext cx="533400" cy="417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6183" name="Rectangle 39"/>
            <p:cNvSpPr>
              <a:spLocks noChangeArrowheads="1"/>
            </p:cNvSpPr>
            <p:nvPr/>
          </p:nvSpPr>
          <p:spPr bwMode="auto">
            <a:xfrm>
              <a:off x="2819400" y="3213100"/>
              <a:ext cx="53340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6184" name="Rectangle 40"/>
            <p:cNvSpPr>
              <a:spLocks noChangeArrowheads="1"/>
            </p:cNvSpPr>
            <p:nvPr/>
          </p:nvSpPr>
          <p:spPr bwMode="auto">
            <a:xfrm>
              <a:off x="5867400" y="2895600"/>
              <a:ext cx="533400" cy="417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auto">
            <a:xfrm>
              <a:off x="4021137" y="4227482"/>
              <a:ext cx="1143000" cy="381000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বৃত্ত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07964" y="432753"/>
            <a:ext cx="4269467" cy="457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14" name="Picture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58" y="6378658"/>
            <a:ext cx="479342" cy="4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0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16560" y="688113"/>
            <a:ext cx="2971800" cy="2667000"/>
            <a:chOff x="3216560" y="688113"/>
            <a:chExt cx="2971800" cy="2667000"/>
          </a:xfrm>
        </p:grpSpPr>
        <p:graphicFrame>
          <p:nvGraphicFramePr>
            <p:cNvPr id="11366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6907599"/>
                </p:ext>
              </p:extLst>
            </p:nvPr>
          </p:nvGraphicFramePr>
          <p:xfrm>
            <a:off x="4524660" y="1970813"/>
            <a:ext cx="96838" cy="84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54" name="Equation" r:id="rId3" imgW="139639" imgH="152334" progId="Equation.3">
                    <p:embed/>
                  </p:oleObj>
                </mc:Choice>
                <mc:Fallback>
                  <p:oleObj name="Equation" r:id="rId3" imgW="139639" imgH="15233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4660" y="1970813"/>
                          <a:ext cx="96838" cy="84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668" name="Oval 4"/>
            <p:cNvSpPr>
              <a:spLocks noChangeArrowheads="1"/>
            </p:cNvSpPr>
            <p:nvPr/>
          </p:nvSpPr>
          <p:spPr bwMode="auto">
            <a:xfrm>
              <a:off x="3216560" y="688113"/>
              <a:ext cx="2724150" cy="2667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3669" name="Line 5"/>
            <p:cNvSpPr>
              <a:spLocks noChangeShapeType="1"/>
            </p:cNvSpPr>
            <p:nvPr/>
          </p:nvSpPr>
          <p:spPr bwMode="auto">
            <a:xfrm>
              <a:off x="4575460" y="1996213"/>
              <a:ext cx="13620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3672" name="Rectangle 8"/>
            <p:cNvSpPr>
              <a:spLocks noChangeArrowheads="1"/>
            </p:cNvSpPr>
            <p:nvPr/>
          </p:nvSpPr>
          <p:spPr bwMode="auto">
            <a:xfrm>
              <a:off x="5816885" y="1013551"/>
              <a:ext cx="371475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  <p:sp>
          <p:nvSpPr>
            <p:cNvPr id="113673" name="Rectangle 9"/>
            <p:cNvSpPr>
              <a:spLocks noChangeArrowheads="1"/>
            </p:cNvSpPr>
            <p:nvPr/>
          </p:nvSpPr>
          <p:spPr bwMode="auto">
            <a:xfrm>
              <a:off x="4359560" y="1983513"/>
              <a:ext cx="371475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</a:p>
          </p:txBody>
        </p:sp>
        <p:sp>
          <p:nvSpPr>
            <p:cNvPr id="113674" name="Rectangle 10"/>
            <p:cNvSpPr>
              <a:spLocks noChangeArrowheads="1"/>
            </p:cNvSpPr>
            <p:nvPr/>
          </p:nvSpPr>
          <p:spPr bwMode="auto">
            <a:xfrm>
              <a:off x="5073935" y="1664426"/>
              <a:ext cx="371475" cy="388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74618" y="3837713"/>
            <a:ext cx="7176655" cy="1828800"/>
            <a:chOff x="1228436" y="3913908"/>
            <a:chExt cx="7176655" cy="1828800"/>
          </a:xfrm>
        </p:grpSpPr>
        <p:sp>
          <p:nvSpPr>
            <p:cNvPr id="10250" name="AutoShape 13"/>
            <p:cNvSpPr>
              <a:spLocks noChangeArrowheads="1"/>
            </p:cNvSpPr>
            <p:nvPr/>
          </p:nvSpPr>
          <p:spPr bwMode="auto">
            <a:xfrm>
              <a:off x="1228436" y="3913908"/>
              <a:ext cx="7176655" cy="1828800"/>
            </a:xfrm>
            <a:prstGeom prst="horizontalScroll">
              <a:avLst>
                <a:gd name="adj" fmla="val 125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61616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/>
              <a:r>
                <a:rPr lang="en-US" sz="2400" b="1" dirty="0" err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বৃত্তের</a:t>
              </a:r>
              <a:r>
                <a:rPr lang="en-US" sz="2400" b="1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পরিধিঃ</a:t>
              </a:r>
              <a:r>
                <a:rPr lang="en-US" sz="2400" b="1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বৃত্তের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দৈর্ঘ্যকে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পরিধি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  <a:p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মনে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কোনো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বৃত্তের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ব্যাসার্ধ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r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পরিধি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</a:t>
              </a:r>
            </a:p>
            <a:p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যেখানে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                               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অমূলদ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আসল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হিসেবে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3.1416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graphicFrame>
          <p:nvGraphicFramePr>
            <p:cNvPr id="10251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1380926"/>
                </p:ext>
              </p:extLst>
            </p:nvPr>
          </p:nvGraphicFramePr>
          <p:xfrm>
            <a:off x="6342298" y="4425950"/>
            <a:ext cx="1302464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55" name="Equation" r:id="rId5" imgW="482181" imgH="177646" progId="Equation.3">
                    <p:embed/>
                  </p:oleObj>
                </mc:Choice>
                <mc:Fallback>
                  <p:oleObj name="Equation" r:id="rId5" imgW="482181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2298" y="4425950"/>
                          <a:ext cx="1302464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2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8693375"/>
                </p:ext>
              </p:extLst>
            </p:nvPr>
          </p:nvGraphicFramePr>
          <p:xfrm>
            <a:off x="2430662" y="4853419"/>
            <a:ext cx="242150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56" name="Equation" r:id="rId7" imgW="1536033" imgH="177723" progId="Equation.3">
                    <p:embed/>
                  </p:oleObj>
                </mc:Choice>
                <mc:Fallback>
                  <p:oleObj name="Equation" r:id="rId7" imgW="1536033" imgH="17772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0662" y="4853419"/>
                          <a:ext cx="2421505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3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6303853"/>
                </p:ext>
              </p:extLst>
            </p:nvPr>
          </p:nvGraphicFramePr>
          <p:xfrm>
            <a:off x="1441158" y="5187950"/>
            <a:ext cx="437751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57" name="Equation" r:id="rId9" imgW="139700" imgH="139700" progId="Equation.3">
                    <p:embed/>
                  </p:oleObj>
                </mc:Choice>
                <mc:Fallback>
                  <p:oleObj name="Equation" r:id="rId9" imgW="139700" imgH="13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1158" y="5187950"/>
                          <a:ext cx="437751" cy="298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" name="Picture 1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58" y="6378658"/>
            <a:ext cx="479342" cy="4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0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57500" y="1320800"/>
            <a:ext cx="5196609" cy="2946400"/>
            <a:chOff x="2857500" y="1320800"/>
            <a:chExt cx="5196609" cy="2946400"/>
          </a:xfrm>
        </p:grpSpPr>
        <p:sp>
          <p:nvSpPr>
            <p:cNvPr id="7182" name="Rectangle 14"/>
            <p:cNvSpPr>
              <a:spLocks noChangeArrowheads="1"/>
            </p:cNvSpPr>
            <p:nvPr/>
          </p:nvSpPr>
          <p:spPr bwMode="auto">
            <a:xfrm>
              <a:off x="4203700" y="1320800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graphicFrame>
          <p:nvGraphicFramePr>
            <p:cNvPr id="717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0565139"/>
                </p:ext>
              </p:extLst>
            </p:nvPr>
          </p:nvGraphicFramePr>
          <p:xfrm>
            <a:off x="4406900" y="2946400"/>
            <a:ext cx="93663" cy="79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2" name="Equation" r:id="rId3" imgW="139639" imgH="152334" progId="Equation.3">
                    <p:embed/>
                  </p:oleObj>
                </mc:Choice>
                <mc:Fallback>
                  <p:oleObj name="Equation" r:id="rId3" imgW="139639" imgH="15233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6900" y="2946400"/>
                          <a:ext cx="93663" cy="79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8" name="Oval 10"/>
            <p:cNvSpPr>
              <a:spLocks noChangeArrowheads="1"/>
            </p:cNvSpPr>
            <p:nvPr/>
          </p:nvSpPr>
          <p:spPr bwMode="auto">
            <a:xfrm>
              <a:off x="3124200" y="1752600"/>
              <a:ext cx="2593975" cy="25146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>
              <a:off x="4419600" y="2971800"/>
              <a:ext cx="12969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183" name="Rectangle 15"/>
            <p:cNvSpPr>
              <a:spLocks noChangeArrowheads="1"/>
            </p:cNvSpPr>
            <p:nvPr/>
          </p:nvSpPr>
          <p:spPr bwMode="auto">
            <a:xfrm>
              <a:off x="2857500" y="3346450"/>
              <a:ext cx="354013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sp>
          <p:nvSpPr>
            <p:cNvPr id="7184" name="Rectangle 16"/>
            <p:cNvSpPr>
              <a:spLocks noChangeArrowheads="1"/>
            </p:cNvSpPr>
            <p:nvPr/>
          </p:nvSpPr>
          <p:spPr bwMode="auto">
            <a:xfrm>
              <a:off x="5743575" y="2795588"/>
              <a:ext cx="352425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  <p:sp>
          <p:nvSpPr>
            <p:cNvPr id="7185" name="Rectangle 17"/>
            <p:cNvSpPr>
              <a:spLocks noChangeArrowheads="1"/>
            </p:cNvSpPr>
            <p:nvPr/>
          </p:nvSpPr>
          <p:spPr bwMode="auto">
            <a:xfrm>
              <a:off x="4191000" y="2971800"/>
              <a:ext cx="354013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</a:p>
          </p:txBody>
        </p:sp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>
              <a:off x="4899025" y="2616200"/>
              <a:ext cx="35401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r</a:t>
              </a:r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6545263" y="1778000"/>
              <a:ext cx="1508846" cy="3524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বৃত্তের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ব্যাসার্ধ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 flipH="1">
              <a:off x="5334000" y="2019300"/>
              <a:ext cx="1060450" cy="9207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762000" y="4953000"/>
            <a:ext cx="7620000" cy="914400"/>
          </a:xfrm>
          <a:prstGeom prst="horizontalScroll">
            <a:avLst>
              <a:gd name="adj" fmla="val 12500"/>
            </a:avLst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ব্যাসার্ধঃ</a:t>
            </a:r>
            <a:endParaRPr lang="en-US" sz="2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দুরত্বকে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58" y="6378658"/>
            <a:ext cx="479342" cy="4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9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AutoShape 3"/>
          <p:cNvSpPr>
            <a:spLocks noChangeArrowheads="1"/>
          </p:cNvSpPr>
          <p:nvPr/>
        </p:nvSpPr>
        <p:spPr bwMode="auto">
          <a:xfrm>
            <a:off x="589463" y="4250854"/>
            <a:ext cx="8252691" cy="2152073"/>
          </a:xfrm>
          <a:prstGeom prst="horizontalScroll">
            <a:avLst>
              <a:gd name="adj" fmla="val 12500"/>
            </a:avLst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বৃত্তক্ষেত্রঃ</a:t>
            </a:r>
            <a:endParaRPr lang="en-US" sz="2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অভ্যন্তর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সমতলের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উপসেটটিকে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বৃত্তক্ষেত্র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বৃত্তটিকে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বৃত্তক্ষেত্রের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সীমারেখা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14692" name="Group 4"/>
          <p:cNvGrpSpPr>
            <a:grpSpLocks/>
          </p:cNvGrpSpPr>
          <p:nvPr/>
        </p:nvGrpSpPr>
        <p:grpSpPr bwMode="auto">
          <a:xfrm>
            <a:off x="3124200" y="1223818"/>
            <a:ext cx="2895600" cy="2743200"/>
            <a:chOff x="-336" y="240"/>
            <a:chExt cx="2112" cy="1968"/>
          </a:xfrm>
        </p:grpSpPr>
        <p:graphicFrame>
          <p:nvGraphicFramePr>
            <p:cNvPr id="12294" name="Object 5"/>
            <p:cNvGraphicFramePr>
              <a:graphicFrameLocks noChangeAspect="1"/>
            </p:cNvGraphicFramePr>
            <p:nvPr/>
          </p:nvGraphicFramePr>
          <p:xfrm>
            <a:off x="576" y="1104"/>
            <a:ext cx="180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6" name="Equation" r:id="rId3" imgW="114102" imgH="114102" progId="Equation.3">
                    <p:embed/>
                  </p:oleObj>
                </mc:Choice>
                <mc:Fallback>
                  <p:oleObj name="Equation" r:id="rId3" imgW="114102" imgH="1141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1104"/>
                          <a:ext cx="180" cy="18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5" name="Oval 6"/>
            <p:cNvSpPr>
              <a:spLocks noChangeArrowheads="1"/>
            </p:cNvSpPr>
            <p:nvPr/>
          </p:nvSpPr>
          <p:spPr bwMode="auto">
            <a:xfrm>
              <a:off x="-336" y="240"/>
              <a:ext cx="2112" cy="196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58" y="6378658"/>
            <a:ext cx="479342" cy="4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0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0" y="72579"/>
            <a:ext cx="3136900" cy="3073400"/>
            <a:chOff x="3048000" y="72579"/>
            <a:chExt cx="3136900" cy="3073400"/>
          </a:xfrm>
        </p:grpSpPr>
        <p:sp>
          <p:nvSpPr>
            <p:cNvPr id="115718" name="Rectangle 6"/>
            <p:cNvSpPr>
              <a:spLocks noChangeArrowheads="1"/>
            </p:cNvSpPr>
            <p:nvPr/>
          </p:nvSpPr>
          <p:spPr bwMode="auto">
            <a:xfrm>
              <a:off x="4191000" y="72579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A</a:t>
              </a:r>
            </a:p>
          </p:txBody>
        </p:sp>
        <p:graphicFrame>
          <p:nvGraphicFramePr>
            <p:cNvPr id="11571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7261457"/>
                </p:ext>
              </p:extLst>
            </p:nvPr>
          </p:nvGraphicFramePr>
          <p:xfrm>
            <a:off x="4387850" y="1717229"/>
            <a:ext cx="100013" cy="84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98" name="Equation" r:id="rId3" imgW="139639" imgH="152334" progId="Equation.3">
                    <p:embed/>
                  </p:oleObj>
                </mc:Choice>
                <mc:Fallback>
                  <p:oleObj name="Equation" r:id="rId3" imgW="139639" imgH="15233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7850" y="1717229"/>
                          <a:ext cx="100013" cy="84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716" name="Oval 4"/>
            <p:cNvSpPr>
              <a:spLocks noChangeArrowheads="1"/>
            </p:cNvSpPr>
            <p:nvPr/>
          </p:nvSpPr>
          <p:spPr bwMode="auto">
            <a:xfrm>
              <a:off x="3048000" y="453579"/>
              <a:ext cx="2805113" cy="269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17" name="Line 5"/>
            <p:cNvSpPr>
              <a:spLocks noChangeShapeType="1"/>
            </p:cNvSpPr>
            <p:nvPr/>
          </p:nvSpPr>
          <p:spPr bwMode="auto">
            <a:xfrm>
              <a:off x="4432300" y="1748979"/>
              <a:ext cx="14017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19" name="Rectangle 7"/>
            <p:cNvSpPr>
              <a:spLocks noChangeArrowheads="1"/>
            </p:cNvSpPr>
            <p:nvPr/>
          </p:nvSpPr>
          <p:spPr bwMode="auto">
            <a:xfrm>
              <a:off x="5354638" y="528192"/>
              <a:ext cx="382587" cy="39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115720" name="Rectangle 8"/>
            <p:cNvSpPr>
              <a:spLocks noChangeArrowheads="1"/>
            </p:cNvSpPr>
            <p:nvPr/>
          </p:nvSpPr>
          <p:spPr bwMode="auto">
            <a:xfrm>
              <a:off x="5802313" y="1533079"/>
              <a:ext cx="382587" cy="39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115721" name="Rectangle 9"/>
            <p:cNvSpPr>
              <a:spLocks noChangeArrowheads="1"/>
            </p:cNvSpPr>
            <p:nvPr/>
          </p:nvSpPr>
          <p:spPr bwMode="auto">
            <a:xfrm>
              <a:off x="4254500" y="1761679"/>
              <a:ext cx="382588" cy="39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O</a:t>
              </a:r>
            </a:p>
          </p:txBody>
        </p:sp>
        <p:sp>
          <p:nvSpPr>
            <p:cNvPr id="115728" name="Line 16"/>
            <p:cNvSpPr>
              <a:spLocks noChangeShapeType="1"/>
            </p:cNvSpPr>
            <p:nvPr/>
          </p:nvSpPr>
          <p:spPr bwMode="auto">
            <a:xfrm flipV="1">
              <a:off x="4432300" y="453579"/>
              <a:ext cx="0" cy="13128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9" name="Line 17"/>
            <p:cNvSpPr>
              <a:spLocks noChangeShapeType="1"/>
            </p:cNvSpPr>
            <p:nvPr/>
          </p:nvSpPr>
          <p:spPr bwMode="auto">
            <a:xfrm flipV="1">
              <a:off x="4445000" y="834579"/>
              <a:ext cx="955675" cy="919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30" name="Rectangle 18"/>
            <p:cNvSpPr>
              <a:spLocks noChangeArrowheads="1"/>
            </p:cNvSpPr>
            <p:nvPr/>
          </p:nvSpPr>
          <p:spPr bwMode="auto">
            <a:xfrm>
              <a:off x="4068763" y="926654"/>
              <a:ext cx="382587" cy="39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T</a:t>
              </a:r>
            </a:p>
          </p:txBody>
        </p:sp>
        <p:sp>
          <p:nvSpPr>
            <p:cNvPr id="115731" name="Rectangle 19"/>
            <p:cNvSpPr>
              <a:spLocks noChangeArrowheads="1"/>
            </p:cNvSpPr>
            <p:nvPr/>
          </p:nvSpPr>
          <p:spPr bwMode="auto">
            <a:xfrm>
              <a:off x="5703888" y="1045717"/>
              <a:ext cx="382587" cy="395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P</a:t>
              </a:r>
            </a:p>
          </p:txBody>
        </p:sp>
        <p:sp>
          <p:nvSpPr>
            <p:cNvPr id="115732" name="Arc 20"/>
            <p:cNvSpPr>
              <a:spLocks/>
            </p:cNvSpPr>
            <p:nvPr/>
          </p:nvSpPr>
          <p:spPr bwMode="auto">
            <a:xfrm>
              <a:off x="4711700" y="1482279"/>
              <a:ext cx="128588" cy="261938"/>
            </a:xfrm>
            <a:custGeom>
              <a:avLst/>
              <a:gdLst>
                <a:gd name="T0" fmla="*/ 0 w 21600"/>
                <a:gd name="T1" fmla="*/ 0 h 21600"/>
                <a:gd name="T2" fmla="*/ 128588 w 21600"/>
                <a:gd name="T3" fmla="*/ 261938 h 21600"/>
                <a:gd name="T4" fmla="*/ 0 w 21600"/>
                <a:gd name="T5" fmla="*/ 26193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5733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8701665"/>
                </p:ext>
              </p:extLst>
            </p:nvPr>
          </p:nvGraphicFramePr>
          <p:xfrm>
            <a:off x="4876800" y="1444179"/>
            <a:ext cx="188913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99" name="Equation" r:id="rId5" imgW="126725" imgH="177415" progId="Equation.3">
                    <p:embed/>
                  </p:oleObj>
                </mc:Choice>
                <mc:Fallback>
                  <p:oleObj name="Equation" r:id="rId5" imgW="126725" imgH="1774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1444179"/>
                          <a:ext cx="188913" cy="274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487363" y="3145979"/>
            <a:ext cx="8001000" cy="3276600"/>
            <a:chOff x="487363" y="3145979"/>
            <a:chExt cx="8001000" cy="3276600"/>
          </a:xfrm>
        </p:grpSpPr>
        <p:sp>
          <p:nvSpPr>
            <p:cNvPr id="13329" name="AutoShape 13"/>
            <p:cNvSpPr>
              <a:spLocks noChangeArrowheads="1"/>
            </p:cNvSpPr>
            <p:nvPr/>
          </p:nvSpPr>
          <p:spPr bwMode="auto">
            <a:xfrm>
              <a:off x="487363" y="3145979"/>
              <a:ext cx="8001000" cy="3276600"/>
            </a:xfrm>
            <a:prstGeom prst="horizontalScroll">
              <a:avLst>
                <a:gd name="adj" fmla="val 125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61616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b="1" dirty="0" err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বৃত্তকলাঃ</a:t>
              </a:r>
              <a:r>
                <a:rPr lang="en-US" sz="2000" b="1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চাপ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চাপের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প্রান্তবিন্দু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সংশ্লিষ্ট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ব্যাসার্ধ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বেষ্টিত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ক্ষেত্রকে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বৃত্তকলা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বলা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O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কেন্দ্র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বিশিষ্ট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বৃত্তের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পরিধির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উপর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A ও B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দুইটি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বিন্দু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&lt;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AOB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অভ্যন্তরে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OA ও </a:t>
              </a:r>
            </a:p>
            <a:p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OB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ব্যাসার্ধ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AB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চাপের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সংযোগে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গঠিত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বৃত্তকলা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মনে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O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কেন্দ্রবিশিষ্ট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বৃত্তের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ব্যাসার্ধ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r ।</a:t>
              </a:r>
            </a:p>
            <a:p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AOB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বৃত্তকলা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ক্ষেত্রটি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APB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চাপের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উপর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দন্ডায়মান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যার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ডিগ্রী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| OA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উপর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OC</a:t>
              </a:r>
            </a:p>
            <a:p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লম্ব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টানি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বৃত্তকলা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ক্ষেত্রফল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13330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5108291"/>
                </p:ext>
              </p:extLst>
            </p:nvPr>
          </p:nvGraphicFramePr>
          <p:xfrm>
            <a:off x="3065463" y="5517288"/>
            <a:ext cx="1524000" cy="6419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00" name="Equation" r:id="rId7" imgW="799753" imgH="393529" progId="Equation.3">
                    <p:embed/>
                  </p:oleObj>
                </mc:Choice>
                <mc:Fallback>
                  <p:oleObj name="Equation" r:id="rId7" imgW="799753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5463" y="5517288"/>
                          <a:ext cx="1524000" cy="6419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1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8592379"/>
                </p:ext>
              </p:extLst>
            </p:nvPr>
          </p:nvGraphicFramePr>
          <p:xfrm>
            <a:off x="957263" y="5088210"/>
            <a:ext cx="298450" cy="2779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01" name="Equation" r:id="rId9" imgW="139518" imgH="126835" progId="Equation.3">
                    <p:embed/>
                  </p:oleObj>
                </mc:Choice>
                <mc:Fallback>
                  <p:oleObj name="Equation" r:id="rId9" imgW="139518" imgH="1268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7263" y="5088210"/>
                          <a:ext cx="298450" cy="2779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2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0345251"/>
                </p:ext>
              </p:extLst>
            </p:nvPr>
          </p:nvGraphicFramePr>
          <p:xfrm>
            <a:off x="957263" y="5681443"/>
            <a:ext cx="298450" cy="2779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02" name="Equation" r:id="rId11" imgW="139518" imgH="126835" progId="Equation.3">
                    <p:embed/>
                  </p:oleObj>
                </mc:Choice>
                <mc:Fallback>
                  <p:oleObj name="Equation" r:id="rId11" imgW="139518" imgH="1268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7263" y="5681443"/>
                          <a:ext cx="298450" cy="2779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3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1314471"/>
                </p:ext>
              </p:extLst>
            </p:nvPr>
          </p:nvGraphicFramePr>
          <p:xfrm>
            <a:off x="6184973" y="5080083"/>
            <a:ext cx="227013" cy="3250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03" name="Equation" r:id="rId12" imgW="126725" imgH="177415" progId="Equation.3">
                    <p:embed/>
                  </p:oleObj>
                </mc:Choice>
                <mc:Fallback>
                  <p:oleObj name="Equation" r:id="rId12" imgW="126725" imgH="1774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4973" y="5080083"/>
                          <a:ext cx="227013" cy="3250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Picture 2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58" y="6378658"/>
            <a:ext cx="479342" cy="4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8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</TotalTime>
  <Words>869</Words>
  <Application>Microsoft Office PowerPoint</Application>
  <PresentationFormat>On-screen Show (4:3)</PresentationFormat>
  <Paragraphs>199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NikoshBAN</vt:lpstr>
      <vt:lpstr>SutonnyMJ</vt:lpstr>
      <vt:lpstr>Times New Roman</vt:lpstr>
      <vt:lpstr>Wingdings 2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</dc:creator>
  <cp:lastModifiedBy>Md Joynal Abedin</cp:lastModifiedBy>
  <cp:revision>170</cp:revision>
  <dcterms:created xsi:type="dcterms:W3CDTF">2016-06-11T18:50:16Z</dcterms:created>
  <dcterms:modified xsi:type="dcterms:W3CDTF">2019-11-01T00:21:29Z</dcterms:modified>
</cp:coreProperties>
</file>