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82" r:id="rId11"/>
    <p:sldId id="265" r:id="rId12"/>
    <p:sldId id="283" r:id="rId13"/>
    <p:sldId id="284" r:id="rId14"/>
    <p:sldId id="285" r:id="rId15"/>
    <p:sldId id="286" r:id="rId16"/>
    <p:sldId id="266" r:id="rId17"/>
    <p:sldId id="267" r:id="rId18"/>
    <p:sldId id="287" r:id="rId19"/>
    <p:sldId id="288" r:id="rId20"/>
    <p:sldId id="289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6AF2-0BA8-4863-8F37-1D22067F7A7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03076-BBCB-484C-B053-D9472D7F2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C702F-D2E8-4BAD-9C89-13119DD455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6C6C-4AAB-4CF7-BA6C-F45846FF10B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D990-4EE4-42AE-A8F1-40C3487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5" descr="E:\Images\Flowers\LotusFlower.jpeg">
            <a:extLst>
              <a:ext uri="{FF2B5EF4-FFF2-40B4-BE49-F238E27FC236}">
                <a16:creationId xmlns:a16="http://schemas.microsoft.com/office/drawing/2014/main" id="{043F1118-8746-4EAD-B8B6-6872EC90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" y="480446"/>
            <a:ext cx="8184728" cy="5920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B699C-1D7F-4751-BA5B-E2BF8C068482}"/>
              </a:ext>
            </a:extLst>
          </p:cNvPr>
          <p:cNvSpPr/>
          <p:nvPr/>
        </p:nvSpPr>
        <p:spPr>
          <a:xfrm>
            <a:off x="1766809" y="2107769"/>
            <a:ext cx="5672380" cy="28051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prstTxWarp prst="textInflate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>
              <a:buFont typeface="Arial" pitchFamily="34" charset="0"/>
              <a:buNone/>
            </a:pPr>
            <a:r>
              <a:rPr lang="bn-IN" sz="48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1DAA125F-7A0D-49BC-923A-D3F76A2B3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158309" y="521957"/>
            <a:ext cx="5943600" cy="5802643"/>
            <a:chOff x="914400" y="293358"/>
            <a:chExt cx="5943600" cy="580264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914404" y="293358"/>
              <a:ext cx="0" cy="58026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571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533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14400" y="495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14400" y="4572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14400" y="4191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3810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400" y="3429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4400" y="3048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4400" y="2667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2286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1905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1524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11430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6858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>
              <a:off x="3162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>
              <a:off x="2781300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>
              <a:off x="2400299" y="339090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>
              <a:off x="2019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>
              <a:off x="16383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14400" y="6075037"/>
              <a:ext cx="5943600" cy="20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1257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>
              <a:off x="876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495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114299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>
              <a:off x="-266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>
              <a:off x="-647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>
              <a:off x="-1028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>
              <a:off x="-1409701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3619500" y="3390900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lowchart: Process 68"/>
          <p:cNvSpPr/>
          <p:nvPr/>
        </p:nvSpPr>
        <p:spPr>
          <a:xfrm>
            <a:off x="1962215" y="4051930"/>
            <a:ext cx="796290" cy="2251706"/>
          </a:xfrm>
          <a:prstGeom prst="flowChartProcess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Process 65"/>
          <p:cNvSpPr/>
          <p:nvPr/>
        </p:nvSpPr>
        <p:spPr>
          <a:xfrm>
            <a:off x="4244409" y="2133599"/>
            <a:ext cx="762000" cy="4164329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Process 64"/>
          <p:cNvSpPr/>
          <p:nvPr/>
        </p:nvSpPr>
        <p:spPr>
          <a:xfrm>
            <a:off x="5021648" y="1752597"/>
            <a:ext cx="762000" cy="4537707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Process 63"/>
          <p:cNvSpPr/>
          <p:nvPr/>
        </p:nvSpPr>
        <p:spPr>
          <a:xfrm>
            <a:off x="5783648" y="922023"/>
            <a:ext cx="762000" cy="5375905"/>
          </a:xfrm>
          <a:prstGeom prst="flowChartProcess">
            <a:avLst/>
          </a:prstGeom>
          <a:solidFill>
            <a:srgbClr val="37FF91"/>
          </a:solidFill>
          <a:ln>
            <a:solidFill>
              <a:srgbClr val="37FF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Process 67"/>
          <p:cNvSpPr/>
          <p:nvPr/>
        </p:nvSpPr>
        <p:spPr>
          <a:xfrm>
            <a:off x="2720409" y="3276599"/>
            <a:ext cx="762000" cy="3013706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Process 66"/>
          <p:cNvSpPr/>
          <p:nvPr/>
        </p:nvSpPr>
        <p:spPr>
          <a:xfrm>
            <a:off x="3467167" y="2541272"/>
            <a:ext cx="762000" cy="3783327"/>
          </a:xfrm>
          <a:prstGeom prst="flowChartProcess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613729" y="3284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1" name="Oval 70"/>
          <p:cNvSpPr/>
          <p:nvPr/>
        </p:nvSpPr>
        <p:spPr>
          <a:xfrm>
            <a:off x="4213929" y="2141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72" name="Oval 71"/>
          <p:cNvSpPr/>
          <p:nvPr/>
        </p:nvSpPr>
        <p:spPr>
          <a:xfrm>
            <a:off x="4975929" y="1760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3" name="Oval 72"/>
          <p:cNvSpPr/>
          <p:nvPr/>
        </p:nvSpPr>
        <p:spPr>
          <a:xfrm>
            <a:off x="3451929" y="2522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4" name="Oval 73"/>
          <p:cNvSpPr/>
          <p:nvPr/>
        </p:nvSpPr>
        <p:spPr>
          <a:xfrm>
            <a:off x="1851729" y="40462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5" name="Oval 74"/>
          <p:cNvSpPr/>
          <p:nvPr/>
        </p:nvSpPr>
        <p:spPr>
          <a:xfrm>
            <a:off x="5737929" y="922026"/>
            <a:ext cx="830580" cy="8305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44709" y="556261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73484" y="268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8709" y="56782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743200" y="4461513"/>
            <a:ext cx="4298579" cy="34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943167" y="914400"/>
            <a:ext cx="4625342" cy="5410202"/>
          </a:xfrm>
          <a:prstGeom prst="rect">
            <a:avLst/>
          </a:prstGeom>
          <a:solidFill>
            <a:srgbClr val="DD9C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181167" y="925842"/>
            <a:ext cx="758190" cy="5423527"/>
          </a:xfrm>
          <a:prstGeom prst="rect">
            <a:avLst/>
          </a:prstGeom>
          <a:solidFill>
            <a:srgbClr val="00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55180" y="152400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পরিসর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6567" y="2667000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sz="3600" dirty="0">
                <a:latin typeface="Times New Roman"/>
                <a:cs typeface="Times New Roman"/>
              </a:rPr>
              <a:t> – 30) +1= 41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11720" y="365760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ব্যবধান 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82644" y="4724400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সংখ্যা =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3600" dirty="0">
                <a:latin typeface="Times New Roman"/>
                <a:cs typeface="Times New Roman"/>
              </a:rPr>
              <a:t>÷ 5 = 8.2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Times New Roman"/>
                <a:cs typeface="Times New Roman"/>
              </a:rPr>
              <a:t> 9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46622" y="1167825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ight Arrow 93"/>
          <p:cNvSpPr/>
          <p:nvPr/>
        </p:nvSpPr>
        <p:spPr>
          <a:xfrm>
            <a:off x="6569340" y="1118309"/>
            <a:ext cx="489204" cy="484632"/>
          </a:xfrm>
          <a:prstGeom prst="rightArrow">
            <a:avLst>
              <a:gd name="adj1" fmla="val 31132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041779" y="4292025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নিম্ন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65" grpId="0" animBg="1"/>
      <p:bldP spid="64" grpId="0" animBg="1"/>
      <p:bldP spid="68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 animBg="1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pd1303833.jpg">
            <a:extLst>
              <a:ext uri="{FF2B5EF4-FFF2-40B4-BE49-F238E27FC236}">
                <a16:creationId xmlns:a16="http://schemas.microsoft.com/office/drawing/2014/main" id="{BCEEE158-2ED9-4656-A2FC-43CC9B0AB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153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7A3FA46-2DF2-411E-8767-15BD71AB9AA8}"/>
              </a:ext>
            </a:extLst>
          </p:cNvPr>
          <p:cNvSpPr/>
          <p:nvPr/>
        </p:nvSpPr>
        <p:spPr>
          <a:xfrm>
            <a:off x="495300" y="5143500"/>
            <a:ext cx="8153400" cy="990600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পঞ্চাশ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শিক্ষার্থী গণিত বিষয়ে পরিক্ষা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E597F98-491F-452B-A343-28CC1AFE0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 descr="Makin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9647"/>
            <a:ext cx="2743200" cy="3528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8842"/>
              </p:ext>
            </p:extLst>
          </p:nvPr>
        </p:nvGraphicFramePr>
        <p:xfrm>
          <a:off x="3276599" y="492763"/>
          <a:ext cx="5410200" cy="5908037"/>
        </p:xfrm>
        <a:graphic>
          <a:graphicData uri="http://schemas.openxmlformats.org/drawingml/2006/table">
            <a:tbl>
              <a:tblPr firstCol="1" bandRow="1" bandCol="1">
                <a:tableStyleId>{5DA37D80-6434-44D0-A028-1B22A696006F}</a:tableStyleId>
              </a:tblPr>
              <a:tblGrid>
                <a:gridCol w="54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21252" y="1143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1252" y="1752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2286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5720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599" y="5181602"/>
            <a:ext cx="5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6599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9000" y="40386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49964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0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80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80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0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80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0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09998" y="51816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09997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099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80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767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767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7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876799" y="290578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876799" y="35153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8767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8768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8767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767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799" y="5435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435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9435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943599" y="22860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435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9435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435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9435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35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0103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0103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010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0103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010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0865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0104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010399" y="5791202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0103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10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077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077199" y="1676402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077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077199" y="2895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077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077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77200" y="5181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077199" y="579120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077199" y="4038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0771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58" name="Flowchart: Alternate Process 157"/>
          <p:cNvSpPr/>
          <p:nvPr/>
        </p:nvSpPr>
        <p:spPr>
          <a:xfrm>
            <a:off x="457201" y="4191000"/>
            <a:ext cx="2590800" cy="2123422"/>
          </a:xfrm>
          <a:prstGeom prst="flowChartAlternateProcess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পরিক্ষার্থীদের গণিতে প্রাপ্ত নম্বরের তালিকা তৈরি করা হল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343399" y="11531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3433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3433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3433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3433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3433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267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343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343399" y="4038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343399" y="533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4101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4101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4101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4101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4101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4101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4102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4863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4101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4101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619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619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7619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619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619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7619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543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619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619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619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476999" y="1143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476999" y="16764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476999" y="2286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476999" y="28956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476999" y="35052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476999" y="457200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6400800" y="5181602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476998" y="57912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6476999" y="4048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6476999" y="49964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6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 animBg="1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790561BE-9E14-4405-9BD9-3EFD49E4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33400" y="5638800"/>
            <a:ext cx="8153400" cy="685800"/>
          </a:xfrm>
          <a:prstGeom prst="roundRect">
            <a:avLst>
              <a:gd name="adj" fmla="val 603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নম্বর গুলোকে শ্রেণি বিন্যাস করা হল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3657600"/>
            <a:ext cx="12192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288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2766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724400" y="3657600"/>
            <a:ext cx="13716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72200" y="3657600"/>
            <a:ext cx="12954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543800" y="3657600"/>
            <a:ext cx="1143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77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8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905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29159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1948" y="290578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1800" y="2915960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6348" y="28956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199" y="290578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76600" y="609600"/>
            <a:ext cx="2895600" cy="1219200"/>
          </a:xfrm>
          <a:prstGeom prst="rect">
            <a:avLst/>
          </a:prstGeom>
          <a:solidFill>
            <a:srgbClr val="E9C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76600" y="609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ব্যবধান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52800" y="1244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সংখ্যা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Arrow Connector 72"/>
          <p:cNvCxnSpPr>
            <a:cxnSpLocks/>
            <a:endCxn id="59" idx="2"/>
          </p:cNvCxnSpPr>
          <p:nvPr/>
        </p:nvCxnSpPr>
        <p:spPr>
          <a:xfrm flipV="1">
            <a:off x="1828800" y="1828800"/>
            <a:ext cx="2895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59" idx="2"/>
          </p:cNvCxnSpPr>
          <p:nvPr/>
        </p:nvCxnSpPr>
        <p:spPr>
          <a:xfrm flipV="1">
            <a:off x="3276600" y="1828800"/>
            <a:ext cx="14478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13716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  <a:endCxn id="59" idx="2"/>
          </p:cNvCxnSpPr>
          <p:nvPr/>
        </p:nvCxnSpPr>
        <p:spPr>
          <a:xfrm flipV="1">
            <a:off x="533400" y="1828800"/>
            <a:ext cx="41910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2819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/>
            <a:endCxn id="59" idx="2"/>
          </p:cNvCxnSpPr>
          <p:nvPr/>
        </p:nvCxnSpPr>
        <p:spPr>
          <a:xfrm flipH="1" flipV="1">
            <a:off x="4724400" y="1828800"/>
            <a:ext cx="3962400" cy="1828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5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948" y="4572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1076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9496" y="168658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4775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16967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1" y="22301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08716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14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0" y="230636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2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496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4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1801" y="23063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0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4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48600" y="1066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64096" y="1676400"/>
            <a:ext cx="59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NikoshBAN" pitchFamily="2" charset="0"/>
              </a:rPr>
              <a:t>76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86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2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2286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55948" y="1066800"/>
            <a:ext cx="60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48600" y="457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3400" y="5181600"/>
            <a:ext cx="1219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41-50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05876" y="5177135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51-60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53675" y="5181600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61-70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724400" y="5181600"/>
            <a:ext cx="139452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71-80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76010" y="5177133"/>
            <a:ext cx="12915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81-90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11479" y="5181600"/>
            <a:ext cx="117532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91-100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0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"/>
                            </p:stCondLst>
                            <p:childTnLst>
                              <p:par>
                                <p:cTn id="2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8 L -0.18333 0.41736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7778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5 0.51736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856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406E-6 L -0.55 0.5059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530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4254 0.4173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0833 0.3951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974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5607E-6 L -0.04114 0.41707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5274E-6 L -0.05 0.31714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580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598E-6 L -0.08333 0.19222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960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5607E-6 L -0.13333 0.4836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242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8334 0.41736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0856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9167 0.34444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99306E-7 L 0.26667 0.34767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740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972E-6 L 0.275 0.35877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7900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0.06666 0.62804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140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406E-6 L -0.01667 0.47259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3600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2103E-6 L -0.06702 0.1603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8000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5607E-6 L -0.06701 0.39486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103E-6 L -0.15834 0.11589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5800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7231E-6 L -0.14253 0.39348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0291E-6 L -0.24167 0.56628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28300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-0.36667 0.5725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860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7564E-6 L -0.14167 0.26024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00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86 L -0.36667 0.42332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33 0.1951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974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51632 0.550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27523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425 0.23681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1829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5 0.57014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8495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3333 0.40347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0162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9167 0.2493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2454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406E-6 L 0.26667 0.49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470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0834 0.30347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162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348 L 0.275 0.2736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3495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99306E-7 L 0.19167 0.26995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350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2916 0.41597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0787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56E-17 L -0.11667 0.45069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22523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6667 0.20602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030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6701 0.26041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13009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5274E-6 L -0.2592 0.33934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70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0.23385 0.37292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7556E-17 L 0.66632 0.472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6" y="23634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58385 0.51458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25718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5833 0.29514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474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10052 0.2493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245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0833 0.12708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343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19167 0.43958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1968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406E-6 L -0.11667 0.48369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4200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736 L -0.10868 0.16805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45746 0.41736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0856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10747 0.31736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5856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833 0.28403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" grpId="0"/>
      <p:bldP spid="5" grpId="1"/>
      <p:bldP spid="9" grpId="0"/>
      <p:bldP spid="9" grpId="1"/>
      <p:bldP spid="11" grpId="0"/>
      <p:bldP spid="11" grpId="1"/>
      <p:bldP spid="15" grpId="0"/>
      <p:bldP spid="15" grpId="1"/>
      <p:bldP spid="19" grpId="0"/>
      <p:bldP spid="19" grpId="1"/>
      <p:bldP spid="25" grpId="0"/>
      <p:bldP spid="25" grpId="1"/>
      <p:bldP spid="29" grpId="0"/>
      <p:bldP spid="29" grpId="1"/>
      <p:bldP spid="35" grpId="0"/>
      <p:bldP spid="35" grpId="1"/>
      <p:bldP spid="39" grpId="0"/>
      <p:bldP spid="39" grpId="1"/>
      <p:bldP spid="45" grpId="0"/>
      <p:bldP spid="45" grpId="1"/>
      <p:bldP spid="49" grpId="0"/>
      <p:bldP spid="49" grpId="1"/>
      <p:bldP spid="59" grpId="0" animBg="1"/>
      <p:bldP spid="67" grpId="0"/>
      <p:bldP spid="68" grpId="0"/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72" grpId="0" animBg="1"/>
      <p:bldP spid="79" grpId="0" animBg="1"/>
      <p:bldP spid="80" grpId="0" animBg="1"/>
      <p:bldP spid="82" grpId="0" animBg="1"/>
      <p:bldP spid="84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478E27A9-4C4D-41E8-81EC-1A1A2D34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1682" y="1457980"/>
            <a:ext cx="13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>
                <a:latin typeface="Times New Roman"/>
                <a:cs typeface="Times New Roman"/>
              </a:rPr>
              <a:t> 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0082" y="21437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0082" y="27533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883" y="3362980"/>
            <a:ext cx="126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0082" y="3896380"/>
            <a:ext cx="124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" y="45059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en-US" sz="28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485449" y="259080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635103" y="3200400"/>
            <a:ext cx="807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00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782011" y="381000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194168" y="4505980"/>
            <a:ext cx="58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120714" y="206758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096000" y="153418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485449" y="153418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485449" y="1905000"/>
            <a:ext cx="95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82011" y="441960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267622" y="389638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267622" y="3286780"/>
            <a:ext cx="51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120714" y="2667000"/>
            <a:ext cx="66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−1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10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>
                <a:latin typeface="Times New Roman"/>
                <a:cs typeface="Times New Roman"/>
              </a:rPr>
              <a:t>−23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9718" y="1534180"/>
            <a:ext cx="91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0482" y="2067580"/>
            <a:ext cx="93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45046" y="2677180"/>
            <a:ext cx="102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50107" y="3286780"/>
            <a:ext cx="10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75.5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19649" y="3896380"/>
            <a:ext cx="105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85.5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37283" y="4505980"/>
            <a:ext cx="10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95.5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3513450" y="1600201"/>
            <a:ext cx="442282" cy="380998"/>
            <a:chOff x="4418807" y="1741962"/>
            <a:chExt cx="458816" cy="392432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4876006" y="1741964"/>
              <a:ext cx="1617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722375" y="1741962"/>
              <a:ext cx="1231" cy="3924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5712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4418807" y="1741964"/>
              <a:ext cx="1620" cy="392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914940" y="15341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3308786" y="3898750"/>
            <a:ext cx="882214" cy="444650"/>
            <a:chOff x="4114800" y="4191794"/>
            <a:chExt cx="915194" cy="457994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3886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038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41910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3434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 flipV="1">
              <a:off x="4114800" y="4191794"/>
              <a:ext cx="457994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4958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6482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800600" y="44203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510706" y="4509144"/>
            <a:ext cx="294582" cy="444650"/>
            <a:chOff x="4418806" y="4800600"/>
            <a:chExt cx="305594" cy="457994"/>
          </a:xfrm>
        </p:grpSpPr>
        <p:cxnSp>
          <p:nvCxnSpPr>
            <p:cNvPr id="87" name="Straight Connector 86"/>
            <p:cNvCxnSpPr/>
            <p:nvPr/>
          </p:nvCxnSpPr>
          <p:spPr>
            <a:xfrm rot="5400000">
              <a:off x="41902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3426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495006" y="50292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3381024" y="2755750"/>
            <a:ext cx="733776" cy="444650"/>
            <a:chOff x="4038600" y="2971800"/>
            <a:chExt cx="761206" cy="457994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3810000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85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961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37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1902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42664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3426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418806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570412" y="32004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3923506" y="3086894"/>
              <a:ext cx="457994" cy="2278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304506" y="3086100"/>
              <a:ext cx="4572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367338" y="2166610"/>
            <a:ext cx="735306" cy="348785"/>
            <a:chOff x="4267200" y="2460943"/>
            <a:chExt cx="762794" cy="359252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4267202" y="2460943"/>
              <a:ext cx="793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419602" y="2486514"/>
              <a:ext cx="793" cy="3336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4572002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20727" y="2486516"/>
              <a:ext cx="3675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4267200" y="2486516"/>
              <a:ext cx="457203" cy="3328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873951" y="2460944"/>
              <a:ext cx="2851" cy="3592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5029201" y="2486516"/>
              <a:ext cx="793" cy="3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4914940" y="205740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163858" y="3364579"/>
            <a:ext cx="1103342" cy="445421"/>
            <a:chOff x="4037806" y="3581400"/>
            <a:chExt cx="1144588" cy="458788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38092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38854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3961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40378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3923109" y="3696891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953000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760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1894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2656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342606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418012" y="3810794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303315" y="3696891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45720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46482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7244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00600" y="3810000"/>
              <a:ext cx="45799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685903" y="3696097"/>
              <a:ext cx="457994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4876800" y="2667000"/>
            <a:ext cx="6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904109" y="3286780"/>
            <a:ext cx="65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82922" y="38963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82922" y="4505980"/>
            <a:ext cx="35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15936" y="5029200"/>
            <a:ext cx="117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=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480540" y="5715000"/>
            <a:ext cx="8213879" cy="685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বিন্যাসকৃত নম্বরের গাণিতিক গড় নির্ণয়ের  সারণী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80082" y="5029200"/>
            <a:ext cx="37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অনুমিত 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75.5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3400" y="533400"/>
            <a:ext cx="8153400" cy="5104606"/>
            <a:chOff x="381000" y="380206"/>
            <a:chExt cx="8458200" cy="52578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381000" y="380206"/>
              <a:ext cx="8458200" cy="5257800"/>
              <a:chOff x="381000" y="380206"/>
              <a:chExt cx="8458200" cy="52578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1791494" y="3009106"/>
                <a:ext cx="5257006" cy="7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381000" y="380206"/>
                <a:ext cx="8458200" cy="5257800"/>
                <a:chOff x="381000" y="380206"/>
                <a:chExt cx="8458200" cy="525780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rot="5400000">
                  <a:off x="-570706" y="2704306"/>
                  <a:ext cx="464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3285502" y="3009106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81000" y="31980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81000" y="1398947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81000" y="1948354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81000" y="25884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81000" y="44172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81000" y="38076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81000" y="5026818"/>
                  <a:ext cx="8458200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381000" y="380206"/>
                  <a:ext cx="13676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শ্রেণি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ব্যাপ্তি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676400" y="390386"/>
                  <a:ext cx="132714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শ্রেণি মধ্য</a:t>
                  </a:r>
                </a:p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মান 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aseline="-25000" dirty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419600" y="390386"/>
                  <a:ext cx="1494008" cy="982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 গণসংখ্যা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648097" y="2704703"/>
                  <a:ext cx="4648200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3048000" y="390386"/>
                  <a:ext cx="12827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ট্যালি চিহ্ন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4472025" y="3009106"/>
                  <a:ext cx="5257006" cy="7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Rectangle 1"/>
                <p:cNvSpPr/>
                <p:nvPr/>
              </p:nvSpPr>
              <p:spPr>
                <a:xfrm>
                  <a:off x="381000" y="380206"/>
                  <a:ext cx="8458200" cy="5257800"/>
                </a:xfrm>
                <a:prstGeom prst="rect">
                  <a:avLst/>
                </a:prstGeom>
                <a:noFill/>
                <a:ln w="19050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778096" y="390386"/>
                  <a:ext cx="1061104" cy="665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err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36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3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dirty="0" err="1"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lang="en-US" sz="3600" baseline="-25000" dirty="0" err="1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3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42" name="TextBox 141"/>
            <p:cNvSpPr txBox="1"/>
            <p:nvPr/>
          </p:nvSpPr>
          <p:spPr>
            <a:xfrm>
              <a:off x="6195701" y="380206"/>
              <a:ext cx="825381" cy="66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6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bn-BD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120" grpId="0"/>
      <p:bldP spid="121" grpId="0"/>
      <p:bldP spid="122" grpId="0"/>
      <p:bldP spid="133" grpId="0"/>
      <p:bldP spid="135" grpId="0"/>
      <p:bldP spid="136" grpId="0"/>
      <p:bldP spid="143" grpId="0"/>
      <p:bldP spid="144" grpId="0"/>
      <p:bldP spid="145" grpId="0"/>
      <p:bldP spid="146" grpId="0"/>
      <p:bldP spid="148" grpId="0"/>
      <p:bldP spid="150" grpId="0"/>
      <p:bldP spid="118" grpId="0"/>
      <p:bldP spid="43" grpId="0"/>
      <p:bldP spid="44" grpId="0"/>
      <p:bldP spid="45" grpId="0"/>
      <p:bldP spid="46" grpId="0"/>
      <p:bldP spid="47" grpId="0"/>
      <p:bldP spid="48" grpId="0"/>
      <p:bldP spid="63" grpId="0"/>
      <p:bldP spid="109" grpId="0"/>
      <p:bldP spid="123" grpId="0"/>
      <p:bldP spid="124" grpId="0"/>
      <p:bldP spid="125" grpId="0"/>
      <p:bldP spid="126" grpId="0"/>
      <p:bldP spid="147" grpId="0"/>
      <p:bldP spid="158" grpId="0" animBg="1"/>
      <p:bldP spid="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3A2AF2-9DD7-4EFF-A42C-1D5A1A2DA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483980" y="5486400"/>
            <a:ext cx="8202820" cy="838200"/>
          </a:xfrm>
          <a:prstGeom prst="roundRect">
            <a:avLst>
              <a:gd name="adj" fmla="val 2485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শ্রেণীবিন্যাসে প্রাপ্ত গড় প্রকৃত গড়ের কাছাকাছি হয়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3980" y="457200"/>
            <a:ext cx="8202820" cy="5029200"/>
          </a:xfrm>
          <a:prstGeom prst="roundRect">
            <a:avLst>
              <a:gd name="adj" fmla="val 110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" y="2747413"/>
                <a:ext cx="5675720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latin typeface="Cambria Math"/>
                    <a:ea typeface="Cambria Math"/>
                    <a:cs typeface="Times New Roman" pitchFamily="18" charset="0"/>
                  </a:rPr>
                  <a:t>∴ </a:t>
                </a:r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গাণিতিক গড়</a:t>
                </a:r>
                <a:r>
                  <a:rPr lang="en-US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36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bn-BD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 =</a:t>
                </a:r>
                <a:r>
                  <a:rPr lang="en-US" sz="3600" dirty="0">
                    <a:latin typeface="NikoshBAN" pitchFamily="2" charset="0"/>
                    <a:ea typeface="Cambria Math"/>
                    <a:cs typeface="NikoshBAN" pitchFamily="2" charset="0"/>
                  </a:rPr>
                  <a:t>  a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n</m:t>
                        </m:r>
                      </m:den>
                    </m:f>
                    <m:r>
                      <a:rPr lang="en-US" sz="3600" i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7413"/>
                <a:ext cx="5675720" cy="903902"/>
              </a:xfrm>
              <a:prstGeom prst="rect">
                <a:avLst/>
              </a:prstGeom>
              <a:blipFill>
                <a:blip r:embed="rId3"/>
                <a:stretch>
                  <a:fillRect l="-3222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470255" y="4823094"/>
            <a:ext cx="239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ea typeface="Cambria Math"/>
                <a:cs typeface="Times New Roman"/>
              </a:rPr>
              <a:t>=  75.5  − 4.6</a:t>
            </a:r>
            <a:endParaRPr lang="en-US" sz="3200" b="1" dirty="0"/>
          </a:p>
        </p:txBody>
      </p:sp>
      <p:sp>
        <p:nvSpPr>
          <p:cNvPr id="53" name="Rectangle 52"/>
          <p:cNvSpPr/>
          <p:nvPr/>
        </p:nvSpPr>
        <p:spPr>
          <a:xfrm>
            <a:off x="5752179" y="4867696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ea typeface="Cambria Math"/>
                <a:cs typeface="Times New Roman"/>
              </a:rPr>
              <a:t>=  70.9</a:t>
            </a:r>
            <a:r>
              <a:rPr lang="bn-BD" sz="3200" b="1" dirty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54" name="Rectangle 53"/>
          <p:cNvSpPr/>
          <p:nvPr/>
        </p:nvSpPr>
        <p:spPr>
          <a:xfrm>
            <a:off x="3470255" y="4401275"/>
            <a:ext cx="3743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=  </a:t>
            </a:r>
            <a:r>
              <a:rPr lang="en-US" sz="3200" b="1" dirty="0">
                <a:latin typeface="Times New Roman" pitchFamily="18" charset="0"/>
                <a:ea typeface="Cambria Math"/>
                <a:cs typeface="Times New Roman" pitchFamily="18" charset="0"/>
              </a:rPr>
              <a:t>75.5  +( </a:t>
            </a:r>
            <a:r>
              <a:rPr lang="en-US" sz="3200" b="1" dirty="0">
                <a:latin typeface="Times New Roman"/>
                <a:ea typeface="Cambria Math"/>
                <a:cs typeface="Times New Roman"/>
              </a:rPr>
              <a:t>− 0.46 )10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3282" y="1475272"/>
            <a:ext cx="7996738" cy="1218605"/>
            <a:chOff x="609600" y="458984"/>
            <a:chExt cx="7996738" cy="1218605"/>
          </a:xfrm>
          <a:noFill/>
        </p:grpSpPr>
        <p:sp>
          <p:nvSpPr>
            <p:cNvPr id="3" name="TextBox 2"/>
            <p:cNvSpPr txBox="1"/>
            <p:nvPr/>
          </p:nvSpPr>
          <p:spPr>
            <a:xfrm>
              <a:off x="609600" y="868977"/>
              <a:ext cx="246518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গড় =অনুমিত গড় +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086210" y="1121758"/>
              <a:ext cx="3670853" cy="21242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81410" y="458984"/>
              <a:ext cx="43139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(বিচ্যুতি সংখ্যা</a:t>
              </a:r>
              <a:r>
                <a:rPr lang="en-US" sz="3200" b="1" dirty="0">
                  <a:latin typeface="Times New Roman"/>
                  <a:cs typeface="Times New Roman"/>
                </a:rPr>
                <a:t>×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গনসংখ্যা) এর সমষ্টি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38610" y="1154369"/>
              <a:ext cx="35184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গণসংখ্যাগুলোর সমষ্টি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838200"/>
              <a:ext cx="1824538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/>
                  <a:cs typeface="Times New Roman"/>
                </a:rPr>
                <a:t>×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শ্রেণি ব্যবধান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33423" y="3502105"/>
                <a:ext cx="378764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75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+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50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23" y="3502105"/>
                <a:ext cx="378764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31032" y="444227"/>
            <a:ext cx="2829621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বোর্ডের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39" grpId="0"/>
      <p:bldP spid="52" grpId="0"/>
      <p:bldP spid="53" grpId="0"/>
      <p:bldP spid="54" grpId="0"/>
      <p:bldP spid="1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B47441D-0137-4068-916E-B6FF9189FBEB}"/>
              </a:ext>
            </a:extLst>
          </p:cNvPr>
          <p:cNvSpPr/>
          <p:nvPr/>
        </p:nvSpPr>
        <p:spPr>
          <a:xfrm>
            <a:off x="685800" y="1924829"/>
            <a:ext cx="7853765" cy="433177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গণিত বিষয়ে প্রাপ্ত নম্বরগুলো নিচে দেয়া 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উপাত্তগুলোর শ্রেণী পরিসর এবং ৫ শ্রেণি ব্যবধান ধরে শ্রেণি সংখ্যা নির্ণয় কর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D943E-42CD-4836-8B74-D8576CF0CCE6}"/>
              </a:ext>
            </a:extLst>
          </p:cNvPr>
          <p:cNvSpPr txBox="1"/>
          <p:nvPr/>
        </p:nvSpPr>
        <p:spPr>
          <a:xfrm>
            <a:off x="2348962" y="461906"/>
            <a:ext cx="444607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DFED09-F7B3-4DEF-8E33-70750F3D679D}"/>
              </a:ext>
            </a:extLst>
          </p:cNvPr>
          <p:cNvSpPr/>
          <p:nvPr/>
        </p:nvSpPr>
        <p:spPr>
          <a:xfrm>
            <a:off x="565688" y="1813303"/>
            <a:ext cx="8012623" cy="447126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বার্ষিক পরীক্ষায়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বিজ্ঞান বিষয়ে প্রাপ্ত নম্বরগুলো নিচে দেয়া 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bn-BD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bn-IN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 তৈরি কর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67E05-7570-4F70-8E98-59C016CB492D}"/>
              </a:ext>
            </a:extLst>
          </p:cNvPr>
          <p:cNvSpPr txBox="1"/>
          <p:nvPr/>
        </p:nvSpPr>
        <p:spPr>
          <a:xfrm>
            <a:off x="2236921" y="366753"/>
            <a:ext cx="4117384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7AF946-495C-4671-B305-87DABB5E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62754" y="457200"/>
            <a:ext cx="3363132" cy="1201119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33400" y="1828800"/>
            <a:ext cx="8077200" cy="2590801"/>
          </a:xfrm>
          <a:prstGeom prst="flowChartAlternateProcess">
            <a:avLst/>
          </a:prstGeom>
          <a:noFill/>
          <a:ln w="19050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বায়ুকল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দৈনিক উৎপাদিত তড়িৎ শক্তির পরিমান(ওয়াট) হলঃ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42,53,68,45,55,64,49,48,67,56,63,57,49,50,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61,59,65,44,54,60,47,54,68,51,48,69,70,52,62,50.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উপাত্তগুলোকে তিনটি শ্রেণিতে বিন্যাস কর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7369" y="4552629"/>
            <a:ext cx="2442754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42,45,49,48,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49,44,47,48,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50,50.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3386546" y="4562961"/>
            <a:ext cx="2370908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56,55,57,54,59,54,52,61,53,60.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5912031" y="4562961"/>
            <a:ext cx="2514600" cy="152400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68,65,67,64,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69,68,62,61,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63,70.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0C2F5489-1F6D-4D45-9383-5451AC92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609600" y="457200"/>
            <a:ext cx="8077200" cy="594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065212" y="531812"/>
            <a:ext cx="5716588" cy="4371320"/>
            <a:chOff x="2132806" y="1066006"/>
            <a:chExt cx="5716588" cy="43713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132806" y="1066006"/>
              <a:ext cx="5715794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7306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771900" y="3238500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686300" y="3237706"/>
              <a:ext cx="434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2806" y="5407818"/>
              <a:ext cx="5715794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34394" y="16756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781696" y="3238103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134394" y="2209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677694" y="3238500"/>
              <a:ext cx="43426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134394" y="27424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34394" y="32742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34394" y="43410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134394" y="4876006"/>
              <a:ext cx="5714206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134394" y="3807618"/>
              <a:ext cx="5714206" cy="2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133600" y="1066800"/>
              <a:ext cx="1676400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শ্রেণি ব্যাপ্তি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19531" y="1066800"/>
              <a:ext cx="396263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65002" y="1066800"/>
              <a:ext cx="465192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020206" y="1066800"/>
              <a:ext cx="676788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3200" baseline="-250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1792685" y="3265229"/>
              <a:ext cx="43434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233530" y="1093926"/>
              <a:ext cx="465192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040132" y="11414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dirty="0">
                <a:latin typeface="Times New Roman"/>
                <a:cs typeface="Times New Roman"/>
              </a:rPr>
              <a:t>─ 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0132" y="16748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dirty="0">
                <a:latin typeface="Times New Roman"/>
                <a:cs typeface="Times New Roman"/>
              </a:rPr>
              <a:t>─ 40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40132" y="22082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>
                <a:latin typeface="Times New Roman"/>
                <a:cs typeface="Times New Roman"/>
              </a:rPr>
              <a:t>─ 50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40132" y="27416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─ 60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40132" y="32750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2800" dirty="0">
                <a:latin typeface="Times New Roman"/>
                <a:cs typeface="Times New Roman"/>
              </a:rPr>
              <a:t>─ 70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040132" y="38084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2800" dirty="0">
                <a:latin typeface="Times New Roman"/>
                <a:cs typeface="Times New Roman"/>
              </a:rPr>
              <a:t>─ 80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40132" y="4341812"/>
            <a:ext cx="18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>
                <a:latin typeface="Times New Roman"/>
                <a:cs typeface="Times New Roman"/>
              </a:rPr>
              <a:t>─ 90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23109" y="1141412"/>
            <a:ext cx="9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23903" y="1674812"/>
            <a:ext cx="95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86201" y="2208212"/>
            <a:ext cx="98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923109" y="2741612"/>
            <a:ext cx="9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885405" y="3275012"/>
            <a:ext cx="95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886200" y="380841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1" y="4341812"/>
            <a:ext cx="98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1066800" y="4953000"/>
            <a:ext cx="7543800" cy="1373188"/>
            <a:chOff x="-152400" y="4800600"/>
            <a:chExt cx="7543800" cy="137318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-152400" y="48006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152400" y="54864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152400" y="6172200"/>
              <a:ext cx="7543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990997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6670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9624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5257800" y="5486400"/>
              <a:ext cx="1371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V="1">
              <a:off x="6705600" y="5486399"/>
              <a:ext cx="1371600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-837803" y="5486003"/>
              <a:ext cx="1371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4572794" y="4953000"/>
            <a:ext cx="129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868195" y="4977825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95" y="4977825"/>
                <a:ext cx="12954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/>
          <p:cNvSpPr txBox="1"/>
          <p:nvPr/>
        </p:nvSpPr>
        <p:spPr>
          <a:xfrm>
            <a:off x="2897189" y="4953000"/>
            <a:ext cx="16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7239000" y="4977825"/>
                <a:ext cx="1371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𝐗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977825"/>
                <a:ext cx="13715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/>
          <p:cNvSpPr txBox="1"/>
          <p:nvPr/>
        </p:nvSpPr>
        <p:spPr>
          <a:xfrm>
            <a:off x="2897190" y="5638800"/>
            <a:ext cx="163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4572000" y="5638800"/>
            <a:ext cx="129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868196" y="56636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97803" y="5663625"/>
            <a:ext cx="141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56.5</a:t>
            </a:r>
          </a:p>
        </p:txBody>
      </p:sp>
      <p:sp>
        <p:nvSpPr>
          <p:cNvPr id="160" name="Flowchart: Process 159"/>
          <p:cNvSpPr/>
          <p:nvPr/>
        </p:nvSpPr>
        <p:spPr>
          <a:xfrm>
            <a:off x="6858000" y="531812"/>
            <a:ext cx="1752600" cy="434340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সারণীটি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কর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ছকে উল্লেখিত প্রশ্নগুলোর উত্তর দাও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67594" y="4953000"/>
            <a:ext cx="182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067594" y="5638800"/>
            <a:ext cx="1828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7191" y="1159668"/>
            <a:ext cx="989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25.5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95600" y="1664632"/>
            <a:ext cx="98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35.5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97191" y="2180292"/>
            <a:ext cx="91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45.5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7190" y="2703512"/>
            <a:ext cx="98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55.5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97191" y="3226732"/>
            <a:ext cx="9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65.5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97191" y="3820180"/>
            <a:ext cx="9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75.5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97191" y="4353580"/>
            <a:ext cx="98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85.5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76800" y="1143000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76800" y="169255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76800" y="220821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76800" y="2740024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76800" y="3254652"/>
            <a:ext cx="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76801" y="377878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76802" y="43815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91200" y="2753380"/>
            <a:ext cx="98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91200" y="3286780"/>
            <a:ext cx="98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29925" y="3820180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829925" y="4348261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29925" y="1153974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–12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29925" y="1703526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–12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29925" y="2219186"/>
            <a:ext cx="95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35" grpId="0"/>
      <p:bldP spid="136" grpId="0"/>
      <p:bldP spid="137" grpId="0"/>
      <p:bldP spid="138" grpId="0"/>
      <p:bldP spid="156" grpId="0"/>
      <p:bldP spid="157" grpId="0"/>
      <p:bldP spid="158" grpId="0"/>
      <p:bldP spid="159" grpId="0"/>
      <p:bldP spid="160" grpId="0" animBg="1"/>
      <p:bldP spid="167" grpId="0"/>
      <p:bldP spid="16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7" grpId="0"/>
      <p:bldP spid="83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6FD11-8E66-49B0-A35A-C75AC08EE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05" y="1367909"/>
            <a:ext cx="2394482" cy="2394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4C85CD-7147-4A42-874B-ABD1DE65923A}"/>
              </a:ext>
            </a:extLst>
          </p:cNvPr>
          <p:cNvSpPr/>
          <p:nvPr/>
        </p:nvSpPr>
        <p:spPr>
          <a:xfrm>
            <a:off x="464948" y="3762391"/>
            <a:ext cx="4525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গঙ্গারহাট এম এ এস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০১৭৫১০৩৮১৯১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AA9C3-8753-4468-B0ED-759447D60C1A}"/>
              </a:ext>
            </a:extLst>
          </p:cNvPr>
          <p:cNvSpPr/>
          <p:nvPr/>
        </p:nvSpPr>
        <p:spPr>
          <a:xfrm>
            <a:off x="5237459" y="3506963"/>
            <a:ext cx="34415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খ্রি.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BD413-4BDE-47C9-AB3E-A9BCD44DC321}"/>
              </a:ext>
            </a:extLst>
          </p:cNvPr>
          <p:cNvSpPr/>
          <p:nvPr/>
        </p:nvSpPr>
        <p:spPr>
          <a:xfrm>
            <a:off x="2897069" y="436885"/>
            <a:ext cx="40937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8668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7D3C-2528-4205-8A4C-B6C2E8F1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" y="609600"/>
            <a:ext cx="8077200" cy="1828800"/>
            <a:chOff x="381000" y="304800"/>
            <a:chExt cx="8534400" cy="2362200"/>
          </a:xfrm>
          <a:noFill/>
          <a:effectLst/>
        </p:grpSpPr>
        <p:sp>
          <p:nvSpPr>
            <p:cNvPr id="4" name="Rounded Rectangle 3"/>
            <p:cNvSpPr/>
            <p:nvPr/>
          </p:nvSpPr>
          <p:spPr>
            <a:xfrm>
              <a:off x="381000" y="304800"/>
              <a:ext cx="8534400" cy="2362200"/>
            </a:xfrm>
            <a:prstGeom prst="roundRect">
              <a:avLst>
                <a:gd name="adj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590800" y="304800"/>
              <a:ext cx="4114800" cy="2362200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7863" y="306416"/>
              <a:ext cx="4400673" cy="1868460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33400" y="2057401"/>
            <a:ext cx="8153400" cy="41909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 ছাত্রের সমাজ বিষয়ে প্রাপ্ত নম্বরগুলো নিচে দেয়াহলঃ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53,48,65,35,55,50,67,58,76,46,57,67,55,70,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44,72,60,42,64,73,38,41,55,41,51,40,44,40,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42,35.</a:t>
            </a:r>
            <a:endParaRPr lang="bn-BD" sz="32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উপাত্তগুলোকে শ্রেণীবিন্যিস করে সংক্ষিপ্ত পদ্ধতিতে গড় নির্ণয় কর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C:\Users\DOEL\Desktop\14206956946_b71a59ea98_z.jpg">
            <a:extLst>
              <a:ext uri="{FF2B5EF4-FFF2-40B4-BE49-F238E27FC236}">
                <a16:creationId xmlns:a16="http://schemas.microsoft.com/office/drawing/2014/main" id="{2AF4D558-E5B1-4659-B1A0-19B281E3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71" y="1845027"/>
            <a:ext cx="4217987" cy="3955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B131A-C73F-4BE3-BBE8-78AC27AEFB33}"/>
              </a:ext>
            </a:extLst>
          </p:cNvPr>
          <p:cNvSpPr txBox="1"/>
          <p:nvPr/>
        </p:nvSpPr>
        <p:spPr>
          <a:xfrm>
            <a:off x="1489537" y="129234"/>
            <a:ext cx="4045806" cy="237674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B45B2-D64B-48D7-8139-A4B28830DA64}"/>
              </a:ext>
            </a:extLst>
          </p:cNvPr>
          <p:cNvSpPr txBox="1"/>
          <p:nvPr/>
        </p:nvSpPr>
        <p:spPr>
          <a:xfrm>
            <a:off x="5535343" y="1445841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42EF8-3331-4ED9-81EA-43F7702FC192}"/>
              </a:ext>
            </a:extLst>
          </p:cNvPr>
          <p:cNvSpPr txBox="1"/>
          <p:nvPr/>
        </p:nvSpPr>
        <p:spPr>
          <a:xfrm>
            <a:off x="6172200" y="25908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EB657-9040-4D5E-AD14-9B5EEDBFA959}"/>
              </a:ext>
            </a:extLst>
          </p:cNvPr>
          <p:cNvSpPr txBox="1"/>
          <p:nvPr/>
        </p:nvSpPr>
        <p:spPr>
          <a:xfrm>
            <a:off x="6629400" y="38862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970EE-8577-46AF-AC6D-4FF3E6F9E97C}"/>
              </a:ext>
            </a:extLst>
          </p:cNvPr>
          <p:cNvSpPr txBox="1"/>
          <p:nvPr/>
        </p:nvSpPr>
        <p:spPr>
          <a:xfrm>
            <a:off x="7384297" y="4916881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385D857-8061-4BAC-8493-556DE26BF934}"/>
              </a:ext>
            </a:extLst>
          </p:cNvPr>
          <p:cNvSpPr/>
          <p:nvPr/>
        </p:nvSpPr>
        <p:spPr>
          <a:xfrm>
            <a:off x="932256" y="5429660"/>
            <a:ext cx="7279488" cy="102787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গণনাকারি সংখ্যা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ill-in-the-Table02.jpg">
            <a:extLst>
              <a:ext uri="{FF2B5EF4-FFF2-40B4-BE49-F238E27FC236}">
                <a16:creationId xmlns:a16="http://schemas.microsoft.com/office/drawing/2014/main" id="{7AABC806-6582-49D3-B418-9C6FA2EE8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256" y="914400"/>
            <a:ext cx="7279488" cy="43317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9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2012-04-09__population.jpg">
            <a:extLst>
              <a:ext uri="{FF2B5EF4-FFF2-40B4-BE49-F238E27FC236}">
                <a16:creationId xmlns:a16="http://schemas.microsoft.com/office/drawing/2014/main" id="{39995A5B-4CB2-4BD7-A3D9-DCB4005E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691" y="848024"/>
            <a:ext cx="3197089" cy="47778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E0D29B15-AFA8-4DF4-A6EA-78DFBB0CF757}"/>
              </a:ext>
            </a:extLst>
          </p:cNvPr>
          <p:cNvSpPr/>
          <p:nvPr/>
        </p:nvSpPr>
        <p:spPr>
          <a:xfrm>
            <a:off x="669745" y="3674593"/>
            <a:ext cx="4019311" cy="254713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বয়সের লোক ঘোড়ার দৌড় দেখছে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283EF5-03D2-4EEF-80DD-5E05F1323E7C}"/>
              </a:ext>
            </a:extLst>
          </p:cNvPr>
          <p:cNvGrpSpPr/>
          <p:nvPr/>
        </p:nvGrpSpPr>
        <p:grpSpPr>
          <a:xfrm>
            <a:off x="944344" y="848025"/>
            <a:ext cx="3485548" cy="2826568"/>
            <a:chOff x="2190750" y="3749040"/>
            <a:chExt cx="4762500" cy="2686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4BA447-2D16-4B02-88D1-D8038955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190750" y="3749040"/>
              <a:ext cx="4762500" cy="2686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6EBE0E-B9D4-4CE2-92D5-2370F1C2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0" y="6064013"/>
              <a:ext cx="4703314" cy="33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5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mango-tree.jpg">
            <a:extLst>
              <a:ext uri="{FF2B5EF4-FFF2-40B4-BE49-F238E27FC236}">
                <a16:creationId xmlns:a16="http://schemas.microsoft.com/office/drawing/2014/main" id="{8B2ABFC6-5691-412C-ADB4-9BB0E31A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12" y="743919"/>
            <a:ext cx="1940780" cy="179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4cf55306549d67163ad43bc26ba-grande.jpg">
            <a:extLst>
              <a:ext uri="{FF2B5EF4-FFF2-40B4-BE49-F238E27FC236}">
                <a16:creationId xmlns:a16="http://schemas.microsoft.com/office/drawing/2014/main" id="{CDC85490-BE24-4A5A-AEA7-05A88491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732"/>
          <a:stretch>
            <a:fillRect/>
          </a:stretch>
        </p:blipFill>
        <p:spPr>
          <a:xfrm>
            <a:off x="6177561" y="743921"/>
            <a:ext cx="2176025" cy="179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Mango_fruits.JPG">
            <a:extLst>
              <a:ext uri="{FF2B5EF4-FFF2-40B4-BE49-F238E27FC236}">
                <a16:creationId xmlns:a16="http://schemas.microsoft.com/office/drawing/2014/main" id="{2B3F7207-129C-47A2-AF65-975144FDF2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22223" b="17426"/>
          <a:stretch>
            <a:fillRect/>
          </a:stretch>
        </p:blipFill>
        <p:spPr>
          <a:xfrm>
            <a:off x="3414663" y="743919"/>
            <a:ext cx="2037820" cy="179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B425F60-CAE2-419F-BDC0-0C606F026227}"/>
              </a:ext>
            </a:extLst>
          </p:cNvPr>
          <p:cNvSpPr/>
          <p:nvPr/>
        </p:nvSpPr>
        <p:spPr>
          <a:xfrm>
            <a:off x="542441" y="2983217"/>
            <a:ext cx="8090115" cy="5947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মূল্যের আমের সমারোহ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ngo.jpg">
            <a:extLst>
              <a:ext uri="{FF2B5EF4-FFF2-40B4-BE49-F238E27FC236}">
                <a16:creationId xmlns:a16="http://schemas.microsoft.com/office/drawing/2014/main" id="{8AFA02ED-8EA0-4412-8FC4-BC353B2768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912" y="4040891"/>
            <a:ext cx="1940780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mango_1210157.jpg">
            <a:extLst>
              <a:ext uri="{FF2B5EF4-FFF2-40B4-BE49-F238E27FC236}">
                <a16:creationId xmlns:a16="http://schemas.microsoft.com/office/drawing/2014/main" id="{1C7F6331-5E5E-42EA-B026-208FC79A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561" y="4040891"/>
            <a:ext cx="2176025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mango_fruits_in_basket.jpg">
            <a:extLst>
              <a:ext uri="{FF2B5EF4-FFF2-40B4-BE49-F238E27FC236}">
                <a16:creationId xmlns:a16="http://schemas.microsoft.com/office/drawing/2014/main" id="{AB7D616E-5B04-4B61-A042-E935AFE7D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791" y="4040891"/>
            <a:ext cx="2052747" cy="197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17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CrowdsOfBGD(DaudkandiFerryGhatOnMeghnaRiverComillaMay231989JDC).jpg">
            <a:extLst>
              <a:ext uri="{FF2B5EF4-FFF2-40B4-BE49-F238E27FC236}">
                <a16:creationId xmlns:a16="http://schemas.microsoft.com/office/drawing/2014/main" id="{555B1601-0215-46E7-804A-E68E191A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432" y="766496"/>
            <a:ext cx="4512589" cy="333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0-12-01__f05.jpg">
            <a:extLst>
              <a:ext uri="{FF2B5EF4-FFF2-40B4-BE49-F238E27FC236}">
                <a16:creationId xmlns:a16="http://schemas.microsoft.com/office/drawing/2014/main" id="{BDE78D60-1A1C-4B92-9250-82CA9E0F9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11" y="4123885"/>
            <a:ext cx="4373105" cy="196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BF1EEA2-BB40-42C8-9C3E-67863E399379}"/>
              </a:ext>
            </a:extLst>
          </p:cNvPr>
          <p:cNvSpPr/>
          <p:nvPr/>
        </p:nvSpPr>
        <p:spPr>
          <a:xfrm>
            <a:off x="5210017" y="533400"/>
            <a:ext cx="3400584" cy="5715975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 সাধারন লঞ্চ ও স্টীমারে বিভিন্ন গন্তব্যে যাতায়ত করে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32112-AB9F-4D3D-A974-1CC21525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6626820" y="40386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734874" y="3886200"/>
            <a:ext cx="1828800" cy="1905000"/>
          </a:xfrm>
          <a:prstGeom prst="flowChartConnector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>
            <a:stCxn id="22" idx="4"/>
          </p:cNvCxnSpPr>
          <p:nvPr/>
        </p:nvCxnSpPr>
        <p:spPr>
          <a:xfrm rot="5400000">
            <a:off x="3694906" y="4381500"/>
            <a:ext cx="1905794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5"/>
          </p:cNvCxnSpPr>
          <p:nvPr/>
        </p:nvCxnSpPr>
        <p:spPr>
          <a:xfrm rot="16200000" flipH="1">
            <a:off x="3117499" y="3727098"/>
            <a:ext cx="1650583" cy="1563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</p:cNvCxnSpPr>
          <p:nvPr/>
        </p:nvCxnSpPr>
        <p:spPr>
          <a:xfrm flipH="1">
            <a:off x="4493220" y="4991100"/>
            <a:ext cx="2133600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18474" y="5029200"/>
            <a:ext cx="2362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685800" y="533400"/>
            <a:ext cx="7924800" cy="838200"/>
          </a:xfrm>
          <a:prstGeom prst="flowChartAlternateProcess">
            <a:avLst/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গড় নির্ণয়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733800" y="1524000"/>
            <a:ext cx="1828800" cy="1905000"/>
          </a:xfrm>
          <a:prstGeom prst="flowChartConnector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600200" y="20574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715000" y="2209800"/>
            <a:ext cx="1828800" cy="1905000"/>
          </a:xfrm>
          <a:prstGeom prst="flowChartConnector">
            <a:avLst/>
          </a:prstGeom>
          <a:solidFill>
            <a:srgbClr val="37FF91"/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ওজন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4566421" y="3917598"/>
            <a:ext cx="1498181" cy="1334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/>
          <p:cNvSpPr/>
          <p:nvPr/>
        </p:nvSpPr>
        <p:spPr>
          <a:xfrm>
            <a:off x="3733800" y="4267200"/>
            <a:ext cx="1828800" cy="1905000"/>
          </a:xfrm>
          <a:prstGeom prst="flowChartConnecto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6" grpId="0" animBg="1"/>
      <p:bldP spid="22" grpId="0" animBg="1"/>
      <p:bldP spid="24" grpId="0" animBg="1"/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BAB89-600A-4AD2-BC6F-68183D554B96}"/>
              </a:ext>
            </a:extLst>
          </p:cNvPr>
          <p:cNvSpPr txBox="1"/>
          <p:nvPr/>
        </p:nvSpPr>
        <p:spPr>
          <a:xfrm>
            <a:off x="1038536" y="747308"/>
            <a:ext cx="7330449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F4DED92-C17F-4B58-A247-E0E979EF32C3}"/>
              </a:ext>
            </a:extLst>
          </p:cNvPr>
          <p:cNvSpPr/>
          <p:nvPr/>
        </p:nvSpPr>
        <p:spPr>
          <a:xfrm>
            <a:off x="681927" y="1750054"/>
            <a:ext cx="7330449" cy="1348921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 মাধ্যমে তথ্যকে প্রকাশ করতে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956A228-F303-4B70-85F2-D70CBF4D1A6C}"/>
              </a:ext>
            </a:extLst>
          </p:cNvPr>
          <p:cNvSpPr/>
          <p:nvPr/>
        </p:nvSpPr>
        <p:spPr>
          <a:xfrm>
            <a:off x="1487837" y="4156123"/>
            <a:ext cx="6881148" cy="1129050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পদ্ধতিতে প্রদত্ত উপাত্তের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 নির্ণয় করতে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14AD78AD-CC71-47F8-82C6-1B95702F1179}"/>
              </a:ext>
            </a:extLst>
          </p:cNvPr>
          <p:cNvSpPr/>
          <p:nvPr/>
        </p:nvSpPr>
        <p:spPr>
          <a:xfrm>
            <a:off x="573314" y="2700031"/>
            <a:ext cx="7547674" cy="1727514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পরিসর ও বিচ্যুতি 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266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75571-85E5-4771-BD2D-6F9CBFC3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BA0293-CBD0-4186-AEE1-171B0D77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79" t="4762" r="2081" b="2381"/>
          <a:stretch>
            <a:fillRect/>
          </a:stretch>
        </p:blipFill>
        <p:spPr bwMode="auto">
          <a:xfrm>
            <a:off x="762000" y="697424"/>
            <a:ext cx="7620000" cy="26809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40B1E4-4D29-477D-95DE-6E23316C85E8}"/>
              </a:ext>
            </a:extLst>
          </p:cNvPr>
          <p:cNvSpPr txBox="1"/>
          <p:nvPr/>
        </p:nvSpPr>
        <p:spPr>
          <a:xfrm>
            <a:off x="867907" y="1252371"/>
            <a:ext cx="306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Arithmetic-Mean.jpg">
            <a:extLst>
              <a:ext uri="{FF2B5EF4-FFF2-40B4-BE49-F238E27FC236}">
                <a16:creationId xmlns:a16="http://schemas.microsoft.com/office/drawing/2014/main" id="{CFB86C2D-ADF6-4DAC-9A4C-A047F61D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049"/>
          <a:stretch>
            <a:fillRect/>
          </a:stretch>
        </p:blipFill>
        <p:spPr>
          <a:xfrm>
            <a:off x="762000" y="3657849"/>
            <a:ext cx="7620000" cy="2494978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E810967-3512-4B25-B9C5-9D47EECC3039}"/>
              </a:ext>
            </a:extLst>
          </p:cNvPr>
          <p:cNvSpPr txBox="1"/>
          <p:nvPr/>
        </p:nvSpPr>
        <p:spPr>
          <a:xfrm>
            <a:off x="3223647" y="4343400"/>
            <a:ext cx="267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গড় =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6FD655-E725-42FC-9494-C88B3D5ED1F9}"/>
              </a:ext>
            </a:extLst>
          </p:cNvPr>
          <p:cNvGrpSpPr/>
          <p:nvPr/>
        </p:nvGrpSpPr>
        <p:grpSpPr>
          <a:xfrm>
            <a:off x="1143000" y="1963838"/>
            <a:ext cx="2895600" cy="1198135"/>
            <a:chOff x="1143000" y="1890534"/>
            <a:chExt cx="2895600" cy="1328142"/>
          </a:xfrm>
        </p:grpSpPr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75CA3775-E0C5-4E3D-B9B8-BCD70C65993E}"/>
                </a:ext>
              </a:extLst>
            </p:cNvPr>
            <p:cNvSpPr/>
            <p:nvPr/>
          </p:nvSpPr>
          <p:spPr>
            <a:xfrm>
              <a:off x="1143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85127F84-FA80-428B-9DA2-D8423A9BE954}"/>
                </a:ext>
              </a:extLst>
            </p:cNvPr>
            <p:cNvSpPr/>
            <p:nvPr/>
          </p:nvSpPr>
          <p:spPr>
            <a:xfrm>
              <a:off x="16002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4984FD89-2936-44FA-85B4-BE9BDFFBC705}"/>
                </a:ext>
              </a:extLst>
            </p:cNvPr>
            <p:cNvSpPr/>
            <p:nvPr/>
          </p:nvSpPr>
          <p:spPr>
            <a:xfrm>
              <a:off x="20417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DA56A2A4-8512-43EA-805C-E6D5EF389DD1}"/>
                </a:ext>
              </a:extLst>
            </p:cNvPr>
            <p:cNvSpPr/>
            <p:nvPr/>
          </p:nvSpPr>
          <p:spPr>
            <a:xfrm>
              <a:off x="2498901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90B8F6F8-4F93-44EE-A260-732547A6EBC6}"/>
                </a:ext>
              </a:extLst>
            </p:cNvPr>
            <p:cNvSpPr/>
            <p:nvPr/>
          </p:nvSpPr>
          <p:spPr>
            <a:xfrm>
              <a:off x="29718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812E56C5-355E-4482-A8BE-72725F523924}"/>
                </a:ext>
              </a:extLst>
            </p:cNvPr>
            <p:cNvSpPr/>
            <p:nvPr/>
          </p:nvSpPr>
          <p:spPr>
            <a:xfrm>
              <a:off x="3429000" y="267081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13B8077-0E3E-402B-AAD5-5BF2D2B3EF36}"/>
                </a:ext>
              </a:extLst>
            </p:cNvPr>
            <p:cNvSpPr/>
            <p:nvPr/>
          </p:nvSpPr>
          <p:spPr>
            <a:xfrm>
              <a:off x="1143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6E63AFF6-1252-40BA-8B74-B6E139797DFD}"/>
                </a:ext>
              </a:extLst>
            </p:cNvPr>
            <p:cNvSpPr/>
            <p:nvPr/>
          </p:nvSpPr>
          <p:spPr>
            <a:xfrm>
              <a:off x="16002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31B569FA-80DC-464E-9304-D87DE80EE222}"/>
                </a:ext>
              </a:extLst>
            </p:cNvPr>
            <p:cNvSpPr/>
            <p:nvPr/>
          </p:nvSpPr>
          <p:spPr>
            <a:xfrm>
              <a:off x="20417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7B4047D-403B-42DA-AB02-F1F8A7D0C2CB}"/>
                </a:ext>
              </a:extLst>
            </p:cNvPr>
            <p:cNvSpPr/>
            <p:nvPr/>
          </p:nvSpPr>
          <p:spPr>
            <a:xfrm>
              <a:off x="2498901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96A0538E-5CCE-4399-B016-0906D1BBFAF3}"/>
                </a:ext>
              </a:extLst>
            </p:cNvPr>
            <p:cNvSpPr/>
            <p:nvPr/>
          </p:nvSpPr>
          <p:spPr>
            <a:xfrm>
              <a:off x="29718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0550CF7D-C6F0-46E3-AD62-6C113169FE83}"/>
                </a:ext>
              </a:extLst>
            </p:cNvPr>
            <p:cNvSpPr/>
            <p:nvPr/>
          </p:nvSpPr>
          <p:spPr>
            <a:xfrm>
              <a:off x="3429000" y="2286000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C30D7BC5-38F9-48EB-8FBB-883F0BF15D15}"/>
                </a:ext>
              </a:extLst>
            </p:cNvPr>
            <p:cNvSpPr/>
            <p:nvPr/>
          </p:nvSpPr>
          <p:spPr>
            <a:xfrm>
              <a:off x="1143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78EF3967-ACB3-4377-AA9E-632BE973633F}"/>
                </a:ext>
              </a:extLst>
            </p:cNvPr>
            <p:cNvSpPr/>
            <p:nvPr/>
          </p:nvSpPr>
          <p:spPr>
            <a:xfrm>
              <a:off x="16002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759A7503-D1C8-4664-AB48-C0A74A17E139}"/>
                </a:ext>
              </a:extLst>
            </p:cNvPr>
            <p:cNvSpPr/>
            <p:nvPr/>
          </p:nvSpPr>
          <p:spPr>
            <a:xfrm>
              <a:off x="20417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D52D2CE4-3B4A-48A1-9D74-036AF98052DA}"/>
                </a:ext>
              </a:extLst>
            </p:cNvPr>
            <p:cNvSpPr/>
            <p:nvPr/>
          </p:nvSpPr>
          <p:spPr>
            <a:xfrm>
              <a:off x="2498901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1E7FCE51-9782-4D19-9274-DC197A4434EF}"/>
                </a:ext>
              </a:extLst>
            </p:cNvPr>
            <p:cNvSpPr/>
            <p:nvPr/>
          </p:nvSpPr>
          <p:spPr>
            <a:xfrm>
              <a:off x="29718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B6145155-582D-48D6-803F-9753F33F51ED}"/>
                </a:ext>
              </a:extLst>
            </p:cNvPr>
            <p:cNvSpPr/>
            <p:nvPr/>
          </p:nvSpPr>
          <p:spPr>
            <a:xfrm>
              <a:off x="3429000" y="1890534"/>
              <a:ext cx="609600" cy="547866"/>
            </a:xfrm>
            <a:prstGeom prst="cube">
              <a:avLst>
                <a:gd name="adj" fmla="val 2492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CB33485-5EC4-4494-8789-030A8218A66F}"/>
              </a:ext>
            </a:extLst>
          </p:cNvPr>
          <p:cNvSpPr txBox="1"/>
          <p:nvPr/>
        </p:nvSpPr>
        <p:spPr>
          <a:xfrm>
            <a:off x="3581400" y="5388114"/>
            <a:ext cx="2826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 ব্যবধান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2E55FCF-266B-4A95-A3E2-E6C07B8464C2}"/>
              </a:ext>
            </a:extLst>
          </p:cNvPr>
          <p:cNvCxnSpPr>
            <a:cxnSpLocks/>
          </p:cNvCxnSpPr>
          <p:nvPr/>
        </p:nvCxnSpPr>
        <p:spPr>
          <a:xfrm flipH="1">
            <a:off x="2209802" y="5715000"/>
            <a:ext cx="138729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847</Words>
  <Application>Microsoft Office PowerPoint</Application>
  <PresentationFormat>On-screen Show (4:3)</PresentationFormat>
  <Paragraphs>353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</dc:creator>
  <cp:lastModifiedBy>Md Joynal Abedin</cp:lastModifiedBy>
  <cp:revision>64</cp:revision>
  <dcterms:created xsi:type="dcterms:W3CDTF">2019-05-18T21:52:41Z</dcterms:created>
  <dcterms:modified xsi:type="dcterms:W3CDTF">2019-11-01T01:14:05Z</dcterms:modified>
</cp:coreProperties>
</file>