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7" r:id="rId3"/>
    <p:sldId id="288" r:id="rId4"/>
    <p:sldId id="284" r:id="rId5"/>
    <p:sldId id="262" r:id="rId6"/>
    <p:sldId id="263" r:id="rId7"/>
    <p:sldId id="285" r:id="rId8"/>
    <p:sldId id="265" r:id="rId9"/>
    <p:sldId id="282" r:id="rId10"/>
    <p:sldId id="283" r:id="rId11"/>
    <p:sldId id="268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0C692-90F6-4F84-BB4A-9F74973C3B3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BE30A-28BC-49E3-B3AE-274B98D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4E9C-0628-4442-934C-A4426308F4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29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02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0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7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মূলায়ানের প্রশ্ন সূনির্দিষ্ট</a:t>
            </a:r>
            <a:r>
              <a:rPr lang="bn-BD" baseline="0" dirty="0" smtClean="0"/>
              <a:t> ভাবে শিক্ষার্থীদের থেকে করা যেতে পারে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7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বাড়ির কাজ</a:t>
            </a:r>
            <a:r>
              <a:rPr lang="bn-BD" baseline="0" dirty="0" smtClean="0"/>
              <a:t> শিক্ষার্থীদেরকে নিজ নিজ খাতায় লিখতে বলবে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3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0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0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000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sz="1000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মুখ থেকে শিরুণাম  বের করে আনার চেষ্ঠা করবেন ।</a:t>
            </a:r>
            <a:endParaRPr lang="en-US" sz="1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1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E30A-28BC-49E3-B3AE-274B98DB00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77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BE30A-28BC-49E3-B3AE-274B98DB00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2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9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চাইলে প্রাসঙ্গিক আরো কিছু যোগ করতেপারে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 কাজে</a:t>
            </a:r>
            <a:r>
              <a:rPr lang="bn-BD" baseline="0" dirty="0" smtClean="0"/>
              <a:t> সময় ২/৩ মিঃ দেয়া যেতে পারে । কাজ শিক্ষক নিজে তদারকী করবেন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7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2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8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87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68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6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30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9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3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6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20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274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4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623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67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7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7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0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7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9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8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D4F1-2A08-4639-A89F-A5B07B05EFA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5B94D3-8473-4A1A-BA2C-F9B35BE2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0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in\fi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399"/>
            <a:ext cx="3643961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5096470"/>
            <a:ext cx="2563522" cy="92333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bn-BD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সংবাদ পত্র</a:t>
            </a:r>
            <a:r>
              <a:rPr lang="bn-BD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 </a:t>
            </a:r>
            <a:endParaRPr lang="en-US" sz="1600" dirty="0"/>
          </a:p>
        </p:txBody>
      </p:sp>
      <p:pic>
        <p:nvPicPr>
          <p:cNvPr id="5" name="Picture 2" descr="C:\Users\Computer City\Pictures\2015-11-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7"/>
          <a:stretch/>
        </p:blipFill>
        <p:spPr bwMode="auto">
          <a:xfrm>
            <a:off x="4572000" y="914400"/>
            <a:ext cx="3962400" cy="37337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6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1792" y="3548419"/>
            <a:ext cx="6102808" cy="14807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 সংজ্ঞা লিখ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6324600" y="1676400"/>
            <a:ext cx="2642548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752600" y="533400"/>
            <a:ext cx="36576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965" y="0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8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unus\Desktop\Collection\Picture\IMG_29689125164293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09800" y="457200"/>
            <a:ext cx="4495800" cy="9144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নবী-রাসুলের সংখ্যা</a:t>
            </a:r>
            <a:r>
              <a:rPr lang="bn-BD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973" y="3276600"/>
            <a:ext cx="8914827" cy="3429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কুরআন মজিদে মাত্র ২৫জন নবী -রাসুলের নাম উল্লেখ রয়েছে ।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ছাহাবীদের এক প্রশ্নের  উত্তরে রাসুল (সাঃ) বলেন নবী-রাসুলের সংখ্যা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একলক্ষ </a:t>
            </a:r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চব্বিশ হাজার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হাদীসের অপর বর্ণনা মতে নবী-রাসুলের সংখ্যা দুই লক্ষ চব্বিশ হাজার </a:t>
            </a:r>
            <a:r>
              <a:rPr lang="bn-BD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তৎমধ্যে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313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অপর বর্ণনা মতে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315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জন হলেন রাসুল 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(মিশকাত)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মোটকথা </a:t>
            </a:r>
            <a:r>
              <a:rPr lang="bn-BD" sz="3200" b="1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নবী-রাসুলের সংখ্যা </a:t>
            </a:r>
            <a:r>
              <a:rPr lang="en-US" sz="3200" b="1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অগণিত।</a:t>
            </a:r>
          </a:p>
        </p:txBody>
      </p:sp>
    </p:spTree>
    <p:extLst>
      <p:ext uri="{BB962C8B-B14F-4D97-AF65-F5344CB8AC3E}">
        <p14:creationId xmlns:p14="http://schemas.microsoft.com/office/powerpoint/2010/main" val="217057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76200"/>
            <a:ext cx="3581400" cy="838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 -রাসুলের পার্থক্য</a:t>
            </a:r>
            <a:r>
              <a:rPr lang="bn-BD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47738"/>
            <a:ext cx="8991600" cy="5757862"/>
          </a:xfrm>
          <a:noFill/>
        </p:spPr>
        <p:txBody>
          <a:bodyPr numCol="2">
            <a:noAutofit/>
          </a:bodyPr>
          <a:lstStyle/>
          <a:p>
            <a:pPr marL="457200" lvl="1" indent="0">
              <a:buSzPct val="80000"/>
              <a:buNone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457200" lvl="1" indent="0">
              <a:buSzPct val="8000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নবী শব্দের অর্থ সংবাদ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বাহক</a:t>
            </a: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SzPct val="80000"/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 যিনি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তাঁর পুর্ববর্তী রাসূলের আসমানি অনুসারে মানুষের নিকট আল্লাহর বাণী প্রচার  করেন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SzPct val="8000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নবীগণ নতুন আসমানী কিতাব প্রাপ্ত নন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>
              <a:buSzPct val="80000"/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নবীদের দায়িত্ব ছিল সীমিত ।</a:t>
            </a: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SzPct val="80000"/>
              <a:buNone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 একই সময়ে পৃথিবীতে একাধিক নবী ছিলেন ।                         </a:t>
            </a:r>
          </a:p>
          <a:p>
            <a:pPr lvl="1">
              <a:buSzPct val="80000"/>
              <a:buFont typeface="Wingdings" pitchFamily="2" charset="2"/>
              <a:buChar char="§"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SzPct val="80000"/>
              <a:buFont typeface="Wingdings" pitchFamily="2" charset="2"/>
              <a:buChar char="§"/>
            </a:pP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lvl="2">
              <a:buSzPct val="80000"/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lvl="2">
              <a:buSzPct val="80000"/>
              <a:buNone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রাসুল শব্দের অর্থ প্রেরিত দূত </a:t>
            </a:r>
          </a:p>
          <a:p>
            <a:pPr marL="400050" lvl="1" indent="0">
              <a:buSzPct val="8000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২। যিনি আল্লাহর পক্ষথেকে 	মানবজাতির নিকট নতুন ঐশী 	বাণী নিয়ে আসেন তিনিই রাসুল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SzPct val="8000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রাসুল গণ নতুন আসমানী কিতাব প্রাপ্ত  </a:t>
            </a:r>
          </a:p>
          <a:p>
            <a:pPr lvl="1">
              <a:buSzPct val="8000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রাসুলদের দায়িত্ব ছিল অসীম </a:t>
            </a:r>
          </a:p>
          <a:p>
            <a:pPr lvl="1">
              <a:buSzPct val="80000"/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৫। একই সময়ে পৃথিবীতে একজন রাসুল ছিলেন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                         </a:t>
            </a:r>
          </a:p>
        </p:txBody>
      </p:sp>
      <p:sp>
        <p:nvSpPr>
          <p:cNvPr id="8" name="Down Arrow 7"/>
          <p:cNvSpPr/>
          <p:nvPr/>
        </p:nvSpPr>
        <p:spPr>
          <a:xfrm>
            <a:off x="4541520" y="947410"/>
            <a:ext cx="304800" cy="545339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700" y="762000"/>
            <a:ext cx="9982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685800"/>
            <a:ext cx="1066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রাসুল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06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" y="76201"/>
            <a:ext cx="909190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6446" y="522704"/>
            <a:ext cx="275715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921" y="5388114"/>
            <a:ext cx="754887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 ও রাসুলের মধ্যে পাঁচটি পার্থক্য লিখ 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2868768" y="1671339"/>
            <a:ext cx="38862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381000"/>
            <a:ext cx="5715000" cy="914400"/>
          </a:xfrm>
        </p:spPr>
        <p:txBody>
          <a:bodyPr>
            <a:normAutofit/>
          </a:bodyPr>
          <a:lstStyle/>
          <a:p>
            <a:pPr algn="ctr"/>
            <a:r>
              <a:rPr lang="bn-BD" sz="5400" b="1" cap="none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 বিশ্বাসের  গুরুত্ব  </a:t>
            </a:r>
            <a:r>
              <a:rPr lang="bn-BD" b="1" cap="none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752600"/>
            <a:ext cx="8763000" cy="4525963"/>
          </a:xfr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SzPct val="80000"/>
              <a:buNone/>
            </a:pP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তাওহিদে বিশ্বাস করা যেমন ফরজ ,তেমনি রিসালাতে বিশ্বাস করা ফরজ ।যেমন </a:t>
            </a: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 ইলাহা ইল্লালাহু’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 তাওহিদের ঘোষণা দেওয়া হয় ।আর </a:t>
            </a: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মোহাম্মদুর রাসুলাল্লাহ</a:t>
            </a: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দ্বারা রিসালাতের স্বীকৃতি দেওয়া হয় ।  অতএব , রিসালাতে বিশ্বাস না করলে সে কখনো ইমানদার হতে পারবেনা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20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228600"/>
            <a:ext cx="3733800" cy="1371600"/>
          </a:xfrm>
        </p:spPr>
        <p:txBody>
          <a:bodyPr>
            <a:normAutofit/>
          </a:bodyPr>
          <a:lstStyle/>
          <a:p>
            <a:pPr algn="ctr"/>
            <a:r>
              <a:rPr lang="bn-BD" sz="5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বাণী- </a:t>
            </a:r>
            <a:endParaRPr lang="en-US" sz="5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179638"/>
            <a:ext cx="8229600" cy="3763962"/>
          </a:xfr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“হে আমার সম্প্রদায় তোমরা আল্লাহর ইবাদাত কর । তিনি ব্যতীত তোমাদের আর কোন ইলাহ নেই” ।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সূরা আল আরাফ -৭৩)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“আল্লাহর ইবাদাত করার ও তাগুতকে বর্জন করার নির্দেশ দেয়ার জন্য  আমি তো প্রত্যেক জাতির মধ্যেই রাসূল পাঠিয়েছি” 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 সূরা আন নাহল-৩৬ )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381000" y="396351"/>
            <a:ext cx="139665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7010400" y="396351"/>
            <a:ext cx="139665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923183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114800"/>
            <a:ext cx="8534400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/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পৃথিবীতে নবী রাসুল প্রেরণের পাঁচটি উদ্দেশ্য উল্লেখ কর।	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57200"/>
            <a:ext cx="3429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F:\r\IMG_46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1371600" y="1770742"/>
            <a:ext cx="6019800" cy="29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Point Star 5"/>
          <p:cNvSpPr/>
          <p:nvPr/>
        </p:nvSpPr>
        <p:spPr>
          <a:xfrm>
            <a:off x="990600" y="152400"/>
            <a:ext cx="7543800" cy="1981200"/>
          </a:xfrm>
          <a:prstGeom prst="star3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838200"/>
            <a:ext cx="4953000" cy="990600"/>
          </a:xfrm>
        </p:spPr>
        <p:txBody>
          <a:bodyPr>
            <a:prstTxWarp prst="textWave2">
              <a:avLst/>
            </a:prstTxWarp>
            <a:norm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800" b="1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মূল্যায়ন </a:t>
            </a:r>
            <a:endParaRPr lang="en-US" sz="4800" b="1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057400"/>
            <a:ext cx="5791200" cy="4572000"/>
          </a:xfrm>
          <a:noFill/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‘সংবাদ’ </a:t>
            </a:r>
            <a:r>
              <a:rPr lang="bn-BD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আরবি প্রতি শব্দ কি</a:t>
            </a: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3"/>
              </a:rPr>
              <a:t>	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3"/>
              </a:rPr>
              <a:t>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রিসালাত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রিসালাতে </a:t>
            </a: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বিশ্বাস করা কী </a:t>
            </a: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3"/>
              </a:rPr>
              <a:t>	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ফরজ</a:t>
            </a:r>
            <a:endParaRPr lang="bn-BD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কুরআনে কয়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নবী-রাসুলের নাম উল্লেখ রয়েছে </a:t>
            </a: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3"/>
              </a:rPr>
              <a:t> 25জন</a:t>
            </a:r>
            <a:endParaRPr lang="bn-BD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রাসুলের সংখ্যা কতজন ? </a:t>
            </a:r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3"/>
              </a:rPr>
              <a:t>	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3"/>
              </a:rPr>
              <a:t>313</a:t>
            </a:r>
            <a:endParaRPr lang="bn-BD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মহানবী সঃ এর পূর্ববর্তী রাসুলের নাম কী? </a:t>
            </a:r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3"/>
              </a:rPr>
              <a:t> হযরত ঈসা আঃ</a:t>
            </a:r>
            <a:r>
              <a:rPr lang="bn-BD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41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24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" y="144380"/>
            <a:ext cx="8975558" cy="6713620"/>
          </a:xfrm>
          <a:prstGeom prst="rect">
            <a:avLst/>
          </a:prstGeom>
          <a:noFill/>
          <a:ln w="762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276523"/>
            <a:ext cx="3349601" cy="1171277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153561"/>
            <a:ext cx="8767011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রিসালাতের দায়িত্ব পালন করতে গিয়ে নবী-রাসুল গণ কী কী সমস্যার সম্মুখীন হয়েছিলেন তাঁর বিবরণ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দাও।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925" y="2328208"/>
            <a:ext cx="688256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FF00FF"/>
                </a:solidFill>
              </a:rPr>
              <a:t>স্বাগতম</a:t>
            </a:r>
            <a:endParaRPr lang="en-US" sz="16600" dirty="0">
              <a:solidFill>
                <a:srgbClr val="FF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6882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আজকের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</a:rPr>
              <a:t>পাঠে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</a:rPr>
              <a:t>সবাইকে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88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/>
          </p:cNvSpPr>
          <p:nvPr/>
        </p:nvSpPr>
        <p:spPr>
          <a:xfrm>
            <a:off x="76200" y="6400802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4FF741-998C-403B-BCF5-C2FFB07A19C7}" type="datetime8">
              <a:rPr lang="bn-BD" smtClean="0"/>
              <a:pPr/>
              <a:t>01 Nov. 19</a:t>
            </a:fld>
            <a:endParaRPr lang="en-US"/>
          </a:p>
        </p:txBody>
      </p:sp>
      <p:pic>
        <p:nvPicPr>
          <p:cNvPr id="3" name="Content Placeholder 4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573" y="76200"/>
            <a:ext cx="9143428" cy="6705600"/>
            <a:chOff x="-11691" y="13855"/>
            <a:chExt cx="9072564" cy="6858000"/>
          </a:xfrm>
        </p:grpSpPr>
        <p:sp>
          <p:nvSpPr>
            <p:cNvPr id="9" name="Rectangle 8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00B0F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24-Point Star 10"/>
          <p:cNvSpPr/>
          <p:nvPr/>
        </p:nvSpPr>
        <p:spPr>
          <a:xfrm>
            <a:off x="381000" y="3306034"/>
            <a:ext cx="1976200" cy="1875566"/>
          </a:xfrm>
          <a:prstGeom prst="star24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4-Point Star 11"/>
          <p:cNvSpPr/>
          <p:nvPr/>
        </p:nvSpPr>
        <p:spPr>
          <a:xfrm>
            <a:off x="2523699" y="3326506"/>
            <a:ext cx="1940992" cy="1812560"/>
          </a:xfrm>
          <a:prstGeom prst="star24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4-Point Star 12"/>
          <p:cNvSpPr/>
          <p:nvPr/>
        </p:nvSpPr>
        <p:spPr>
          <a:xfrm>
            <a:off x="4691418" y="3316272"/>
            <a:ext cx="1905000" cy="1767739"/>
          </a:xfrm>
          <a:prstGeom prst="star24">
            <a:avLst/>
          </a:prstGeom>
          <a:solidFill>
            <a:srgbClr val="7030A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6918279" y="3296936"/>
            <a:ext cx="1981200" cy="1812560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4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8994" y="76200"/>
            <a:ext cx="9008806" cy="670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07564" y="304800"/>
            <a:ext cx="20574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823" y="3164307"/>
            <a:ext cx="4259177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আহমাদ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গোপালনগর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বি.এ.বি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ব্রাহ্মণপাড়া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756-732380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arashid_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1990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yahoo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599" y="1095588"/>
            <a:ext cx="4372937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736264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029201" y="1110918"/>
            <a:ext cx="380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84454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Content Placeholder 3" descr="ZAo3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143000"/>
            <a:ext cx="3549719" cy="4495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TextBox 29"/>
          <p:cNvSpPr txBox="1"/>
          <p:nvPr/>
        </p:nvSpPr>
        <p:spPr>
          <a:xfrm>
            <a:off x="5813002" y="4510907"/>
            <a:ext cx="20433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2" name="Picture 1" descr="D:\G. B.A.B High School\Rashid 5 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1752600" cy="175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5811185"/>
            <a:ext cx="354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অধ্যায়</a:t>
            </a:r>
            <a:r>
              <a:rPr lang="en-US" dirty="0" smtClean="0"/>
              <a:t>: </a:t>
            </a:r>
            <a:r>
              <a:rPr lang="en-US" dirty="0" err="1" smtClean="0"/>
              <a:t>এক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পাঠ</a:t>
            </a:r>
            <a:r>
              <a:rPr lang="en-US" dirty="0" smtClean="0"/>
              <a:t>: ০৪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4" y="1066800"/>
            <a:ext cx="4493194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63573" y="1928813"/>
            <a:ext cx="1607492" cy="7306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45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4000" b="1" spc="45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79" y="1066800"/>
            <a:ext cx="4353621" cy="5719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4" y="3683024"/>
            <a:ext cx="4493194" cy="3032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63571" y="4786313"/>
            <a:ext cx="1607492" cy="7306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45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4000" b="1" spc="45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228600"/>
            <a:ext cx="5791200" cy="5734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দেখ এবং চিন্তা করে বল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What_is_the_message_remai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962400" cy="4724400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2" descr="C:\Users\Computer City\Pictures\2015-11-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7"/>
          <a:stretch/>
        </p:blipFill>
        <p:spPr bwMode="auto">
          <a:xfrm>
            <a:off x="4800600" y="1066800"/>
            <a:ext cx="3962400" cy="464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19200" y="340993"/>
            <a:ext cx="6934200" cy="5734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আরওদু’টি ছবি দেখ এবং চিন্তা করে বল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7010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FF"/>
                </a:solidFill>
              </a:rPr>
              <a:t>রিসালাত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228600"/>
            <a:ext cx="3200400" cy="1371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828800"/>
            <a:ext cx="8839200" cy="2286000"/>
          </a:xfrm>
          <a:noFill/>
        </p:spPr>
        <p:txBody>
          <a:bodyPr>
            <a:normAutofit/>
          </a:bodyPr>
          <a:lstStyle/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রিসালাতের পরিচিতি 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লিখতে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নবী রাসুলের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সংখ্যা ও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পার্থক্য বর্ণনা করতে 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‘রিসালাতের’ গুরুত্ব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বিশ্লেষণ করতে 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53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91878" y="4852577"/>
            <a:ext cx="2057400" cy="6858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2" tIns="45716" rIns="91432" bIns="4571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126357" y="5188954"/>
            <a:ext cx="541143" cy="65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ound Same Side Corner Rectangle 3"/>
          <p:cNvSpPr/>
          <p:nvPr/>
        </p:nvSpPr>
        <p:spPr>
          <a:xfrm>
            <a:off x="285358" y="5743575"/>
            <a:ext cx="2383732" cy="6858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2" tIns="45716" rIns="91432" bIns="4571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 বহন</a:t>
            </a:r>
            <a:endParaRPr lang="en-US" sz="43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49277" y="6015038"/>
            <a:ext cx="683147" cy="18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15094" y="6062018"/>
            <a:ext cx="6524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C:\Users\Md. Yunus Azad\Desktop\Mobile pic\10710366_713437465397495_799279431703346029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3" y="1247979"/>
            <a:ext cx="7969475" cy="3395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24" y="5195477"/>
            <a:ext cx="2880088" cy="953321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1000126"/>
            <a:ext cx="91440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9089" y="71438"/>
            <a:ext cx="4798511" cy="9215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9643" tIns="44821" rIns="89643" bIns="448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রিসালাতের পরিচিতি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6667500" y="4846054"/>
            <a:ext cx="2057400" cy="6858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2" tIns="45716" rIns="91432" bIns="4571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667500" y="5672138"/>
            <a:ext cx="2057400" cy="685800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2" tIns="45716" rIns="91432" bIns="45716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609184" y="5217371"/>
            <a:ext cx="683147" cy="18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8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6894" y="1262443"/>
            <a:ext cx="4018727" cy="3746948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আল্লাহ তায়ালার বাণী ও পরিচয় মানুষের নিকট পৌঁছানোর দায়িত্বকে রিসালাত বলে।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000126"/>
            <a:ext cx="91440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Md. Yunus Azad\Desktop\IMG_66234565997574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4895"/>
          <a:stretch/>
        </p:blipFill>
        <p:spPr bwMode="auto">
          <a:xfrm>
            <a:off x="151400" y="1222016"/>
            <a:ext cx="4666430" cy="3787375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1" y="71438"/>
            <a:ext cx="6629400" cy="9215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9643" tIns="44821" rIns="89643" bIns="448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পারিভাষায়--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105400"/>
            <a:ext cx="7554021" cy="1558460"/>
          </a:xfrm>
          <a:prstGeom prst="roundRect">
            <a:avLst>
              <a:gd name="adj" fmla="val 13545"/>
            </a:avLst>
          </a:prstGeom>
          <a:noFill/>
          <a:ln w="76200"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আর যিনি রিসালাতের দায়িত্ব পালন করেন তাকে রাসুল বলে ।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498</Words>
  <Application>Microsoft Office PowerPoint</Application>
  <PresentationFormat>On-screen Show (4:3)</PresentationFormat>
  <Paragraphs>102</Paragraphs>
  <Slides>20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নবী -রাসুলের পার্থক্য </vt:lpstr>
      <vt:lpstr>PowerPoint Presentation</vt:lpstr>
      <vt:lpstr>রিসালাতে বিশ্বাসের  গুরুত্ব   </vt:lpstr>
      <vt:lpstr>আল্লাহর বাণী- </vt:lpstr>
      <vt:lpstr>PowerPoint Presentation</vt:lpstr>
      <vt:lpstr> মূল্যায়ন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SSA. SAZIB # 01671417741 # 01816746474</cp:lastModifiedBy>
  <cp:revision>75</cp:revision>
  <dcterms:created xsi:type="dcterms:W3CDTF">2016-08-24T00:22:56Z</dcterms:created>
  <dcterms:modified xsi:type="dcterms:W3CDTF">2019-11-01T01:18:48Z</dcterms:modified>
</cp:coreProperties>
</file>