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sldIdLst>
    <p:sldId id="256" r:id="rId2"/>
    <p:sldId id="257" r:id="rId3"/>
    <p:sldId id="259" r:id="rId4"/>
    <p:sldId id="271" r:id="rId5"/>
    <p:sldId id="269" r:id="rId6"/>
    <p:sldId id="261" r:id="rId7"/>
    <p:sldId id="262" r:id="rId8"/>
    <p:sldId id="263" r:id="rId9"/>
    <p:sldId id="264" r:id="rId10"/>
    <p:sldId id="272" r:id="rId11"/>
    <p:sldId id="265" r:id="rId12"/>
    <p:sldId id="270" r:id="rId13"/>
    <p:sldId id="26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60" d="100"/>
          <a:sy n="60" d="100"/>
        </p:scale>
        <p:origin x="-87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75F0C-9BF2-465C-BDF3-DE569FAED2D3}" type="datetimeFigureOut">
              <a:rPr lang="en-US" smtClean="0"/>
              <a:pPr/>
              <a:t>6/9/2019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442D6-1E71-4F11-A827-F32622EAA2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1204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75F0C-9BF2-465C-BDF3-DE569FAED2D3}" type="datetimeFigureOut">
              <a:rPr lang="en-US" smtClean="0"/>
              <a:pPr/>
              <a:t>6/9/2019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442D6-1E71-4F11-A827-F32622EAA2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4488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75F0C-9BF2-465C-BDF3-DE569FAED2D3}" type="datetimeFigureOut">
              <a:rPr lang="en-US" smtClean="0"/>
              <a:pPr/>
              <a:t>6/9/2019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442D6-1E71-4F11-A827-F32622EAA2B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354934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75F0C-9BF2-465C-BDF3-DE569FAED2D3}" type="datetimeFigureOut">
              <a:rPr lang="en-US" smtClean="0"/>
              <a:pPr/>
              <a:t>6/9/2019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442D6-1E71-4F11-A827-F32622EAA2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1399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75F0C-9BF2-465C-BDF3-DE569FAED2D3}" type="datetimeFigureOut">
              <a:rPr lang="en-US" smtClean="0"/>
              <a:pPr/>
              <a:t>6/9/2019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442D6-1E71-4F11-A827-F32622EAA2B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798513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75F0C-9BF2-465C-BDF3-DE569FAED2D3}" type="datetimeFigureOut">
              <a:rPr lang="en-US" smtClean="0"/>
              <a:pPr/>
              <a:t>6/9/2019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442D6-1E71-4F11-A827-F32622EAA2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3280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75F0C-9BF2-465C-BDF3-DE569FAED2D3}" type="datetimeFigureOut">
              <a:rPr lang="en-US" smtClean="0"/>
              <a:pPr/>
              <a:t>6/9/2019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442D6-1E71-4F11-A827-F32622EAA2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7604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75F0C-9BF2-465C-BDF3-DE569FAED2D3}" type="datetimeFigureOut">
              <a:rPr lang="en-US" smtClean="0"/>
              <a:pPr/>
              <a:t>6/9/2019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442D6-1E71-4F11-A827-F32622EAA2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06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75F0C-9BF2-465C-BDF3-DE569FAED2D3}" type="datetimeFigureOut">
              <a:rPr lang="en-US" smtClean="0"/>
              <a:pPr/>
              <a:t>6/9/2019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442D6-1E71-4F11-A827-F32622EAA2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867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75F0C-9BF2-465C-BDF3-DE569FAED2D3}" type="datetimeFigureOut">
              <a:rPr lang="en-US" smtClean="0"/>
              <a:pPr/>
              <a:t>6/9/2019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442D6-1E71-4F11-A827-F32622EAA2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904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75F0C-9BF2-465C-BDF3-DE569FAED2D3}" type="datetimeFigureOut">
              <a:rPr lang="en-US" smtClean="0"/>
              <a:pPr/>
              <a:t>6/9/2019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442D6-1E71-4F11-A827-F32622EAA2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18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75F0C-9BF2-465C-BDF3-DE569FAED2D3}" type="datetimeFigureOut">
              <a:rPr lang="en-US" smtClean="0"/>
              <a:pPr/>
              <a:t>6/9/2019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442D6-1E71-4F11-A827-F32622EAA2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1068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75F0C-9BF2-465C-BDF3-DE569FAED2D3}" type="datetimeFigureOut">
              <a:rPr lang="en-US" smtClean="0"/>
              <a:pPr/>
              <a:t>6/9/2019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442D6-1E71-4F11-A827-F32622EAA2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797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75F0C-9BF2-465C-BDF3-DE569FAED2D3}" type="datetimeFigureOut">
              <a:rPr lang="en-US" smtClean="0"/>
              <a:pPr/>
              <a:t>6/9/2019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442D6-1E71-4F11-A827-F32622EAA2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4123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75F0C-9BF2-465C-BDF3-DE569FAED2D3}" type="datetimeFigureOut">
              <a:rPr lang="en-US" smtClean="0"/>
              <a:pPr/>
              <a:t>6/9/2019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442D6-1E71-4F11-A827-F32622EAA2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9508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75F0C-9BF2-465C-BDF3-DE569FAED2D3}" type="datetimeFigureOut">
              <a:rPr lang="en-US" smtClean="0"/>
              <a:pPr/>
              <a:t>6/9/2019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442D6-1E71-4F11-A827-F32622EAA2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1288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175F0C-9BF2-465C-BDF3-DE569FAED2D3}" type="datetimeFigureOut">
              <a:rPr lang="en-US" smtClean="0"/>
              <a:pPr/>
              <a:t>6/9/2019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384442D6-1E71-4F11-A827-F32622EAA2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587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895" y="0"/>
            <a:ext cx="12330895" cy="6773396"/>
          </a:xfrm>
        </p:spPr>
      </p:pic>
      <p:sp>
        <p:nvSpPr>
          <p:cNvPr id="7" name="Rectangle 6"/>
          <p:cNvSpPr/>
          <p:nvPr/>
        </p:nvSpPr>
        <p:spPr>
          <a:xfrm>
            <a:off x="2670301" y="2990484"/>
            <a:ext cx="7241085" cy="37702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bn-BD" sz="23900" b="1" cap="none" spc="0" dirty="0" smtClean="0">
                <a:ln/>
                <a:solidFill>
                  <a:schemeClr val="accent3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স্বাগতম</a:t>
            </a:r>
            <a:endParaRPr lang="en-US" sz="6000" b="1" cap="none" spc="0" dirty="0">
              <a:ln/>
              <a:solidFill>
                <a:schemeClr val="accent3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134532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9143" y="1"/>
            <a:ext cx="10515600" cy="1023582"/>
          </a:xfrm>
        </p:spPr>
        <p:txBody>
          <a:bodyPr>
            <a:noAutofit/>
          </a:bodyPr>
          <a:lstStyle/>
          <a:p>
            <a:r>
              <a:rPr lang="bn-BD" dirty="0" smtClean="0"/>
              <a:t> </a:t>
            </a:r>
            <a:r>
              <a:rPr lang="bn-BD" dirty="0" smtClean="0">
                <a:solidFill>
                  <a:srgbClr val="002060"/>
                </a:solidFill>
              </a:rPr>
              <a:t>নিম্নে মৌলিক </a:t>
            </a:r>
            <a:r>
              <a:rPr lang="bn-BD" dirty="0">
                <a:solidFill>
                  <a:srgbClr val="002060"/>
                </a:solidFill>
              </a:rPr>
              <a:t>লজিক </a:t>
            </a:r>
            <a:r>
              <a:rPr lang="bn-BD" dirty="0" smtClean="0">
                <a:solidFill>
                  <a:srgbClr val="002060"/>
                </a:solidFill>
              </a:rPr>
              <a:t>গেইটগুলির </a:t>
            </a:r>
            <a:r>
              <a:rPr lang="bn-BD" dirty="0">
                <a:solidFill>
                  <a:srgbClr val="002060"/>
                </a:solidFill>
              </a:rPr>
              <a:t>ছবি </a:t>
            </a:r>
            <a:r>
              <a:rPr lang="bn-BD" dirty="0" smtClean="0">
                <a:solidFill>
                  <a:srgbClr val="002060"/>
                </a:solidFill>
              </a:rPr>
              <a:t>এঁকে দেখানো হলঃ</a:t>
            </a: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129" y="1205490"/>
            <a:ext cx="3219450" cy="14192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129" y="2932874"/>
            <a:ext cx="3219450" cy="14192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129" y="4968416"/>
            <a:ext cx="3219450" cy="141922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107976" y="1023583"/>
            <a:ext cx="8093407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>
                <a:solidFill>
                  <a:srgbClr val="FF0000"/>
                </a:solidFill>
              </a:rPr>
              <a:t>অর </a:t>
            </a:r>
            <a:r>
              <a:rPr lang="bn-BD" sz="3200" b="1" dirty="0" smtClean="0">
                <a:solidFill>
                  <a:srgbClr val="FF0000"/>
                </a:solidFill>
              </a:rPr>
              <a:t>গেইটঃ </a:t>
            </a:r>
            <a:r>
              <a:rPr lang="bn-BD" sz="3100" dirty="0" smtClean="0"/>
              <a:t>যোগের কাজ করে।এখানে ইনপুট </a:t>
            </a:r>
            <a:r>
              <a:rPr lang="en-US" sz="3100" dirty="0" smtClean="0"/>
              <a:t>A,B </a:t>
            </a:r>
            <a:r>
              <a:rPr lang="bn-BD" sz="3100" dirty="0" smtClean="0"/>
              <a:t>তাই</a:t>
            </a:r>
            <a:r>
              <a:rPr lang="en-US" sz="3100" dirty="0" smtClean="0"/>
              <a:t> </a:t>
            </a:r>
            <a:r>
              <a:rPr lang="bn-BD" sz="3100" dirty="0"/>
              <a:t>আউটপুট</a:t>
            </a:r>
            <a:r>
              <a:rPr lang="en-US" sz="3100" dirty="0" smtClean="0"/>
              <a:t> </a:t>
            </a:r>
            <a:endParaRPr lang="bn-BD" sz="3100" dirty="0" smtClean="0"/>
          </a:p>
          <a:p>
            <a:r>
              <a:rPr lang="en-US" sz="3100" dirty="0" smtClean="0"/>
              <a:t>A</a:t>
            </a:r>
            <a:r>
              <a:rPr lang="bn-BD" sz="3100" dirty="0" smtClean="0"/>
              <a:t>+</a:t>
            </a:r>
            <a:r>
              <a:rPr lang="en-US" sz="3100" dirty="0" smtClean="0"/>
              <a:t>B</a:t>
            </a:r>
            <a:r>
              <a:rPr lang="bn-BD" sz="3100" dirty="0" smtClean="0"/>
              <a:t> </a:t>
            </a:r>
            <a:r>
              <a:rPr lang="en-US" sz="3100" dirty="0" smtClean="0"/>
              <a:t> </a:t>
            </a:r>
            <a:endParaRPr lang="en-US" sz="3100" dirty="0"/>
          </a:p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107976" y="2859013"/>
            <a:ext cx="8084024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>
                <a:solidFill>
                  <a:srgbClr val="FF0000"/>
                </a:solidFill>
              </a:rPr>
              <a:t>অ্যান্ড </a:t>
            </a:r>
            <a:r>
              <a:rPr lang="bn-BD" sz="3200" b="1" dirty="0" smtClean="0">
                <a:solidFill>
                  <a:srgbClr val="FF0000"/>
                </a:solidFill>
              </a:rPr>
              <a:t>গেইটঃ</a:t>
            </a:r>
            <a:r>
              <a:rPr lang="bn-BD" sz="2800" b="1" dirty="0" smtClean="0">
                <a:solidFill>
                  <a:srgbClr val="FF0000"/>
                </a:solidFill>
              </a:rPr>
              <a:t> </a:t>
            </a:r>
            <a:r>
              <a:rPr lang="bn-BD" sz="2800" dirty="0" smtClean="0"/>
              <a:t>গুনের </a:t>
            </a:r>
            <a:r>
              <a:rPr lang="bn-BD" sz="2800" dirty="0"/>
              <a:t>কাজ </a:t>
            </a:r>
            <a:r>
              <a:rPr lang="bn-BD" sz="2800" dirty="0" smtClean="0"/>
              <a:t>করে এখানে </a:t>
            </a:r>
            <a:r>
              <a:rPr lang="bn-BD" sz="2800" dirty="0"/>
              <a:t>ইনপুট </a:t>
            </a:r>
            <a:r>
              <a:rPr lang="en-US" sz="2800" dirty="0"/>
              <a:t>A,B </a:t>
            </a:r>
            <a:r>
              <a:rPr lang="bn-BD" sz="2800" dirty="0"/>
              <a:t>তাই</a:t>
            </a:r>
            <a:r>
              <a:rPr lang="en-US" sz="2800" dirty="0"/>
              <a:t> </a:t>
            </a:r>
            <a:r>
              <a:rPr lang="bn-BD" sz="2800" dirty="0"/>
              <a:t>আউটপুট</a:t>
            </a:r>
            <a:r>
              <a:rPr lang="en-US" sz="2800" dirty="0" smtClean="0"/>
              <a:t> </a:t>
            </a:r>
            <a:endParaRPr lang="bn-BD" sz="2800" dirty="0" smtClean="0"/>
          </a:p>
          <a:p>
            <a:r>
              <a:rPr lang="en-US" sz="2800" dirty="0" smtClean="0"/>
              <a:t>A.B</a:t>
            </a:r>
            <a:r>
              <a:rPr lang="bn-BD" sz="2800" dirty="0" smtClean="0"/>
              <a:t> </a:t>
            </a:r>
            <a:r>
              <a:rPr lang="en-US" sz="2800" dirty="0" smtClean="0"/>
              <a:t> </a:t>
            </a:r>
            <a:endParaRPr lang="en-US" sz="2800" dirty="0"/>
          </a:p>
          <a:p>
            <a:r>
              <a:rPr lang="bn-BD" sz="2800" dirty="0" smtClean="0"/>
              <a:t> </a:t>
            </a:r>
            <a:endParaRPr lang="en-US" dirty="0"/>
          </a:p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203511" y="4940103"/>
            <a:ext cx="786111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solidFill>
                  <a:srgbClr val="FF0000"/>
                </a:solidFill>
              </a:rPr>
              <a:t>নট গেইটঃ  </a:t>
            </a:r>
            <a:r>
              <a:rPr lang="bn-BD" sz="2800" dirty="0" smtClean="0"/>
              <a:t>পুরক বা বিপরীত এর </a:t>
            </a:r>
            <a:r>
              <a:rPr lang="bn-BD" sz="2800" dirty="0"/>
              <a:t>কাজ করে এখানে ইনপুট </a:t>
            </a:r>
            <a:r>
              <a:rPr lang="en-US" sz="2800" dirty="0" smtClean="0"/>
              <a:t>A </a:t>
            </a:r>
            <a:r>
              <a:rPr lang="bn-BD" sz="2800" dirty="0"/>
              <a:t>তাই</a:t>
            </a:r>
            <a:r>
              <a:rPr lang="en-US" sz="2800" dirty="0"/>
              <a:t> </a:t>
            </a:r>
            <a:r>
              <a:rPr lang="bn-BD" sz="2800" dirty="0"/>
              <a:t>আউটপুট</a:t>
            </a:r>
            <a:r>
              <a:rPr lang="en-US" sz="2800" dirty="0" smtClean="0"/>
              <a:t> ÿ</a:t>
            </a:r>
            <a:r>
              <a:rPr lang="bn-BD" sz="2800" dirty="0" smtClean="0"/>
              <a:t> </a:t>
            </a:r>
            <a:r>
              <a:rPr lang="en-US" sz="2800" dirty="0" smtClean="0"/>
              <a:t> </a:t>
            </a:r>
            <a:endParaRPr lang="en-US" sz="2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3984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08000" y="2528888"/>
            <a:ext cx="11684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4800" dirty="0" smtClean="0"/>
              <a:t>লজিক </a:t>
            </a:r>
            <a:r>
              <a:rPr lang="bn-BD" sz="4800" dirty="0"/>
              <a:t>গেইট কি ?</a:t>
            </a:r>
          </a:p>
          <a:p>
            <a:r>
              <a:rPr lang="bn-BD" sz="4800" dirty="0"/>
              <a:t>মৌলিক লজিক গেইট কত প্রকার ও কি কি ?</a:t>
            </a:r>
          </a:p>
          <a:p>
            <a:r>
              <a:rPr lang="bn-BD" sz="4800" dirty="0"/>
              <a:t>মৌলিক লজিক গেইট গুলির ছবি এঁকে </a:t>
            </a:r>
            <a:r>
              <a:rPr lang="bn-BD" sz="4800" dirty="0" smtClean="0"/>
              <a:t>দেখাও।</a:t>
            </a:r>
            <a:endParaRPr lang="en-US" sz="4800" b="1" dirty="0"/>
          </a:p>
        </p:txBody>
      </p:sp>
      <p:sp>
        <p:nvSpPr>
          <p:cNvPr id="4" name="Rectangle 3"/>
          <p:cNvSpPr/>
          <p:nvPr/>
        </p:nvSpPr>
        <p:spPr>
          <a:xfrm>
            <a:off x="3784266" y="341366"/>
            <a:ext cx="3685625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n-BD" sz="115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মুল্যায়ন</a:t>
            </a:r>
            <a:endParaRPr lang="en-US" sz="54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04208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251" y="2701285"/>
            <a:ext cx="9144000" cy="1655762"/>
          </a:xfrm>
        </p:spPr>
        <p:txBody>
          <a:bodyPr>
            <a:noAutofit/>
          </a:bodyPr>
          <a:lstStyle/>
          <a:p>
            <a:pPr algn="l"/>
            <a:r>
              <a:rPr lang="bn-BD" sz="3600" dirty="0" smtClean="0">
                <a:solidFill>
                  <a:schemeClr val="tx1"/>
                </a:solidFill>
              </a:rPr>
              <a:t>তিনটি মৌলিক </a:t>
            </a:r>
            <a:r>
              <a:rPr lang="bn-BD" sz="3600" dirty="0">
                <a:solidFill>
                  <a:schemeClr val="tx1"/>
                </a:solidFill>
              </a:rPr>
              <a:t>লজিক </a:t>
            </a:r>
            <a:r>
              <a:rPr lang="bn-BD" sz="3600" dirty="0" smtClean="0">
                <a:solidFill>
                  <a:schemeClr val="tx1"/>
                </a:solidFill>
              </a:rPr>
              <a:t>গেইট দিয়ে কিভাবে আরও চারটি যৌগিক গেইট তৈরি করা হয় তা লিখে নিয়ে আসবে। 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356061" y="470319"/>
            <a:ext cx="4495141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n-BD" sz="96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বাড়ীর কাজ</a:t>
            </a:r>
            <a:endParaRPr lang="en-US" sz="96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09514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210"/>
            <a:ext cx="121920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078172" y="1060236"/>
            <a:ext cx="9144000" cy="450892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n-BD" sz="28700" b="1" cap="none" spc="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endParaRPr lang="en-US" sz="287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06470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349267" y="2190199"/>
            <a:ext cx="6007430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200" dirty="0" smtClean="0"/>
              <a:t>মোঃ আব্দুর রাজ্জাক</a:t>
            </a:r>
            <a:br>
              <a:rPr lang="bn-BD" sz="3200" dirty="0" smtClean="0"/>
            </a:br>
            <a:r>
              <a:rPr lang="bn-BD" sz="3200" dirty="0" smtClean="0"/>
              <a:t>প্রভাষক কম্পিউটার</a:t>
            </a:r>
            <a:r>
              <a:rPr lang="bn-BD" sz="3200" dirty="0" smtClean="0">
                <a:solidFill>
                  <a:srgbClr val="00B050"/>
                </a:solidFill>
              </a:rPr>
              <a:t> </a:t>
            </a:r>
            <a:r>
              <a:rPr lang="bn-BD" sz="3200" dirty="0" smtClean="0"/>
              <a:t>শিক্ষা  </a:t>
            </a:r>
            <a:br>
              <a:rPr lang="bn-BD" sz="3200" dirty="0" smtClean="0"/>
            </a:br>
            <a:r>
              <a:rPr lang="bn-BD" sz="3200" dirty="0" smtClean="0"/>
              <a:t>লালপুর মডেল</a:t>
            </a:r>
            <a:r>
              <a:rPr lang="bn-BD" sz="3200" dirty="0" smtClean="0">
                <a:cs typeface="NikoshBAN" panose="02000000000000000000" pitchFamily="2" charset="0"/>
              </a:rPr>
              <a:t> 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কলেজ</a:t>
            </a:r>
            <a:b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তানোর,রাজশাহী।</a:t>
            </a:r>
            <a:r>
              <a:rPr lang="bn-BD" sz="3200" smtClean="0">
                <a:latin typeface="NikoshBAN" panose="02000000000000000000" pitchFamily="2" charset="0"/>
                <a:cs typeface="NikoshBAN" panose="02000000000000000000" pitchFamily="2" charset="0"/>
              </a:rPr>
              <a:t/>
            </a:r>
            <a:br>
              <a:rPr lang="bn-BD" sz="3200" smtClean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US" sz="2800" smtClean="0"/>
              <a:t>Email-abdurrazzakkhokon@gmail.com</a:t>
            </a:r>
            <a:endParaRPr lang="en-US" sz="4000" dirty="0"/>
          </a:p>
        </p:txBody>
      </p:sp>
      <p:sp>
        <p:nvSpPr>
          <p:cNvPr id="5" name="Rectangle 4"/>
          <p:cNvSpPr/>
          <p:nvPr/>
        </p:nvSpPr>
        <p:spPr>
          <a:xfrm>
            <a:off x="253267" y="4513913"/>
            <a:ext cx="6096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bn-BD" sz="3200" dirty="0" smtClean="0"/>
              <a:t>বিষয়ঃ</a:t>
            </a:r>
            <a:r>
              <a:rPr lang="bn-BD" sz="3200" b="1" dirty="0" smtClean="0"/>
              <a:t> </a:t>
            </a:r>
            <a:r>
              <a:rPr lang="en-US" sz="3200" b="1" dirty="0" err="1" smtClean="0"/>
              <a:t>আই,সি,টি</a:t>
            </a:r>
            <a:r>
              <a:rPr lang="bn-BD" sz="3200" dirty="0" smtClean="0"/>
              <a:t>-১ম</a:t>
            </a:r>
            <a:r>
              <a:rPr lang="bn-BD" sz="3200" b="1" dirty="0" smtClean="0"/>
              <a:t> </a:t>
            </a:r>
            <a:r>
              <a:rPr lang="bn-BD" sz="3200" dirty="0" smtClean="0"/>
              <a:t>পত্র</a:t>
            </a:r>
          </a:p>
          <a:p>
            <a:r>
              <a:rPr lang="bn-BD" sz="3200" dirty="0" smtClean="0"/>
              <a:t>শ্রেনীঃ</a:t>
            </a:r>
            <a:r>
              <a:rPr lang="bn-BD" sz="3200" b="1" dirty="0" smtClean="0"/>
              <a:t> </a:t>
            </a:r>
            <a:r>
              <a:rPr lang="bn-BD" sz="3200" dirty="0" smtClean="0"/>
              <a:t>একাদশ, সময়-৪৫মিঃ</a:t>
            </a:r>
            <a:endParaRPr lang="en-US" sz="3200" dirty="0" smtClean="0"/>
          </a:p>
          <a:p>
            <a:r>
              <a:rPr lang="bn-BD" sz="3200" dirty="0" smtClean="0"/>
              <a:t>অধ্যায়ঃ</a:t>
            </a:r>
            <a:r>
              <a:rPr lang="bn-BD" sz="3200" b="1" dirty="0" smtClean="0"/>
              <a:t> </a:t>
            </a:r>
            <a:r>
              <a:rPr lang="en-US" sz="3200" b="1" dirty="0" err="1" smtClean="0"/>
              <a:t>তৃতীয়</a:t>
            </a:r>
            <a:endParaRPr lang="bn-BD" sz="3200" dirty="0" smtClean="0"/>
          </a:p>
          <a:p>
            <a:r>
              <a:rPr lang="bn-BD" sz="3200" dirty="0" smtClean="0"/>
              <a:t>তারিখঃ</a:t>
            </a:r>
            <a:r>
              <a:rPr lang="bn-BD" sz="3200" b="1" dirty="0" smtClean="0"/>
              <a:t> </a:t>
            </a:r>
            <a:r>
              <a:rPr lang="bn-BD" sz="3200" b="1" dirty="0" smtClean="0"/>
              <a:t>০৬/০৫/২০১</a:t>
            </a:r>
            <a:r>
              <a:rPr lang="en-US" sz="3200" b="1" dirty="0" smtClean="0"/>
              <a:t>9</a:t>
            </a:r>
            <a:r>
              <a:rPr lang="bn-BD" sz="3200" b="1" dirty="0" smtClean="0"/>
              <a:t> </a:t>
            </a:r>
            <a:r>
              <a:rPr lang="bn-BD" sz="3200" b="1" dirty="0" smtClean="0"/>
              <a:t>ইং।</a:t>
            </a:r>
            <a:endParaRPr lang="en-US" sz="3200" b="1" dirty="0"/>
          </a:p>
        </p:txBody>
      </p:sp>
      <p:sp>
        <p:nvSpPr>
          <p:cNvPr id="6" name="Rectangle 5"/>
          <p:cNvSpPr/>
          <p:nvPr/>
        </p:nvSpPr>
        <p:spPr>
          <a:xfrm>
            <a:off x="3928056" y="138460"/>
            <a:ext cx="3438762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n-BD" sz="9600" b="1" cap="none" spc="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96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397" y="270455"/>
            <a:ext cx="3438659" cy="3863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661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06400" y="1778000"/>
            <a:ext cx="11785600" cy="47859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8000" b="1" dirty="0" smtClean="0">
                <a:solidFill>
                  <a:srgbClr val="C00000"/>
                </a:solidFill>
              </a:rPr>
              <a:t>এই পাঠ </a:t>
            </a:r>
            <a:r>
              <a:rPr lang="bn-BD" sz="8000" b="1" smtClean="0">
                <a:solidFill>
                  <a:srgbClr val="C00000"/>
                </a:solidFill>
              </a:rPr>
              <a:t>শেষে </a:t>
            </a:r>
            <a:r>
              <a:rPr lang="bn-BD" sz="8000" smtClean="0">
                <a:solidFill>
                  <a:srgbClr val="C00000"/>
                </a:solidFill>
              </a:rPr>
              <a:t>শিক্ষাথীরা</a:t>
            </a:r>
            <a:endParaRPr lang="bn-BD" sz="8000" b="1" dirty="0">
              <a:solidFill>
                <a:srgbClr val="C00000"/>
              </a:solidFill>
            </a:endParaRPr>
          </a:p>
          <a:p>
            <a:r>
              <a:rPr lang="bn-BD" sz="5400" dirty="0" smtClean="0"/>
              <a:t>লজিক গেইট কি বলতে পারবে।</a:t>
            </a:r>
          </a:p>
          <a:p>
            <a:r>
              <a:rPr lang="bn-BD" sz="5400" dirty="0"/>
              <a:t>মৌলিক </a:t>
            </a:r>
            <a:r>
              <a:rPr lang="bn-BD" sz="5400" dirty="0" smtClean="0"/>
              <a:t>লজিক গেইট কত প্রকার  এবং কি কি তা লিখতে পারবে।</a:t>
            </a:r>
          </a:p>
          <a:p>
            <a:r>
              <a:rPr lang="bn-BD" sz="5400" dirty="0" smtClean="0"/>
              <a:t>মৌলিক লজিক গেইট গুলির ছবি এঁকে দেখাতে পারবে।</a:t>
            </a:r>
            <a:endParaRPr lang="en-US" sz="1400" b="1" dirty="0" smtClean="0"/>
          </a:p>
          <a:p>
            <a:endParaRPr lang="en-US" sz="9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133600" y="208340"/>
            <a:ext cx="5334000" cy="18620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n-BD" sz="115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শিখন ফল</a:t>
            </a:r>
            <a:endParaRPr lang="en-US" sz="6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512333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7148" y="3957851"/>
            <a:ext cx="11694852" cy="2900150"/>
          </a:xfrm>
        </p:spPr>
        <p:txBody>
          <a:bodyPr>
            <a:normAutofit/>
          </a:bodyPr>
          <a:lstStyle/>
          <a:p>
            <a:r>
              <a:rPr lang="bn-BD" sz="5400" dirty="0" smtClean="0"/>
              <a:t>বল দেখি কোনটি কোন গেইট এর ছবি?</a:t>
            </a:r>
            <a:endParaRPr lang="en-US" sz="5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5477" y="1629492"/>
            <a:ext cx="3918330" cy="17273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0609" y="1629492"/>
            <a:ext cx="3621005" cy="172731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147" y="1629492"/>
            <a:ext cx="3918329" cy="1727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64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10057" y="2296445"/>
            <a:ext cx="9144000" cy="1655762"/>
          </a:xfrm>
        </p:spPr>
        <p:txBody>
          <a:bodyPr>
            <a:normAutofit/>
          </a:bodyPr>
          <a:lstStyle/>
          <a:p>
            <a:pPr algn="ctr"/>
            <a:r>
              <a:rPr lang="bn-BD" sz="6600" dirty="0" smtClean="0"/>
              <a:t> </a:t>
            </a:r>
            <a:r>
              <a:rPr lang="bn-BD" sz="7200" dirty="0" smtClean="0"/>
              <a:t> </a:t>
            </a:r>
            <a:endParaRPr lang="en-US" sz="6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3950" y="4817911"/>
            <a:ext cx="3219450" cy="14192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4636" y="4817912"/>
            <a:ext cx="3219450" cy="14192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400" y="4817912"/>
            <a:ext cx="3219450" cy="141922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865335" y="2551120"/>
            <a:ext cx="4360489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n-BD" sz="80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লজিক গেইট </a:t>
            </a:r>
            <a:endParaRPr lang="en-US" sz="8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365105" y="307060"/>
            <a:ext cx="6500498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n-BD" sz="115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পাঠ শিরোনাম</a:t>
            </a:r>
            <a:endParaRPr lang="en-US" sz="115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62691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bn-BD" sz="6600" dirty="0" smtClean="0"/>
              <a:t>লজিক গেইট কি?</a:t>
            </a:r>
            <a:r>
              <a:rPr lang="bn-BD" sz="6600" dirty="0">
                <a:solidFill>
                  <a:srgbClr val="0070C0"/>
                </a:solidFill>
              </a:rPr>
              <a:t> </a:t>
            </a:r>
            <a:endParaRPr lang="bn-BD" sz="6600" dirty="0" smtClean="0">
              <a:solidFill>
                <a:srgbClr val="0070C0"/>
              </a:solidFill>
            </a:endParaRPr>
          </a:p>
          <a:p>
            <a:pPr marL="0" indent="0" algn="just">
              <a:buNone/>
            </a:pPr>
            <a:r>
              <a:rPr lang="bn-BD" sz="4000" dirty="0" smtClean="0">
                <a:solidFill>
                  <a:srgbClr val="0070C0"/>
                </a:solidFill>
              </a:rPr>
              <a:t>যে </a:t>
            </a:r>
            <a:r>
              <a:rPr lang="bn-BD" sz="4000" dirty="0">
                <a:solidFill>
                  <a:srgbClr val="0070C0"/>
                </a:solidFill>
              </a:rPr>
              <a:t>সকল ডিজিটাল ইলেকট্রনিক সার্কিট কোন বুলিয়ান প্রক্রিয়াই যোগ, গু্‌ন ও পুরকের কাজ করে  তাকে লজিক গেইট বলে।</a:t>
            </a:r>
            <a:endParaRPr lang="en-US" sz="4000" dirty="0"/>
          </a:p>
        </p:txBody>
      </p:sp>
      <p:sp>
        <p:nvSpPr>
          <p:cNvPr id="2" name="Rectangle 1"/>
          <p:cNvSpPr/>
          <p:nvPr/>
        </p:nvSpPr>
        <p:spPr>
          <a:xfrm>
            <a:off x="3364983" y="212560"/>
            <a:ext cx="4350871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n-BD" sz="96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একক কাজ</a:t>
            </a:r>
            <a:endParaRPr lang="en-US" sz="96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56445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4024" y="2667000"/>
            <a:ext cx="11727976" cy="4191000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bn-BD" sz="6000" dirty="0">
                <a:solidFill>
                  <a:srgbClr val="0070C0"/>
                </a:solidFill>
              </a:rPr>
              <a:t>মৌলিক লজিক </a:t>
            </a:r>
            <a:r>
              <a:rPr lang="bn-BD" sz="6000" dirty="0" smtClean="0">
                <a:solidFill>
                  <a:srgbClr val="0070C0"/>
                </a:solidFill>
              </a:rPr>
              <a:t>গেইট কত </a:t>
            </a:r>
            <a:r>
              <a:rPr lang="bn-BD" sz="6000" dirty="0">
                <a:solidFill>
                  <a:srgbClr val="0070C0"/>
                </a:solidFill>
              </a:rPr>
              <a:t>এর </a:t>
            </a:r>
            <a:r>
              <a:rPr lang="bn-BD" sz="6000" dirty="0" smtClean="0">
                <a:solidFill>
                  <a:srgbClr val="0070C0"/>
                </a:solidFill>
              </a:rPr>
              <a:t>প্রকার </a:t>
            </a:r>
            <a:r>
              <a:rPr lang="bn-BD" sz="6000" dirty="0">
                <a:solidFill>
                  <a:srgbClr val="0070C0"/>
                </a:solidFill>
              </a:rPr>
              <a:t>ও কি কি</a:t>
            </a:r>
            <a:r>
              <a:rPr lang="bn-BD" sz="6000" dirty="0" smtClean="0">
                <a:solidFill>
                  <a:srgbClr val="0070C0"/>
                </a:solidFill>
              </a:rPr>
              <a:t>?</a:t>
            </a:r>
          </a:p>
          <a:p>
            <a:pPr algn="l"/>
            <a:endParaRPr lang="bn-BD" sz="6000" dirty="0" smtClean="0"/>
          </a:p>
          <a:p>
            <a:pPr algn="l"/>
            <a:r>
              <a:rPr lang="bn-BD" sz="4200" dirty="0" smtClean="0">
                <a:solidFill>
                  <a:schemeClr val="tx1"/>
                </a:solidFill>
              </a:rPr>
              <a:t>মৌলিক </a:t>
            </a:r>
            <a:r>
              <a:rPr lang="bn-BD" sz="4200" dirty="0">
                <a:solidFill>
                  <a:schemeClr val="tx1"/>
                </a:solidFill>
              </a:rPr>
              <a:t>লজিক গেইট তিন </a:t>
            </a:r>
            <a:r>
              <a:rPr lang="bn-BD" sz="4200" dirty="0" smtClean="0">
                <a:solidFill>
                  <a:schemeClr val="tx1"/>
                </a:solidFill>
              </a:rPr>
              <a:t>প্রকারঃ</a:t>
            </a:r>
            <a:endParaRPr lang="bn-BD" sz="4200" dirty="0">
              <a:solidFill>
                <a:schemeClr val="tx1"/>
              </a:solidFill>
            </a:endParaRPr>
          </a:p>
          <a:p>
            <a:pPr algn="l"/>
            <a:r>
              <a:rPr lang="bn-BD" sz="4200" dirty="0">
                <a:solidFill>
                  <a:schemeClr val="tx1"/>
                </a:solidFill>
              </a:rPr>
              <a:t>১। অর গেইট </a:t>
            </a:r>
          </a:p>
          <a:p>
            <a:pPr algn="l"/>
            <a:r>
              <a:rPr lang="bn-BD" sz="4200" dirty="0" smtClean="0">
                <a:solidFill>
                  <a:schemeClr val="tx1"/>
                </a:solidFill>
              </a:rPr>
              <a:t>২। </a:t>
            </a:r>
            <a:r>
              <a:rPr lang="bn-BD" sz="4200" dirty="0">
                <a:solidFill>
                  <a:schemeClr val="tx1"/>
                </a:solidFill>
              </a:rPr>
              <a:t>অ্যান্ড গেইট ও</a:t>
            </a:r>
          </a:p>
          <a:p>
            <a:pPr algn="l"/>
            <a:r>
              <a:rPr lang="bn-BD" sz="4200" dirty="0">
                <a:solidFill>
                  <a:schemeClr val="tx1"/>
                </a:solidFill>
              </a:rPr>
              <a:t>৩। নট গেইট</a:t>
            </a:r>
          </a:p>
          <a:p>
            <a:pPr algn="l"/>
            <a:r>
              <a:rPr lang="bn-BD" sz="6000" dirty="0" smtClean="0">
                <a:solidFill>
                  <a:schemeClr val="tx1"/>
                </a:solidFill>
              </a:rPr>
              <a:t> </a:t>
            </a:r>
            <a:endParaRPr lang="en-US" sz="32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2966" y="5272757"/>
            <a:ext cx="3219450" cy="14192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5317" y="5272757"/>
            <a:ext cx="3219450" cy="14192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3116" y="3583260"/>
            <a:ext cx="3219450" cy="141922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275332" y="349820"/>
            <a:ext cx="5062604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n-BD" sz="96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জোড়ায় </a:t>
            </a:r>
            <a:r>
              <a:rPr lang="bn-BD" sz="96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কাজ</a:t>
            </a:r>
            <a:endParaRPr lang="en-US" sz="96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64357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081" y="3894693"/>
            <a:ext cx="3219450" cy="14192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5000" y="3894692"/>
            <a:ext cx="3219450" cy="141922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3266" y="3894693"/>
            <a:ext cx="3219450" cy="141922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13899" y="5595583"/>
            <a:ext cx="30707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/>
              <a:t>অর গেইট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4776717" y="5595583"/>
            <a:ext cx="20198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dirty="0"/>
              <a:t>অ্যান্ড </a:t>
            </a:r>
            <a:r>
              <a:rPr lang="bn-BD" sz="4000" dirty="0" smtClean="0"/>
              <a:t>গেইট</a:t>
            </a:r>
            <a:endParaRPr lang="en-US" sz="4000" dirty="0"/>
          </a:p>
          <a:p>
            <a:pPr algn="ctr"/>
            <a:r>
              <a:rPr lang="bn-BD" dirty="0" smtClean="0"/>
              <a:t> 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966579" y="5595583"/>
            <a:ext cx="2292824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400" dirty="0" smtClean="0"/>
              <a:t>নট গেইট</a:t>
            </a:r>
            <a:endParaRPr lang="en-US" dirty="0"/>
          </a:p>
          <a:p>
            <a:endParaRPr lang="en-US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5666" y="4047093"/>
            <a:ext cx="3219450" cy="141922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442931" y="282009"/>
            <a:ext cx="4261103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n-BD" sz="96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দলীয় কাজ</a:t>
            </a:r>
            <a:endParaRPr lang="en-US" sz="96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17630" y="2025570"/>
            <a:ext cx="103014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dirty="0" smtClean="0"/>
              <a:t>মৌলিক </a:t>
            </a:r>
            <a:r>
              <a:rPr lang="bn-BD" sz="4400" dirty="0"/>
              <a:t>লজিক গেইট গুলির ছবি এঁকে </a:t>
            </a:r>
            <a:r>
              <a:rPr lang="bn-BD" sz="4400" dirty="0" smtClean="0"/>
              <a:t>দেখাও 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1008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09433" y="1719618"/>
            <a:ext cx="1180834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4800" dirty="0" smtClean="0">
                <a:solidFill>
                  <a:srgbClr val="0070C0"/>
                </a:solidFill>
              </a:rPr>
              <a:t>লজিক </a:t>
            </a:r>
            <a:r>
              <a:rPr lang="bn-BD" sz="4800" dirty="0">
                <a:solidFill>
                  <a:srgbClr val="0070C0"/>
                </a:solidFill>
              </a:rPr>
              <a:t>গেইট কি </a:t>
            </a:r>
            <a:r>
              <a:rPr lang="bn-BD" sz="4800" dirty="0" smtClean="0">
                <a:solidFill>
                  <a:srgbClr val="0070C0"/>
                </a:solidFill>
              </a:rPr>
              <a:t>?</a:t>
            </a:r>
          </a:p>
          <a:p>
            <a:r>
              <a:rPr lang="bn-BD" sz="2800" dirty="0" smtClean="0"/>
              <a:t>যে সকল ডিজিটাল ইলেকট্রনিক সার্কিট কোন বুলিয়ান প্রক্রিয়াই যোগ, গু্‌ন ও পুরকের কাজ করে  তাকে লজিক গেইট বলে।</a:t>
            </a:r>
            <a:r>
              <a:rPr lang="en-US" sz="2800" dirty="0" smtClean="0"/>
              <a:t> </a:t>
            </a:r>
            <a:r>
              <a:rPr lang="bn-BD" sz="2800" dirty="0"/>
              <a:t>লজিক </a:t>
            </a:r>
            <a:r>
              <a:rPr lang="bn-BD" sz="2800" dirty="0" smtClean="0"/>
              <a:t>গেইট-এ এক বা একাধিক ইনপুট এবং একটি মাত্র </a:t>
            </a:r>
            <a:r>
              <a:rPr lang="bn-BD" sz="2800" b="1" dirty="0"/>
              <a:t> আউটপুট </a:t>
            </a:r>
            <a:r>
              <a:rPr lang="bn-BD" sz="2800" b="1" dirty="0" smtClean="0"/>
              <a:t>থাকে।</a:t>
            </a:r>
            <a:r>
              <a:rPr lang="bn-BD" sz="2800" dirty="0" smtClean="0"/>
              <a:t> </a:t>
            </a:r>
          </a:p>
          <a:p>
            <a:r>
              <a:rPr lang="bn-BD" sz="3600" dirty="0" smtClean="0">
                <a:solidFill>
                  <a:srgbClr val="0070C0"/>
                </a:solidFill>
              </a:rPr>
              <a:t>মৌলিক </a:t>
            </a:r>
            <a:r>
              <a:rPr lang="bn-BD" sz="3600" dirty="0">
                <a:solidFill>
                  <a:srgbClr val="0070C0"/>
                </a:solidFill>
              </a:rPr>
              <a:t>লজিক গেইট কত প্রকার ও কি কি </a:t>
            </a:r>
            <a:r>
              <a:rPr lang="bn-BD" sz="3600" dirty="0" smtClean="0">
                <a:solidFill>
                  <a:srgbClr val="0070C0"/>
                </a:solidFill>
              </a:rPr>
              <a:t>?</a:t>
            </a:r>
          </a:p>
          <a:p>
            <a:r>
              <a:rPr lang="bn-BD" sz="2800" dirty="0"/>
              <a:t>মৌলিক লজিক </a:t>
            </a:r>
            <a:r>
              <a:rPr lang="bn-BD" sz="2800" dirty="0" smtClean="0"/>
              <a:t>গেইট তিন প্রকারঃ-</a:t>
            </a:r>
          </a:p>
          <a:p>
            <a:r>
              <a:rPr lang="bn-BD" sz="2800" dirty="0" smtClean="0"/>
              <a:t>১। অর </a:t>
            </a:r>
            <a:r>
              <a:rPr lang="bn-BD" sz="2800" dirty="0"/>
              <a:t>গেইট </a:t>
            </a:r>
          </a:p>
          <a:p>
            <a:r>
              <a:rPr lang="bn-BD" sz="2800" dirty="0" smtClean="0"/>
              <a:t>২ অ্যান্ড</a:t>
            </a:r>
            <a:r>
              <a:rPr lang="bn-BD" sz="2800" dirty="0"/>
              <a:t> </a:t>
            </a:r>
            <a:r>
              <a:rPr lang="bn-BD" sz="2800" dirty="0" smtClean="0"/>
              <a:t>গেইট ও</a:t>
            </a:r>
          </a:p>
          <a:p>
            <a:r>
              <a:rPr lang="bn-BD" sz="2800" dirty="0" smtClean="0"/>
              <a:t>৩। নট</a:t>
            </a:r>
            <a:r>
              <a:rPr lang="bn-BD" sz="2800" dirty="0"/>
              <a:t> গেইট</a:t>
            </a:r>
          </a:p>
          <a:p>
            <a:r>
              <a:rPr lang="bn-BD" sz="3600" dirty="0">
                <a:solidFill>
                  <a:srgbClr val="0070C0"/>
                </a:solidFill>
              </a:rPr>
              <a:t>মৌলিক লজিক গেইট গুলির ছবি এঁকে </a:t>
            </a:r>
            <a:r>
              <a:rPr lang="bn-BD" sz="3600" dirty="0" smtClean="0">
                <a:solidFill>
                  <a:srgbClr val="0070C0"/>
                </a:solidFill>
              </a:rPr>
              <a:t>দেখাও ?</a:t>
            </a:r>
            <a:endParaRPr lang="en-US" sz="1200" b="1" dirty="0">
              <a:solidFill>
                <a:srgbClr val="0070C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880729" y="95182"/>
            <a:ext cx="3062057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n-BD" sz="96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endParaRPr lang="en-US" sz="96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61025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nikoshban">
      <a:majorFont>
        <a:latin typeface="NikoshBAN"/>
        <a:ea typeface=""/>
        <a:cs typeface="NikoshBAN"/>
      </a:majorFont>
      <a:minorFont>
        <a:latin typeface="NikoshBAN"/>
        <a:ea typeface=""/>
        <a:cs typeface="NikoshBA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641</TotalTime>
  <Words>303</Words>
  <Application>Microsoft Office PowerPoint</Application>
  <PresentationFormat>Custom</PresentationFormat>
  <Paragraphs>56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Facet</vt:lpstr>
      <vt:lpstr>PowerPoint Presentation</vt:lpstr>
      <vt:lpstr>PowerPoint Presentation</vt:lpstr>
      <vt:lpstr>PowerPoint Presentation</vt:lpstr>
      <vt:lpstr>বল দেখি কোনটি কোন গেইট এর ছবি?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নিম্নে মৌলিক লজিক গেইটগুলির ছবি এঁকে দেখানো হলঃ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স্বাগতম</dc:title>
  <dc:creator>DOEL</dc:creator>
  <cp:lastModifiedBy>Windows User</cp:lastModifiedBy>
  <cp:revision>206</cp:revision>
  <dcterms:created xsi:type="dcterms:W3CDTF">2013-04-24T08:14:41Z</dcterms:created>
  <dcterms:modified xsi:type="dcterms:W3CDTF">2019-06-09T11:26:29Z</dcterms:modified>
</cp:coreProperties>
</file>