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94" r:id="rId10"/>
    <p:sldId id="264" r:id="rId11"/>
    <p:sldId id="265" r:id="rId12"/>
    <p:sldId id="266" r:id="rId13"/>
    <p:sldId id="267" r:id="rId14"/>
    <p:sldId id="268" r:id="rId15"/>
    <p:sldId id="269" r:id="rId16"/>
    <p:sldId id="270" r:id="rId17"/>
    <p:sldId id="271" r:id="rId18"/>
    <p:sldId id="272" r:id="rId19"/>
    <p:sldId id="273" r:id="rId20"/>
    <p:sldId id="275" r:id="rId21"/>
    <p:sldId id="276" r:id="rId22"/>
    <p:sldId id="277" r:id="rId23"/>
    <p:sldId id="278" r:id="rId24"/>
    <p:sldId id="279" r:id="rId25"/>
    <p:sldId id="280" r:id="rId26"/>
    <p:sldId id="282" r:id="rId27"/>
    <p:sldId id="283" r:id="rId28"/>
    <p:sldId id="284" r:id="rId29"/>
    <p:sldId id="285" r:id="rId30"/>
    <p:sldId id="286" r:id="rId31"/>
    <p:sldId id="287" r:id="rId32"/>
    <p:sldId id="288" r:id="rId33"/>
    <p:sldId id="289" r:id="rId34"/>
    <p:sldId id="290" r:id="rId35"/>
    <p:sldId id="291" r:id="rId36"/>
    <p:sldId id="293" r:id="rId37"/>
    <p:sldId id="292"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1D8BD707-D9CF-40AE-B4C6-C98DA3205C09}" type="datetimeFigureOut">
              <a:rPr lang="en-US" smtClean="0"/>
              <a:pPr/>
              <a:t>11/1/2019</a:t>
            </a:fld>
            <a:endParaRPr lang="en-US"/>
          </a:p>
        </p:txBody>
      </p:sp>
      <p:sp>
        <p:nvSpPr>
          <p:cNvPr id="5" name="Footer Placeholder 4"/>
          <p:cNvSpPr>
            <a:spLocks noGrp="1"/>
          </p:cNvSpPr>
          <p:nvPr>
            <p:ph type="ftr" sz="quarter" idx="11"/>
          </p:nvPr>
        </p:nvSpPr>
        <p:spPr>
          <a:xfrm>
            <a:off x="1900237" y="5410202"/>
            <a:ext cx="3843665" cy="365125"/>
          </a:xfrm>
        </p:spPr>
        <p:txBody>
          <a:bodyPr/>
          <a:lstStyle/>
          <a:p>
            <a:endParaRPr lang="en-US"/>
          </a:p>
        </p:txBody>
      </p:sp>
      <p:sp>
        <p:nvSpPr>
          <p:cNvPr id="6" name="Slide Number Placeholder 5"/>
          <p:cNvSpPr>
            <a:spLocks noGrp="1"/>
          </p:cNvSpPr>
          <p:nvPr>
            <p:ph type="sldNum" sz="quarter" idx="12"/>
          </p:nvPr>
        </p:nvSpPr>
        <p:spPr>
          <a:xfrm>
            <a:off x="7915603" y="5410200"/>
            <a:ext cx="578317"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2283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93893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845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4290941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4145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91316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11/1/2019</a:t>
            </a:fld>
            <a:endParaRPr lang="en-US"/>
          </a:p>
        </p:txBody>
      </p:sp>
      <p:sp>
        <p:nvSpPr>
          <p:cNvPr id="4" name="Footer Placeholder 3"/>
          <p:cNvSpPr>
            <a:spLocks noGrp="1"/>
          </p:cNvSpPr>
          <p:nvPr>
            <p:ph type="ftr" sz="quarter" idx="11"/>
          </p:nvPr>
        </p:nvSpPr>
        <p:spPr/>
        <p:txBody>
          <a:bodyPr/>
          <a:lstStyle>
            <a:lvl1pPr>
              <a:defRPr cap="all" baseline="0"/>
            </a:lvl1p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81487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0565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58959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smtClean="0"/>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1D8BD707-D9CF-40AE-B4C6-C98DA3205C09}" type="datetimeFigureOut">
              <a:rPr lang="en-US" smtClean="0"/>
              <a:pPr/>
              <a:t>11/1/2019</a:t>
            </a:fld>
            <a:endParaRPr lang="en-US"/>
          </a:p>
        </p:txBody>
      </p:sp>
      <p:sp>
        <p:nvSpPr>
          <p:cNvPr id="50" name="Footer Placeholder 4"/>
          <p:cNvSpPr>
            <a:spLocks noGrp="1"/>
          </p:cNvSpPr>
          <p:nvPr>
            <p:ph type="ftr" sz="quarter" idx="11"/>
          </p:nvPr>
        </p:nvSpPr>
        <p:spPr>
          <a:xfrm>
            <a:off x="856059" y="5883276"/>
            <a:ext cx="4679482" cy="365125"/>
          </a:xfrm>
        </p:spPr>
        <p:txBody>
          <a:bodyPr/>
          <a:lstStyle/>
          <a:p>
            <a:endParaRPr lang="en-US"/>
          </a:p>
        </p:txBody>
      </p:sp>
      <p:sp>
        <p:nvSpPr>
          <p:cNvPr id="51" name="Slide Number Placeholder 5"/>
          <p:cNvSpPr>
            <a:spLocks noGrp="1"/>
          </p:cNvSpPr>
          <p:nvPr>
            <p:ph type="sldNum" sz="quarter" idx="12"/>
          </p:nvPr>
        </p:nvSpPr>
        <p:spPr>
          <a:xfrm>
            <a:off x="7707241" y="5883275"/>
            <a:ext cx="578317"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6911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3555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3995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7389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22858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6020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965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52271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D8BD707-D9CF-40AE-B4C6-C98DA3205C09}" type="datetimeFigureOut">
              <a:rPr lang="en-US" smtClean="0"/>
              <a:pPr/>
              <a:t>11/1/2019</a:t>
            </a:fld>
            <a:endParaRPr lang="en-US"/>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34880899"/>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14300" dist="38100" dir="2700000" algn="tl">
              <a:srgbClr val="000000">
                <a:alpha val="26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27000" dist="38100" dir="2700000" algn="tl">
              <a:srgbClr val="000000">
                <a:alpha val="33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27000" dist="38100" dir="2700000" algn="tl">
              <a:srgbClr val="000000">
                <a:alpha val="33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27000" dist="38100" dir="2700000" algn="tl">
              <a:srgbClr val="000000">
                <a:alpha val="33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27000" dist="38100" dir="2700000" algn="tl">
              <a:srgbClr val="000000">
                <a:alpha val="33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27000" dist="38100" dir="2700000" algn="tl">
              <a:srgbClr val="000000">
                <a:alpha val="33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4876800" cy="1143000"/>
          </a:xfrm>
        </p:spPr>
        <p:txBody>
          <a:bodyPr/>
          <a:lstStyle/>
          <a:p>
            <a:pPr algn="ctr"/>
            <a:r>
              <a:rPr lang="bn-BD" dirty="0" smtClean="0">
                <a:latin typeface="Nikosh" pitchFamily="2" charset="0"/>
                <a:cs typeface="Nikosh" pitchFamily="2" charset="0"/>
              </a:rPr>
              <a:t>       </a:t>
            </a:r>
            <a:r>
              <a:rPr lang="en-US" dirty="0" smtClean="0">
                <a:latin typeface="Nikosh" pitchFamily="2" charset="0"/>
                <a:cs typeface="Nikosh" pitchFamily="2" charset="0"/>
              </a:rPr>
              <a:t> </a:t>
            </a:r>
            <a:r>
              <a:rPr lang="bn-BD" dirty="0" smtClean="0">
                <a:latin typeface="Nikosh" pitchFamily="2" charset="0"/>
                <a:cs typeface="Nikosh" pitchFamily="2" charset="0"/>
              </a:rPr>
              <a:t>শুভেচ্ছা/ স্বাগতম</a:t>
            </a:r>
            <a:endParaRPr lang="en-US" dirty="0">
              <a:latin typeface="Nikosh" pitchFamily="2" charset="0"/>
              <a:cs typeface="Nikosh" pitchFamily="2" charset="0"/>
            </a:endParaRPr>
          </a:p>
        </p:txBody>
      </p:sp>
      <p:pic>
        <p:nvPicPr>
          <p:cNvPr id="4" name="Content Placeholder 3" descr="Chrysanthemum.jpg"/>
          <p:cNvPicPr>
            <a:picLocks noGrp="1" noChangeAspect="1"/>
          </p:cNvPicPr>
          <p:nvPr>
            <p:ph idx="1"/>
          </p:nvPr>
        </p:nvPicPr>
        <p:blipFill>
          <a:blip r:embed="rId2"/>
          <a:stretch>
            <a:fillRect/>
          </a:stretch>
        </p:blipFill>
        <p:spPr>
          <a:xfrm>
            <a:off x="2667000" y="2209800"/>
            <a:ext cx="4427176" cy="2759190"/>
          </a:xfrm>
        </p:spPr>
      </p:pic>
    </p:spTree>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6096000" cy="1143000"/>
          </a:xfrm>
        </p:spPr>
        <p:txBody>
          <a:bodyPr/>
          <a:lstStyle/>
          <a:p>
            <a:pPr algn="ctr"/>
            <a:r>
              <a:rPr lang="bn-BD" dirty="0" smtClean="0">
                <a:latin typeface="Nikosh" pitchFamily="2" charset="0"/>
                <a:cs typeface="Nikosh" pitchFamily="2" charset="0"/>
              </a:rPr>
              <a:t> শিখন ফলের আলোকে প্রশ্ন  </a:t>
            </a:r>
            <a:endParaRPr lang="en-US" dirty="0"/>
          </a:p>
        </p:txBody>
      </p:sp>
      <p:sp>
        <p:nvSpPr>
          <p:cNvPr id="3" name="Content Placeholder 2"/>
          <p:cNvSpPr>
            <a:spLocks noGrp="1"/>
          </p:cNvSpPr>
          <p:nvPr>
            <p:ph idx="1"/>
          </p:nvPr>
        </p:nvSpPr>
        <p:spPr>
          <a:xfrm>
            <a:off x="1143000" y="2438400"/>
            <a:ext cx="6858000" cy="1905000"/>
          </a:xfrm>
        </p:spPr>
        <p:txBody>
          <a:bodyPr>
            <a:normAutofit/>
          </a:bodyPr>
          <a:lstStyle/>
          <a:p>
            <a:pPr>
              <a:buNone/>
            </a:pPr>
            <a:r>
              <a:rPr lang="bn-BD" sz="2400" dirty="0" smtClean="0">
                <a:latin typeface="Nikosh" pitchFamily="2" charset="0"/>
                <a:cs typeface="Nikosh" pitchFamily="2" charset="0"/>
              </a:rPr>
              <a:t>১।  ডেটা এনক্রিপশন কি বল?                </a:t>
            </a:r>
          </a:p>
          <a:p>
            <a:pPr>
              <a:buNone/>
            </a:pPr>
            <a:r>
              <a:rPr lang="bn-BD" sz="2400" dirty="0" smtClean="0">
                <a:latin typeface="Nikosh" pitchFamily="2" charset="0"/>
                <a:cs typeface="Nikosh" pitchFamily="2" charset="0"/>
              </a:rPr>
              <a:t>২।  ডেটা এনক্রিপশনের ব্যবহার বল? </a:t>
            </a:r>
          </a:p>
          <a:p>
            <a:pPr>
              <a:buNone/>
            </a:pPr>
            <a:r>
              <a:rPr lang="bn-BD" sz="2400" dirty="0" smtClean="0">
                <a:latin typeface="Nikosh" pitchFamily="2" charset="0"/>
                <a:cs typeface="Nikosh" pitchFamily="2" charset="0"/>
              </a:rPr>
              <a:t>৩।  ডেটা এনক্রিপশন স্কিমের ধরণ ও উপাদান কি তা বল?  </a:t>
            </a:r>
          </a:p>
          <a:p>
            <a:pPr>
              <a:buNone/>
            </a:pPr>
            <a:endParaRPr lang="bn-BD" sz="2400" dirty="0" smtClean="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4" presetClass="emph" presetSubtype="0" fill="hold" grpId="1" nodeType="click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2"/>
                                        </p:tgtEl>
                                        <p:attrNameLst>
                                          <p:attrName>ppt_x</p:attrName>
                                          <p:attrName>ppt_y</p:attrName>
                                        </p:attrNameLst>
                                      </p:cBhvr>
                                    </p:animMotion>
                                    <p:animRot by="1500000">
                                      <p:cBhvr>
                                        <p:cTn id="25" dur="125" fill="hold">
                                          <p:stCondLst>
                                            <p:cond delay="0"/>
                                          </p:stCondLst>
                                        </p:cTn>
                                        <p:tgtEl>
                                          <p:spTgt spid="2"/>
                                        </p:tgtEl>
                                        <p:attrNameLst>
                                          <p:attrName>r</p:attrName>
                                        </p:attrNameLst>
                                      </p:cBhvr>
                                    </p:animRot>
                                    <p:animRot by="-1500000">
                                      <p:cBhvr>
                                        <p:cTn id="26" dur="125" fill="hold">
                                          <p:stCondLst>
                                            <p:cond delay="125"/>
                                          </p:stCondLst>
                                        </p:cTn>
                                        <p:tgtEl>
                                          <p:spTgt spid="2"/>
                                        </p:tgtEl>
                                        <p:attrNameLst>
                                          <p:attrName>r</p:attrName>
                                        </p:attrNameLst>
                                      </p:cBhvr>
                                    </p:animRot>
                                    <p:animRot by="-1500000">
                                      <p:cBhvr>
                                        <p:cTn id="27" dur="125" fill="hold">
                                          <p:stCondLst>
                                            <p:cond delay="250"/>
                                          </p:stCondLst>
                                        </p:cTn>
                                        <p:tgtEl>
                                          <p:spTgt spid="2"/>
                                        </p:tgtEl>
                                        <p:attrNameLst>
                                          <p:attrName>r</p:attrName>
                                        </p:attrNameLst>
                                      </p:cBhvr>
                                    </p:animRot>
                                    <p:animRot by="1500000">
                                      <p:cBhvr>
                                        <p:cTn id="28"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457200"/>
            <a:ext cx="3429000" cy="1143000"/>
          </a:xfrm>
        </p:spPr>
        <p:txBody>
          <a:bodyPr/>
          <a:lstStyle/>
          <a:p>
            <a:pPr algn="ctr"/>
            <a:r>
              <a:rPr lang="bn-BD" dirty="0" smtClean="0">
                <a:latin typeface="Nikosh" pitchFamily="2" charset="0"/>
                <a:cs typeface="Nikosh" pitchFamily="2" charset="0"/>
              </a:rPr>
              <a:t>   একক কাজ</a:t>
            </a:r>
            <a:endParaRPr lang="en-US" dirty="0">
              <a:latin typeface="Nikosh" pitchFamily="2" charset="0"/>
              <a:cs typeface="Nikosh" pitchFamily="2" charset="0"/>
            </a:endParaRPr>
          </a:p>
        </p:txBody>
      </p:sp>
      <p:pic>
        <p:nvPicPr>
          <p:cNvPr id="8" name="Content Placeholder 7" descr="300px-SR_(Clocked)_Flip-flop_Diagram.svg.png"/>
          <p:cNvPicPr>
            <a:picLocks noGrp="1" noChangeAspect="1"/>
          </p:cNvPicPr>
          <p:nvPr>
            <p:ph idx="1"/>
          </p:nvPr>
        </p:nvPicPr>
        <p:blipFill>
          <a:blip r:embed="rId2"/>
          <a:stretch>
            <a:fillRect/>
          </a:stretch>
        </p:blipFill>
        <p:spPr>
          <a:xfrm>
            <a:off x="1827308" y="3124200"/>
            <a:ext cx="2250883" cy="1381125"/>
          </a:xfrm>
        </p:spPr>
      </p:pic>
      <p:pic>
        <p:nvPicPr>
          <p:cNvPr id="5" name="Content Placeholder 3" descr="images321.jpg"/>
          <p:cNvPicPr>
            <a:picLocks noChangeAspect="1"/>
          </p:cNvPicPr>
          <p:nvPr/>
        </p:nvPicPr>
        <p:blipFill>
          <a:blip r:embed="rId3"/>
          <a:stretch>
            <a:fillRect/>
          </a:stretch>
        </p:blipFill>
        <p:spPr>
          <a:xfrm>
            <a:off x="4724400" y="2590800"/>
            <a:ext cx="3505200" cy="3581400"/>
          </a:xfrm>
          <a:prstGeom prst="rect">
            <a:avLst/>
          </a:prstGeom>
        </p:spPr>
      </p:pic>
      <p:pic>
        <p:nvPicPr>
          <p:cNvPr id="6" name="Content Placeholder 3" descr="file.jpeg"/>
          <p:cNvPicPr>
            <a:picLocks noChangeAspect="1"/>
          </p:cNvPicPr>
          <p:nvPr/>
        </p:nvPicPr>
        <p:blipFill>
          <a:blip r:embed="rId4"/>
          <a:stretch>
            <a:fillRect/>
          </a:stretch>
        </p:blipFill>
        <p:spPr>
          <a:xfrm>
            <a:off x="914400" y="2741957"/>
            <a:ext cx="3132614" cy="3277843"/>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mph" presetSubtype="0" fill="hold" grpId="1" nodeType="clickEffect">
                                  <p:stCondLst>
                                    <p:cond delay="0"/>
                                  </p:stCondLst>
                                  <p:childTnLst>
                                    <p:animClr clrSpc="hsl" dir="cw">
                                      <p:cBhvr override="childStyle">
                                        <p:cTn id="13" dur="500" fill="hold"/>
                                        <p:tgtEl>
                                          <p:spTgt spid="2"/>
                                        </p:tgtEl>
                                        <p:attrNameLst>
                                          <p:attrName>style.color</p:attrName>
                                        </p:attrNameLst>
                                      </p:cBhvr>
                                      <p:by>
                                        <p:hsl h="7200000" s="0" l="0"/>
                                      </p:by>
                                    </p:animClr>
                                    <p:animClr clrSpc="hsl" dir="cw">
                                      <p:cBhvr>
                                        <p:cTn id="14" dur="500" fill="hold"/>
                                        <p:tgtEl>
                                          <p:spTgt spid="2"/>
                                        </p:tgtEl>
                                        <p:attrNameLst>
                                          <p:attrName>fillcolor</p:attrName>
                                        </p:attrNameLst>
                                      </p:cBhvr>
                                      <p:by>
                                        <p:hsl h="7200000" s="0" l="0"/>
                                      </p:by>
                                    </p:animClr>
                                    <p:animClr clrSpc="hsl" dir="cw">
                                      <p:cBhvr>
                                        <p:cTn id="15" dur="500" fill="hold"/>
                                        <p:tgtEl>
                                          <p:spTgt spid="2"/>
                                        </p:tgtEl>
                                        <p:attrNameLst>
                                          <p:attrName>stroke.color</p:attrName>
                                        </p:attrNameLst>
                                      </p:cBhvr>
                                      <p:by>
                                        <p:hsl h="7200000" s="0" l="0"/>
                                      </p:by>
                                    </p:animClr>
                                    <p:set>
                                      <p:cBhvr>
                                        <p:cTn id="16"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704088"/>
            <a:ext cx="3810000" cy="1143000"/>
          </a:xfrm>
        </p:spPr>
        <p:txBody>
          <a:bodyPr/>
          <a:lstStyle/>
          <a:p>
            <a:pPr algn="ctr"/>
            <a:r>
              <a:rPr lang="bn-BD" dirty="0" smtClean="0">
                <a:latin typeface="Nikosh" pitchFamily="2" charset="0"/>
                <a:cs typeface="Nikosh" pitchFamily="2" charset="0"/>
              </a:rPr>
              <a:t>একক কাজ</a:t>
            </a:r>
            <a:endParaRPr lang="en-US" dirty="0"/>
          </a:p>
        </p:txBody>
      </p:sp>
      <p:pic>
        <p:nvPicPr>
          <p:cNvPr id="4" name="Content Placeholder 3" descr="engineeronadisk-2851.gif"/>
          <p:cNvPicPr>
            <a:picLocks noGrp="1" noChangeAspect="1"/>
          </p:cNvPicPr>
          <p:nvPr>
            <p:ph idx="1"/>
          </p:nvPr>
        </p:nvPicPr>
        <p:blipFill>
          <a:blip r:embed="rId2"/>
          <a:stretch>
            <a:fillRect/>
          </a:stretch>
        </p:blipFill>
        <p:spPr>
          <a:xfrm>
            <a:off x="339001" y="2552813"/>
            <a:ext cx="4613999" cy="3202323"/>
          </a:xfrm>
        </p:spPr>
      </p:pic>
      <p:pic>
        <p:nvPicPr>
          <p:cNvPr id="5" name="Content Placeholder 3" descr="graphics5.png"/>
          <p:cNvPicPr>
            <a:picLocks noChangeAspect="1"/>
          </p:cNvPicPr>
          <p:nvPr/>
        </p:nvPicPr>
        <p:blipFill>
          <a:blip r:embed="rId3"/>
          <a:stretch>
            <a:fillRect/>
          </a:stretch>
        </p:blipFill>
        <p:spPr>
          <a:xfrm>
            <a:off x="5410200" y="2438400"/>
            <a:ext cx="3171825" cy="3429000"/>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mph" presetSubtype="2" fill="hold" nodeType="clickEffect">
                                  <p:stCondLst>
                                    <p:cond delay="0"/>
                                  </p:stCondLst>
                                  <p:childTnLst>
                                    <p:animClr clrSpc="rgb" dir="cw">
                                      <p:cBhvr>
                                        <p:cTn id="11" dur="2000" fill="hold"/>
                                        <p:tgtEl>
                                          <p:spTgt spid="2"/>
                                        </p:tgtEl>
                                        <p:attrNameLst>
                                          <p:attrName>stroke.color</p:attrName>
                                        </p:attrNameLst>
                                      </p:cBhvr>
                                      <p:to>
                                        <a:schemeClr val="accent2"/>
                                      </p:to>
                                    </p:animClr>
                                    <p:set>
                                      <p:cBhvr>
                                        <p:cTn id="12" dur="2000" fill="hold"/>
                                        <p:tgtEl>
                                          <p:spTgt spid="2"/>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81000"/>
            <a:ext cx="4419600" cy="1143000"/>
          </a:xfrm>
        </p:spPr>
        <p:txBody>
          <a:bodyPr/>
          <a:lstStyle/>
          <a:p>
            <a:pPr algn="ctr"/>
            <a:r>
              <a:rPr lang="bn-BD" dirty="0" smtClean="0">
                <a:latin typeface="Nikosh" pitchFamily="2" charset="0"/>
                <a:cs typeface="Nikosh" pitchFamily="2" charset="0"/>
              </a:rPr>
              <a:t>   একক কাজের প্রশ্ন</a:t>
            </a:r>
            <a:endParaRPr lang="en-US" dirty="0">
              <a:latin typeface="Nikosh" pitchFamily="2" charset="0"/>
              <a:cs typeface="Nikosh" pitchFamily="2" charset="0"/>
            </a:endParaRPr>
          </a:p>
        </p:txBody>
      </p:sp>
      <p:sp>
        <p:nvSpPr>
          <p:cNvPr id="3" name="Content Placeholder 2"/>
          <p:cNvSpPr>
            <a:spLocks noGrp="1"/>
          </p:cNvSpPr>
          <p:nvPr>
            <p:ph idx="1"/>
          </p:nvPr>
        </p:nvSpPr>
        <p:spPr>
          <a:xfrm>
            <a:off x="914400" y="2133600"/>
            <a:ext cx="7467600" cy="1752600"/>
          </a:xfrm>
        </p:spPr>
        <p:txBody>
          <a:bodyPr>
            <a:normAutofit fontScale="85000" lnSpcReduction="20000"/>
          </a:bodyPr>
          <a:lstStyle/>
          <a:p>
            <a:pPr algn="ctr">
              <a:buNone/>
            </a:pPr>
            <a:r>
              <a:rPr lang="bn-BD" sz="4000" dirty="0" smtClean="0">
                <a:latin typeface="Nikosh" pitchFamily="2" charset="0"/>
                <a:cs typeface="Nikosh" pitchFamily="2" charset="0"/>
              </a:rPr>
              <a:t>ডেটা এনক্রিপশন কি বল?</a:t>
            </a:r>
            <a:endParaRPr lang="bn-BD" sz="3800" dirty="0" smtClean="0">
              <a:latin typeface="Nikosh" pitchFamily="2" charset="0"/>
              <a:cs typeface="Nikosh" pitchFamily="2" charset="0"/>
            </a:endParaRPr>
          </a:p>
          <a:p>
            <a:pPr algn="ctr">
              <a:buNone/>
            </a:pPr>
            <a:r>
              <a:rPr lang="bn-BD" sz="3800" dirty="0" smtClean="0">
                <a:latin typeface="Nikosh" pitchFamily="2" charset="0"/>
                <a:cs typeface="Nikosh" pitchFamily="2" charset="0"/>
              </a:rPr>
              <a:t>সময়ঃ ৫ মিনিট  </a:t>
            </a:r>
          </a:p>
          <a:p>
            <a:pPr>
              <a:buNone/>
            </a:pPr>
            <a:r>
              <a:rPr lang="bn-BD" dirty="0" smtClean="0">
                <a:latin typeface="Nikosh" pitchFamily="2" charset="0"/>
                <a:cs typeface="Nikosh" pitchFamily="2" charset="0"/>
              </a:rPr>
              <a:t> </a:t>
            </a:r>
            <a:endParaRPr lang="en-US" dirty="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mph" presetSubtype="2" fill="hold" nodeType="clickEffect">
                                  <p:stCondLst>
                                    <p:cond delay="0"/>
                                  </p:stCondLst>
                                  <p:childTnLst>
                                    <p:animClr clrSpc="rgb" dir="cw">
                                      <p:cBhvr>
                                        <p:cTn id="12" dur="2000" fill="hold"/>
                                        <p:tgtEl>
                                          <p:spTgt spid="2"/>
                                        </p:tgtEl>
                                        <p:attrNameLst>
                                          <p:attrName>stroke.color</p:attrName>
                                        </p:attrNameLst>
                                      </p:cBhvr>
                                      <p:to>
                                        <a:schemeClr val="accent2"/>
                                      </p:to>
                                    </p:animClr>
                                    <p:set>
                                      <p:cBhvr>
                                        <p:cTn id="13" dur="2000" fill="hold"/>
                                        <p:tgtEl>
                                          <p:spTgt spid="2"/>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5562600" cy="1143000"/>
          </a:xfrm>
        </p:spPr>
        <p:txBody>
          <a:bodyPr/>
          <a:lstStyle/>
          <a:p>
            <a:pPr algn="ctr"/>
            <a:r>
              <a:rPr lang="bn-BD" dirty="0" smtClean="0">
                <a:latin typeface="Nikosh" pitchFamily="2" charset="0"/>
                <a:cs typeface="Nikosh" pitchFamily="2" charset="0"/>
              </a:rPr>
              <a:t>    একক কাজের সমাধান</a:t>
            </a:r>
            <a:endParaRPr lang="en-US" dirty="0"/>
          </a:p>
        </p:txBody>
      </p:sp>
      <p:sp>
        <p:nvSpPr>
          <p:cNvPr id="5" name="Content Placeholder 4"/>
          <p:cNvSpPr>
            <a:spLocks noGrp="1"/>
          </p:cNvSpPr>
          <p:nvPr>
            <p:ph idx="1"/>
          </p:nvPr>
        </p:nvSpPr>
        <p:spPr>
          <a:xfrm>
            <a:off x="457200" y="1752600"/>
            <a:ext cx="8229600" cy="4343400"/>
          </a:xfrm>
        </p:spPr>
        <p:txBody>
          <a:bodyPr>
            <a:normAutofit fontScale="92500" lnSpcReduction="10000"/>
          </a:bodyPr>
          <a:lstStyle/>
          <a:p>
            <a:pPr>
              <a:buNone/>
            </a:pPr>
            <a:r>
              <a:rPr lang="bn-BD" sz="2400" dirty="0" smtClean="0">
                <a:latin typeface="Times New Roman" pitchFamily="18" charset="0"/>
                <a:cs typeface="Nikosh" pitchFamily="2" charset="0"/>
              </a:rPr>
              <a:t> যে সকল গোপনীয় ডেটা পাবলিক পথ দ্বারা স্থানান্তরিত হয় তাদেরকে সাধারণত বিশেষ কোডের মাধ্যমে এনক্রিপ্ট করে প্রেরণ করা হয়। অথ্যাৎ ডেটার গোপনীয়তা রক্ষা বা সিকিউরিটির জন্য ডেটাকে এনক্রিপ্ট করা হয়। ফলে ঐ ডেটাকে অন্য কোন অনাদিষ্ট ব্যক্তি বা প্রতিষ্ঠান ব্যবহার করতে পারেনা। উৎস বা প্রেরক ডেটাকে এনক্রিপ্ট করলে প্রাপক বা গন্তব্য ঐ এনক্রিপ্টেড ডেটা ব্যবহারের পুর্বে ডিক্রিপ্ট করে। প্রেরককে এনক্রিপ্ট করার নিয়ম এবং প্রাপককে ডিক্রিপ্ট করার নিয়ম জানতে হয়। এনক্রিপ্টেড ডেটাকে একই পদ্ধতি বা অ্যালগোরিদম ব্যবহার করে ডিক্রিপ্ট করে অরজিনাল ম্যাসেজ পরিবর্তন করা হয়। উদাহরণঃ এনক্রিপ্ট করার একটি পদ্ধতি সিজার কোডের কথাই ধরা যাক, সিজার কোডে কোন অক্ষরকে তার পরবর্তী ৩য় অক্ষর দ্বারা প্রতিস্থাপন করা হয়। উপযুক্ত ডিসাইফার কোড বা ডিক্রিপ্ট পদ্ধতি জানা না থাকলে ঐ ডেটা কেউ অ্যাকসেস করতে পারলেও ব্যবহার করতে পারবে না। এনক্রিপ্ট করা ডেটা ব্যবহারের পুর্বে তা ডিসাইফার কোড দিয়ে ডিক্রিপ্ট করে নিতে হবে। </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mph" presetSubtype="2" fill="hold" nodeType="clickEffect">
                                  <p:stCondLst>
                                    <p:cond delay="0"/>
                                  </p:stCondLst>
                                  <p:childTnLst>
                                    <p:animClr clrSpc="rgb" dir="cw">
                                      <p:cBhvr>
                                        <p:cTn id="11" dur="2000" fill="hold"/>
                                        <p:tgtEl>
                                          <p:spTgt spid="2"/>
                                        </p:tgtEl>
                                        <p:attrNameLst>
                                          <p:attrName>fillcolor</p:attrName>
                                        </p:attrNameLst>
                                      </p:cBhvr>
                                      <p:to>
                                        <a:schemeClr val="accent2"/>
                                      </p:to>
                                    </p:animClr>
                                    <p:set>
                                      <p:cBhvr>
                                        <p:cTn id="12" dur="2000" fill="hold"/>
                                        <p:tgtEl>
                                          <p:spTgt spid="2"/>
                                        </p:tgtEl>
                                        <p:attrNameLst>
                                          <p:attrName>fill.type</p:attrName>
                                        </p:attrNameLst>
                                      </p:cBhvr>
                                      <p:to>
                                        <p:strVal val="solid"/>
                                      </p:to>
                                    </p:set>
                                    <p:set>
                                      <p:cBhvr>
                                        <p:cTn id="13" dur="2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3657600" cy="1143000"/>
          </a:xfrm>
        </p:spPr>
        <p:txBody>
          <a:bodyPr/>
          <a:lstStyle/>
          <a:p>
            <a:pPr algn="ctr"/>
            <a:r>
              <a:rPr lang="bn-BD" dirty="0" smtClean="0">
                <a:latin typeface="Nikosh" pitchFamily="2" charset="0"/>
                <a:cs typeface="Nikosh" pitchFamily="2" charset="0"/>
              </a:rPr>
              <a:t>   জোড়ায় কাজ</a:t>
            </a:r>
            <a:endParaRPr lang="en-US" dirty="0">
              <a:latin typeface="Nikosh" pitchFamily="2" charset="0"/>
              <a:cs typeface="Nikosh" pitchFamily="2" charset="0"/>
            </a:endParaRPr>
          </a:p>
        </p:txBody>
      </p:sp>
      <p:pic>
        <p:nvPicPr>
          <p:cNvPr id="4" name="Content Placeholder 3" descr="images41.jpg"/>
          <p:cNvPicPr>
            <a:picLocks noGrp="1" noChangeAspect="1"/>
          </p:cNvPicPr>
          <p:nvPr>
            <p:ph idx="1"/>
          </p:nvPr>
        </p:nvPicPr>
        <p:blipFill>
          <a:blip r:embed="rId2"/>
          <a:stretch>
            <a:fillRect/>
          </a:stretch>
        </p:blipFill>
        <p:spPr>
          <a:xfrm>
            <a:off x="685800" y="2133600"/>
            <a:ext cx="3733800" cy="3733800"/>
          </a:xfrm>
        </p:spPr>
      </p:pic>
      <p:pic>
        <p:nvPicPr>
          <p:cNvPr id="6" name="Content Placeholder 3" descr="halfadder.gif"/>
          <p:cNvPicPr>
            <a:picLocks noChangeAspect="1"/>
          </p:cNvPicPr>
          <p:nvPr/>
        </p:nvPicPr>
        <p:blipFill>
          <a:blip r:embed="rId3"/>
          <a:stretch>
            <a:fillRect/>
          </a:stretch>
        </p:blipFill>
        <p:spPr>
          <a:xfrm>
            <a:off x="4710491" y="2286000"/>
            <a:ext cx="3542888" cy="3200399"/>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2"/>
                                        </p:tgtEl>
                                        <p:attrNameLst>
                                          <p:attrName>fillcolor</p:attrName>
                                        </p:attrNameLst>
                                      </p:cBhvr>
                                      <p:to>
                                        <a:schemeClr val="accent2"/>
                                      </p:to>
                                    </p:animClr>
                                    <p:set>
                                      <p:cBhvr>
                                        <p:cTn id="14" dur="2000" fill="hold"/>
                                        <p:tgtEl>
                                          <p:spTgt spid="2"/>
                                        </p:tgtEl>
                                        <p:attrNameLst>
                                          <p:attrName>fill.type</p:attrName>
                                        </p:attrNameLst>
                                      </p:cBhvr>
                                      <p:to>
                                        <p:strVal val="solid"/>
                                      </p:to>
                                    </p:set>
                                    <p:set>
                                      <p:cBhvr>
                                        <p:cTn id="15" dur="2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4419600" cy="1143000"/>
          </a:xfrm>
        </p:spPr>
        <p:txBody>
          <a:bodyPr/>
          <a:lstStyle/>
          <a:p>
            <a:pPr algn="ctr"/>
            <a:r>
              <a:rPr lang="bn-BD" dirty="0" smtClean="0">
                <a:latin typeface="Nikosh" pitchFamily="2" charset="0"/>
                <a:cs typeface="Nikosh" pitchFamily="2" charset="0"/>
              </a:rPr>
              <a:t>জোড়ায় কাজ</a:t>
            </a:r>
            <a:endParaRPr lang="en-US" dirty="0"/>
          </a:p>
        </p:txBody>
      </p:sp>
      <p:pic>
        <p:nvPicPr>
          <p:cNvPr id="4" name="Content Placeholder 3" descr="file.jpeg"/>
          <p:cNvPicPr>
            <a:picLocks noGrp="1" noChangeAspect="1"/>
          </p:cNvPicPr>
          <p:nvPr>
            <p:ph idx="1"/>
          </p:nvPr>
        </p:nvPicPr>
        <p:blipFill>
          <a:blip r:embed="rId2"/>
          <a:stretch>
            <a:fillRect/>
          </a:stretch>
        </p:blipFill>
        <p:spPr>
          <a:xfrm>
            <a:off x="762000" y="1481138"/>
            <a:ext cx="7391400" cy="4525962"/>
          </a:xfr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mph" presetSubtype="0" grpId="1" nodeType="clickEffect">
                                  <p:stCondLst>
                                    <p:cond delay="0"/>
                                  </p:stCondLst>
                                  <p:iterate type="lt">
                                    <p:tmAbs val="25"/>
                                  </p:iterate>
                                  <p:childTnLst>
                                    <p:set>
                                      <p:cBhvr override="childStyle">
                                        <p:cTn id="13" dur="indefinite"/>
                                        <p:tgtEl>
                                          <p:spTgt spid="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74638"/>
            <a:ext cx="4876800" cy="1143000"/>
          </a:xfrm>
        </p:spPr>
        <p:txBody>
          <a:bodyPr/>
          <a:lstStyle/>
          <a:p>
            <a:pPr algn="ctr"/>
            <a:r>
              <a:rPr lang="bn-BD" dirty="0" smtClean="0">
                <a:latin typeface="Nikosh" pitchFamily="2" charset="0"/>
                <a:cs typeface="Nikosh" pitchFamily="2" charset="0"/>
              </a:rPr>
              <a:t>জোড়ায় কাজ</a:t>
            </a:r>
            <a:endParaRPr lang="en-US" dirty="0"/>
          </a:p>
        </p:txBody>
      </p:sp>
      <p:pic>
        <p:nvPicPr>
          <p:cNvPr id="4" name="Content Placeholder 3" descr="fibonacci flowchart.jpg"/>
          <p:cNvPicPr>
            <a:picLocks noGrp="1" noChangeAspect="1"/>
          </p:cNvPicPr>
          <p:nvPr>
            <p:ph idx="1"/>
          </p:nvPr>
        </p:nvPicPr>
        <p:blipFill>
          <a:blip r:embed="rId2"/>
          <a:stretch>
            <a:fillRect/>
          </a:stretch>
        </p:blipFill>
        <p:spPr>
          <a:xfrm>
            <a:off x="810333" y="2362200"/>
            <a:ext cx="3594864" cy="3124200"/>
          </a:xfrm>
        </p:spPr>
      </p:pic>
      <p:pic>
        <p:nvPicPr>
          <p:cNvPr id="5" name="Content Placeholder 3" descr="VisualBasicLogo.gif"/>
          <p:cNvPicPr>
            <a:picLocks noChangeAspect="1"/>
          </p:cNvPicPr>
          <p:nvPr/>
        </p:nvPicPr>
        <p:blipFill>
          <a:blip r:embed="rId3"/>
          <a:stretch>
            <a:fillRect/>
          </a:stretch>
        </p:blipFill>
        <p:spPr>
          <a:xfrm>
            <a:off x="4763422" y="2438399"/>
            <a:ext cx="3085178" cy="3435631"/>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mph" presetSubtype="2" fill="hold" nodeType="clickEffect">
                                  <p:stCondLst>
                                    <p:cond delay="0"/>
                                  </p:stCondLst>
                                  <p:childTnLst>
                                    <p:animClr clrSpc="rgb" dir="cw">
                                      <p:cBhvr>
                                        <p:cTn id="11" dur="2000" fill="hold"/>
                                        <p:tgtEl>
                                          <p:spTgt spid="2"/>
                                        </p:tgtEl>
                                        <p:attrNameLst>
                                          <p:attrName>fillcolor</p:attrName>
                                        </p:attrNameLst>
                                      </p:cBhvr>
                                      <p:to>
                                        <a:schemeClr val="accent2"/>
                                      </p:to>
                                    </p:animClr>
                                    <p:set>
                                      <p:cBhvr>
                                        <p:cTn id="12" dur="2000" fill="hold"/>
                                        <p:tgtEl>
                                          <p:spTgt spid="2"/>
                                        </p:tgtEl>
                                        <p:attrNameLst>
                                          <p:attrName>fill.type</p:attrName>
                                        </p:attrNameLst>
                                      </p:cBhvr>
                                      <p:to>
                                        <p:strVal val="solid"/>
                                      </p:to>
                                    </p:set>
                                    <p:set>
                                      <p:cBhvr>
                                        <p:cTn id="13" dur="2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81000"/>
            <a:ext cx="4953000" cy="1143000"/>
          </a:xfrm>
        </p:spPr>
        <p:txBody>
          <a:bodyPr/>
          <a:lstStyle/>
          <a:p>
            <a:pPr algn="ctr"/>
            <a:r>
              <a:rPr lang="bn-BD" dirty="0" smtClean="0">
                <a:latin typeface="Nikosh" pitchFamily="2" charset="0"/>
                <a:cs typeface="Nikosh" pitchFamily="2" charset="0"/>
              </a:rPr>
              <a:t>   জোড়ায় কাজের প্রশ্ন</a:t>
            </a:r>
            <a:endParaRPr lang="en-US" dirty="0">
              <a:latin typeface="Nikosh" pitchFamily="2" charset="0"/>
              <a:cs typeface="Nikosh" pitchFamily="2" charset="0"/>
            </a:endParaRPr>
          </a:p>
        </p:txBody>
      </p:sp>
      <p:sp>
        <p:nvSpPr>
          <p:cNvPr id="3" name="Content Placeholder 2"/>
          <p:cNvSpPr>
            <a:spLocks noGrp="1"/>
          </p:cNvSpPr>
          <p:nvPr>
            <p:ph idx="1"/>
          </p:nvPr>
        </p:nvSpPr>
        <p:spPr>
          <a:xfrm>
            <a:off x="1219200" y="1905000"/>
            <a:ext cx="7315200" cy="1828800"/>
          </a:xfrm>
        </p:spPr>
        <p:txBody>
          <a:bodyPr>
            <a:normAutofit/>
          </a:bodyPr>
          <a:lstStyle/>
          <a:p>
            <a:pPr algn="ctr">
              <a:buNone/>
            </a:pPr>
            <a:r>
              <a:rPr lang="bn-BD" sz="4000" dirty="0" smtClean="0">
                <a:latin typeface="Nikosh" pitchFamily="2" charset="0"/>
                <a:cs typeface="Nikosh" pitchFamily="2" charset="0"/>
              </a:rPr>
              <a:t>ডেটা এনক্রিপশনের ব্যবহার বল?</a:t>
            </a:r>
          </a:p>
          <a:p>
            <a:pPr algn="ctr">
              <a:buNone/>
            </a:pPr>
            <a:r>
              <a:rPr lang="bn-BD" sz="4000" dirty="0" smtClean="0">
                <a:latin typeface="Nikosh" pitchFamily="2" charset="0"/>
                <a:cs typeface="Nikosh" pitchFamily="2" charset="0"/>
              </a:rPr>
              <a:t>সময়ঃ ৫ মিনিট </a:t>
            </a:r>
            <a:endParaRPr lang="en-US" sz="4000"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mph" presetSubtype="0" grpId="1" nodeType="clickEffect">
                                  <p:stCondLst>
                                    <p:cond delay="0"/>
                                  </p:stCondLst>
                                  <p:iterate type="lt">
                                    <p:tmAbs val="25"/>
                                  </p:iterate>
                                  <p:childTnLst>
                                    <p:set>
                                      <p:cBhvr override="childStyle">
                                        <p:cTn id="11" dur="indefinite"/>
                                        <p:tgtEl>
                                          <p:spTgt spid="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5562600" cy="1143000"/>
          </a:xfrm>
        </p:spPr>
        <p:txBody>
          <a:bodyPr/>
          <a:lstStyle/>
          <a:p>
            <a:pPr algn="ctr"/>
            <a:r>
              <a:rPr lang="bn-BD" dirty="0" smtClean="0">
                <a:latin typeface="Nikosh" pitchFamily="2" charset="0"/>
                <a:cs typeface="Nikosh" pitchFamily="2" charset="0"/>
              </a:rPr>
              <a:t>জোড়ায় কাজের সমাধান</a:t>
            </a:r>
            <a:endParaRPr lang="en-US" dirty="0"/>
          </a:p>
        </p:txBody>
      </p:sp>
      <p:sp>
        <p:nvSpPr>
          <p:cNvPr id="5" name="Content Placeholder 4"/>
          <p:cNvSpPr>
            <a:spLocks noGrp="1"/>
          </p:cNvSpPr>
          <p:nvPr>
            <p:ph idx="1"/>
          </p:nvPr>
        </p:nvSpPr>
        <p:spPr>
          <a:xfrm>
            <a:off x="381000" y="1828800"/>
            <a:ext cx="8229600" cy="4343400"/>
          </a:xfrm>
        </p:spPr>
        <p:txBody>
          <a:bodyPr>
            <a:normAutofit fontScale="85000" lnSpcReduction="10000"/>
          </a:bodyPr>
          <a:lstStyle/>
          <a:p>
            <a:pPr>
              <a:buNone/>
            </a:pPr>
            <a:r>
              <a:rPr lang="bn-BD" sz="2400" dirty="0" smtClean="0">
                <a:latin typeface="Times New Roman" pitchFamily="18" charset="0"/>
                <a:cs typeface="Nikosh" pitchFamily="2" charset="0"/>
              </a:rPr>
              <a:t>ডেটা এনক্রিপশনের ব্যবহারঃ</a:t>
            </a:r>
          </a:p>
          <a:p>
            <a:pPr>
              <a:buNone/>
            </a:pPr>
            <a:r>
              <a:rPr lang="bn-BD" sz="2000" dirty="0" smtClean="0">
                <a:latin typeface="Times New Roman" pitchFamily="18" charset="0"/>
                <a:cs typeface="Nikosh" pitchFamily="2" charset="0"/>
              </a:rPr>
              <a:t>১। গোপনীয় ডেটাকে সুরক্ষা  দিয়ে অন্যের চোখে পড়া বা অন্যের অ্যাকসেসকে নিয়ন্ত্রণ করার জন্য সাধারণত ডেটা এনক্রিপশন ব্যবহৃত হয়। এটি সর্বক্ষেত্রেই ব্যবহৃত হতে পারে। </a:t>
            </a:r>
          </a:p>
          <a:p>
            <a:pPr>
              <a:buNone/>
            </a:pPr>
            <a:r>
              <a:rPr lang="bn-BD" sz="2000" dirty="0" smtClean="0">
                <a:latin typeface="Times New Roman" pitchFamily="18" charset="0"/>
                <a:cs typeface="Nikosh" pitchFamily="2" charset="0"/>
              </a:rPr>
              <a:t>২। ক্লায়েন্ট এবং অন্যান্য গোপনীয় প্রাতিষ্ঠানিক ও আর্থিক তথ্যাদি প্রেরনে বাংকগুলোতে এনক্রিপশন ব্যবহৃত হয়।</a:t>
            </a:r>
          </a:p>
          <a:p>
            <a:pPr>
              <a:buNone/>
            </a:pPr>
            <a:r>
              <a:rPr lang="bn-BD" sz="2000" dirty="0" smtClean="0">
                <a:latin typeface="Times New Roman" pitchFamily="18" charset="0"/>
                <a:cs typeface="Nikosh" pitchFamily="2" charset="0"/>
              </a:rPr>
              <a:t>৩। বিদেশে অবস্থানরত বিভিন্ন দেশের দুতাবাসগুলোতে নিরাপদ মেসেজ প্রেরণে বিভিন্ন দেশের সরকার ডেটা এনক্রিপশন পদ্ধতি ব্যবহার করে। </a:t>
            </a:r>
          </a:p>
          <a:p>
            <a:pPr>
              <a:buNone/>
            </a:pPr>
            <a:r>
              <a:rPr lang="bn-BD" sz="2000" dirty="0" smtClean="0">
                <a:latin typeface="Times New Roman" pitchFamily="18" charset="0"/>
                <a:cs typeface="Nikosh" pitchFamily="2" charset="0"/>
              </a:rPr>
              <a:t>৪। গোপন যোগাযোগের জন্য সামরিক বাহিনীসহ বিভিন্ন গুরুত্বপুর্ণ রাষ্ট্রীয় সংস্থাতে এনক্রিপশন পদ্ধতি ব্যবহৃত হয়। </a:t>
            </a:r>
          </a:p>
          <a:p>
            <a:pPr>
              <a:buNone/>
            </a:pPr>
            <a:r>
              <a:rPr lang="bn-BD" sz="2000" dirty="0" smtClean="0">
                <a:latin typeface="Times New Roman" pitchFamily="18" charset="0"/>
                <a:cs typeface="Nikosh" pitchFamily="2" charset="0"/>
              </a:rPr>
              <a:t>৫। অধিকাংশ – মেইল প্রোগ্রামে ডেটা প্রেরণ ও গ্রহনের ক্ষেত্রে ডেটা এনক্রিপশন প্রদান করে, যাতে করে তৃতীয় কোন পক্ষের দ্বারা  ই– মেইলগুলো পড়া  সম্ভব না হয়। </a:t>
            </a:r>
          </a:p>
          <a:p>
            <a:pPr>
              <a:buNone/>
            </a:pPr>
            <a:r>
              <a:rPr lang="bn-BD" sz="2000" dirty="0" smtClean="0">
                <a:latin typeface="Times New Roman" pitchFamily="18" charset="0"/>
                <a:cs typeface="Nikosh" pitchFamily="2" charset="0"/>
              </a:rPr>
              <a:t>৬। যে সমস্ত সাইটে ব্যবহারকারীদের ব্যক্তিগত তথ্যাদি যেমন ঠিকানা ও ক্রেডিট কার্ড নাম্বার ইত্যাদি নিয়ন্ত্রণ করা হয় সাধারণত সেসব সাইটে ডেটা এনক্রিপশন ব্যবহৃত হয়। </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1"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2"/>
                                        </p:tgtEl>
                                        <p:attrNameLst>
                                          <p:attrName>ppt_x</p:attrName>
                                          <p:attrName>ppt_y</p:attrName>
                                        </p:attrNameLst>
                                      </p:cBhvr>
                                    </p:animMotion>
                                    <p:animRot by="1500000">
                                      <p:cBhvr>
                                        <p:cTn id="12" dur="125" fill="hold">
                                          <p:stCondLst>
                                            <p:cond delay="0"/>
                                          </p:stCondLst>
                                        </p:cTn>
                                        <p:tgtEl>
                                          <p:spTgt spid="2"/>
                                        </p:tgtEl>
                                        <p:attrNameLst>
                                          <p:attrName>r</p:attrName>
                                        </p:attrNameLst>
                                      </p:cBhvr>
                                    </p:animRot>
                                    <p:animRot by="-1500000">
                                      <p:cBhvr>
                                        <p:cTn id="13" dur="125" fill="hold">
                                          <p:stCondLst>
                                            <p:cond delay="125"/>
                                          </p:stCondLst>
                                        </p:cTn>
                                        <p:tgtEl>
                                          <p:spTgt spid="2"/>
                                        </p:tgtEl>
                                        <p:attrNameLst>
                                          <p:attrName>r</p:attrName>
                                        </p:attrNameLst>
                                      </p:cBhvr>
                                    </p:animRot>
                                    <p:animRot by="-1500000">
                                      <p:cBhvr>
                                        <p:cTn id="14" dur="125" fill="hold">
                                          <p:stCondLst>
                                            <p:cond delay="250"/>
                                          </p:stCondLst>
                                        </p:cTn>
                                        <p:tgtEl>
                                          <p:spTgt spid="2"/>
                                        </p:tgtEl>
                                        <p:attrNameLst>
                                          <p:attrName>r</p:attrName>
                                        </p:attrNameLst>
                                      </p:cBhvr>
                                    </p:animRot>
                                    <p:animRot by="1500000">
                                      <p:cBhvr>
                                        <p:cTn id="15"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4495800" cy="1143000"/>
          </a:xfrm>
        </p:spPr>
        <p:txBody>
          <a:bodyPr>
            <a:normAutofit/>
          </a:bodyPr>
          <a:lstStyle/>
          <a:p>
            <a:pPr algn="ctr"/>
            <a:r>
              <a:rPr lang="bn-BD" dirty="0" smtClean="0">
                <a:latin typeface="Nikosh" pitchFamily="2" charset="0"/>
                <a:cs typeface="Nikosh" pitchFamily="2" charset="0"/>
              </a:rPr>
              <a:t> শিক্ষক পরিচিতি </a:t>
            </a:r>
            <a:endParaRPr lang="en-US" dirty="0">
              <a:latin typeface="Nikosh" pitchFamily="2" charset="0"/>
              <a:cs typeface="Nikosh" pitchFamily="2" charset="0"/>
            </a:endParaRPr>
          </a:p>
        </p:txBody>
      </p:sp>
      <p:pic>
        <p:nvPicPr>
          <p:cNvPr id="6" name="Content Placeholder 4" descr="E:\PH NAEM\20150811_092704.jpg"/>
          <p:cNvPicPr>
            <a:picLocks noGrp="1" noChangeAspect="1" noChangeArrowheads="1"/>
          </p:cNvPicPr>
          <p:nvPr>
            <p:ph idx="1"/>
          </p:nvPr>
        </p:nvPicPr>
        <p:blipFill>
          <a:blip r:embed="rId2" cstate="print"/>
          <a:stretch>
            <a:fillRect/>
          </a:stretch>
        </p:blipFill>
        <p:spPr bwMode="auto">
          <a:xfrm rot="16200000">
            <a:off x="5695605" y="1695795"/>
            <a:ext cx="3505199" cy="3009209"/>
          </a:xfrm>
          <a:prstGeom prst="rect">
            <a:avLst/>
          </a:prstGeom>
          <a:noFill/>
        </p:spPr>
      </p:pic>
      <p:sp>
        <p:nvSpPr>
          <p:cNvPr id="7" name="Rectangle 6"/>
          <p:cNvSpPr/>
          <p:nvPr/>
        </p:nvSpPr>
        <p:spPr>
          <a:xfrm>
            <a:off x="2286000" y="2136339"/>
            <a:ext cx="3962400" cy="2585323"/>
          </a:xfrm>
          <a:prstGeom prst="rect">
            <a:avLst/>
          </a:prstGeom>
        </p:spPr>
        <p:txBody>
          <a:bodyPr wrap="square">
            <a:spAutoFit/>
          </a:bodyPr>
          <a:lstStyle/>
          <a:p>
            <a:r>
              <a:rPr lang="bn-BD" dirty="0" smtClean="0"/>
              <a:t>মোঃ আব্দুর রাজ্জাক</a:t>
            </a:r>
            <a:r>
              <a:rPr lang="en-US" dirty="0" err="1" smtClean="0"/>
              <a:t>খোকন</a:t>
            </a:r>
            <a:r>
              <a:rPr lang="bn-BD" dirty="0" smtClean="0"/>
              <a:t/>
            </a:r>
            <a:br>
              <a:rPr lang="bn-BD" dirty="0" smtClean="0"/>
            </a:br>
            <a:r>
              <a:rPr lang="en-US" dirty="0" smtClean="0"/>
              <a:t>             </a:t>
            </a:r>
            <a:r>
              <a:rPr lang="bn-BD" dirty="0" smtClean="0"/>
              <a:t>প্রভাষক</a:t>
            </a:r>
            <a:endParaRPr lang="en-US" dirty="0" smtClean="0"/>
          </a:p>
          <a:p>
            <a:r>
              <a:rPr lang="bn-BD" dirty="0" smtClean="0"/>
              <a:t>বিষয়ঃ</a:t>
            </a:r>
            <a:r>
              <a:rPr lang="bn-BD" b="1" dirty="0" smtClean="0"/>
              <a:t> </a:t>
            </a:r>
            <a:r>
              <a:rPr lang="en-US" b="1" dirty="0" err="1" smtClean="0"/>
              <a:t>আই,সি,টি</a:t>
            </a:r>
            <a:r>
              <a:rPr lang="bn-BD" dirty="0" smtClean="0"/>
              <a:t>-১ম</a:t>
            </a:r>
            <a:r>
              <a:rPr lang="bn-BD" b="1" dirty="0" smtClean="0"/>
              <a:t> </a:t>
            </a:r>
            <a:r>
              <a:rPr lang="bn-BD" dirty="0" smtClean="0"/>
              <a:t>পত্র</a:t>
            </a:r>
          </a:p>
          <a:p>
            <a:r>
              <a:rPr lang="bn-BD" dirty="0" smtClean="0"/>
              <a:t>শ্রেনীঃ</a:t>
            </a:r>
            <a:r>
              <a:rPr lang="bn-BD" b="1" dirty="0" smtClean="0"/>
              <a:t> </a:t>
            </a:r>
            <a:r>
              <a:rPr lang="bn-BD" dirty="0" smtClean="0"/>
              <a:t>একাদশ, সময়-৪৫মিঃ</a:t>
            </a:r>
            <a:endParaRPr lang="en-US" dirty="0" smtClean="0"/>
          </a:p>
          <a:p>
            <a:r>
              <a:rPr lang="bn-BD" dirty="0" smtClean="0"/>
              <a:t>লালপুর মডেল</a:t>
            </a:r>
            <a:r>
              <a:rPr lang="bn-BD" dirty="0" smtClean="0">
                <a:cs typeface="NikoshBAN" panose="02000000000000000000" pitchFamily="2" charset="0"/>
              </a:rPr>
              <a:t> </a:t>
            </a:r>
            <a:r>
              <a:rPr lang="bn-BD" dirty="0" smtClean="0">
                <a:latin typeface="NikoshBAN" panose="02000000000000000000" pitchFamily="2" charset="0"/>
                <a:cs typeface="NikoshBAN" panose="02000000000000000000" pitchFamily="2" charset="0"/>
              </a:rPr>
              <a:t>কলেজ</a:t>
            </a:r>
            <a:br>
              <a:rPr lang="bn-BD" dirty="0" smtClean="0">
                <a:latin typeface="NikoshBAN" panose="02000000000000000000" pitchFamily="2" charset="0"/>
                <a:cs typeface="NikoshBAN" panose="02000000000000000000" pitchFamily="2" charset="0"/>
              </a:rPr>
            </a:br>
            <a:r>
              <a:rPr lang="en-US" dirty="0" smtClean="0">
                <a:latin typeface="NikoshBAN" panose="02000000000000000000" pitchFamily="2" charset="0"/>
                <a:cs typeface="NikoshBAN" panose="02000000000000000000" pitchFamily="2" charset="0"/>
              </a:rPr>
              <a:t>     </a:t>
            </a:r>
            <a:r>
              <a:rPr lang="bn-BD" dirty="0" smtClean="0">
                <a:latin typeface="NikoshBAN" panose="02000000000000000000" pitchFamily="2" charset="0"/>
                <a:cs typeface="NikoshBAN" panose="02000000000000000000" pitchFamily="2" charset="0"/>
              </a:rPr>
              <a:t>তানোর,রাজশাহী।</a:t>
            </a:r>
            <a:br>
              <a:rPr lang="bn-BD" dirty="0" smtClean="0">
                <a:latin typeface="NikoshBAN" panose="02000000000000000000" pitchFamily="2" charset="0"/>
                <a:cs typeface="NikoshBAN" panose="02000000000000000000" pitchFamily="2" charset="0"/>
              </a:rPr>
            </a:br>
            <a:r>
              <a:rPr lang="en-US" dirty="0" err="1" smtClean="0">
                <a:latin typeface="NikoshBAN" panose="02000000000000000000" pitchFamily="2" charset="0"/>
                <a:cs typeface="NikoshBAN" panose="02000000000000000000" pitchFamily="2" charset="0"/>
              </a:rPr>
              <a:t>মোবাইল</a:t>
            </a:r>
            <a:r>
              <a:rPr lang="en-US" dirty="0" smtClean="0">
                <a:latin typeface="NikoshBAN" panose="02000000000000000000" pitchFamily="2" charset="0"/>
                <a:cs typeface="NikoshBAN" panose="02000000000000000000" pitchFamily="2" charset="0"/>
              </a:rPr>
              <a:t> নং-০১৭১২০০৭১৮৯</a:t>
            </a:r>
          </a:p>
          <a:p>
            <a:r>
              <a:rPr lang="en-US" dirty="0" smtClean="0"/>
              <a:t>Email</a:t>
            </a:r>
          </a:p>
          <a:p>
            <a:pPr>
              <a:buNone/>
            </a:pPr>
            <a:r>
              <a:rPr lang="en-US" dirty="0" smtClean="0"/>
              <a:t>abdurrazzakkhokon@gmail.com</a:t>
            </a: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74638"/>
            <a:ext cx="3886200" cy="1143000"/>
          </a:xfrm>
        </p:spPr>
        <p:txBody>
          <a:bodyPr/>
          <a:lstStyle/>
          <a:p>
            <a:pPr algn="ctr"/>
            <a:r>
              <a:rPr lang="bn-BD" dirty="0" smtClean="0">
                <a:latin typeface="Nikosh" pitchFamily="2" charset="0"/>
                <a:cs typeface="Nikosh" pitchFamily="2" charset="0"/>
              </a:rPr>
              <a:t>     দলীয় কাজ</a:t>
            </a:r>
            <a:endParaRPr lang="en-US" dirty="0">
              <a:latin typeface="Nikosh" pitchFamily="2" charset="0"/>
              <a:cs typeface="Nikosh" pitchFamily="2" charset="0"/>
            </a:endParaRPr>
          </a:p>
        </p:txBody>
      </p:sp>
      <p:pic>
        <p:nvPicPr>
          <p:cNvPr id="4" name="Content Placeholder 3" descr="images211.jpg"/>
          <p:cNvPicPr>
            <a:picLocks noGrp="1" noChangeAspect="1"/>
          </p:cNvPicPr>
          <p:nvPr>
            <p:ph idx="1"/>
          </p:nvPr>
        </p:nvPicPr>
        <p:blipFill>
          <a:blip r:embed="rId2"/>
          <a:stretch>
            <a:fillRect/>
          </a:stretch>
        </p:blipFill>
        <p:spPr>
          <a:xfrm>
            <a:off x="914400" y="2209801"/>
            <a:ext cx="3602269" cy="3429000"/>
          </a:xfrm>
        </p:spPr>
      </p:pic>
      <p:pic>
        <p:nvPicPr>
          <p:cNvPr id="5" name="Content Placeholder 3" descr="images122.jpg"/>
          <p:cNvPicPr>
            <a:picLocks noChangeAspect="1"/>
          </p:cNvPicPr>
          <p:nvPr/>
        </p:nvPicPr>
        <p:blipFill>
          <a:blip r:embed="rId3"/>
          <a:stretch>
            <a:fillRect/>
          </a:stretch>
        </p:blipFill>
        <p:spPr>
          <a:xfrm>
            <a:off x="4876800" y="1917010"/>
            <a:ext cx="3384016" cy="378598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mph" presetSubtype="2" fill="hold" nodeType="clickEffect">
                                  <p:stCondLst>
                                    <p:cond delay="0"/>
                                  </p:stCondLst>
                                  <p:childTnLst>
                                    <p:animClr clrSpc="rgb" dir="cw">
                                      <p:cBhvr>
                                        <p:cTn id="11" dur="2000" fill="hold"/>
                                        <p:tgtEl>
                                          <p:spTgt spid="2"/>
                                        </p:tgtEl>
                                        <p:attrNameLst>
                                          <p:attrName>fillcolor</p:attrName>
                                        </p:attrNameLst>
                                      </p:cBhvr>
                                      <p:to>
                                        <a:schemeClr val="accent2"/>
                                      </p:to>
                                    </p:animClr>
                                    <p:set>
                                      <p:cBhvr>
                                        <p:cTn id="12" dur="2000" fill="hold"/>
                                        <p:tgtEl>
                                          <p:spTgt spid="2"/>
                                        </p:tgtEl>
                                        <p:attrNameLst>
                                          <p:attrName>fill.type</p:attrName>
                                        </p:attrNameLst>
                                      </p:cBhvr>
                                      <p:to>
                                        <p:strVal val="solid"/>
                                      </p:to>
                                    </p:set>
                                    <p:set>
                                      <p:cBhvr>
                                        <p:cTn id="13" dur="2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4495800" cy="1143000"/>
          </a:xfrm>
        </p:spPr>
        <p:txBody>
          <a:bodyPr/>
          <a:lstStyle/>
          <a:p>
            <a:pPr algn="ctr"/>
            <a:r>
              <a:rPr lang="bn-BD" dirty="0" smtClean="0">
                <a:latin typeface="Nikosh" pitchFamily="2" charset="0"/>
                <a:cs typeface="Nikosh" pitchFamily="2" charset="0"/>
              </a:rPr>
              <a:t>দলীয় কাজ</a:t>
            </a:r>
            <a:endParaRPr lang="en-US" dirty="0"/>
          </a:p>
        </p:txBody>
      </p:sp>
      <p:pic>
        <p:nvPicPr>
          <p:cNvPr id="4" name="Content Placeholder 3" descr="csharp-logo.png"/>
          <p:cNvPicPr>
            <a:picLocks noGrp="1" noChangeAspect="1"/>
          </p:cNvPicPr>
          <p:nvPr>
            <p:ph idx="1"/>
          </p:nvPr>
        </p:nvPicPr>
        <p:blipFill>
          <a:blip r:embed="rId2"/>
          <a:stretch>
            <a:fillRect/>
          </a:stretch>
        </p:blipFill>
        <p:spPr>
          <a:xfrm>
            <a:off x="3046413" y="2920206"/>
            <a:ext cx="3048000" cy="2200275"/>
          </a:xfr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mph" presetSubtype="0" fill="hold" grpId="1" nodeType="clickEffect">
                                  <p:stCondLst>
                                    <p:cond delay="0"/>
                                  </p:stCondLst>
                                  <p:childTnLst>
                                    <p:animClr clrSpc="hsl" dir="cw">
                                      <p:cBhvr override="childStyle">
                                        <p:cTn id="14" dur="500" fill="hold"/>
                                        <p:tgtEl>
                                          <p:spTgt spid="2"/>
                                        </p:tgtEl>
                                        <p:attrNameLst>
                                          <p:attrName>style.color</p:attrName>
                                        </p:attrNameLst>
                                      </p:cBhvr>
                                      <p:by>
                                        <p:hsl h="7200000" s="0" l="0"/>
                                      </p:by>
                                    </p:animClr>
                                    <p:animClr clrSpc="hsl" dir="cw">
                                      <p:cBhvr>
                                        <p:cTn id="15" dur="500" fill="hold"/>
                                        <p:tgtEl>
                                          <p:spTgt spid="2"/>
                                        </p:tgtEl>
                                        <p:attrNameLst>
                                          <p:attrName>fillcolor</p:attrName>
                                        </p:attrNameLst>
                                      </p:cBhvr>
                                      <p:by>
                                        <p:hsl h="7200000" s="0" l="0"/>
                                      </p:by>
                                    </p:animClr>
                                    <p:animClr clrSpc="hsl" dir="cw">
                                      <p:cBhvr>
                                        <p:cTn id="16" dur="500" fill="hold"/>
                                        <p:tgtEl>
                                          <p:spTgt spid="2"/>
                                        </p:tgtEl>
                                        <p:attrNameLst>
                                          <p:attrName>stroke.color</p:attrName>
                                        </p:attrNameLst>
                                      </p:cBhvr>
                                      <p:by>
                                        <p:hsl h="7200000" s="0" l="0"/>
                                      </p:by>
                                    </p:animClr>
                                    <p:set>
                                      <p:cBhvr>
                                        <p:cTn id="17"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4495800" cy="1143000"/>
          </a:xfrm>
        </p:spPr>
        <p:txBody>
          <a:bodyPr/>
          <a:lstStyle/>
          <a:p>
            <a:pPr algn="ctr"/>
            <a:r>
              <a:rPr lang="bn-BD" dirty="0" smtClean="0">
                <a:latin typeface="Nikosh" pitchFamily="2" charset="0"/>
                <a:cs typeface="Nikosh" pitchFamily="2" charset="0"/>
              </a:rPr>
              <a:t>দলীয় কাজ</a:t>
            </a:r>
            <a:endParaRPr lang="en-US" dirty="0"/>
          </a:p>
        </p:txBody>
      </p:sp>
      <p:pic>
        <p:nvPicPr>
          <p:cNvPr id="4" name="Content Placeholder 3" descr="csharp-logo.png"/>
          <p:cNvPicPr>
            <a:picLocks noGrp="1" noChangeAspect="1"/>
          </p:cNvPicPr>
          <p:nvPr>
            <p:ph idx="1"/>
          </p:nvPr>
        </p:nvPicPr>
        <p:blipFill>
          <a:blip r:embed="rId2"/>
          <a:stretch>
            <a:fillRect/>
          </a:stretch>
        </p:blipFill>
        <p:spPr>
          <a:xfrm>
            <a:off x="609600" y="2286001"/>
            <a:ext cx="3730771" cy="3276600"/>
          </a:xfrm>
        </p:spPr>
      </p:pic>
      <p:pic>
        <p:nvPicPr>
          <p:cNvPr id="6" name="Content Placeholder 3" descr="csharp-logo.png"/>
          <p:cNvPicPr>
            <a:picLocks noChangeAspect="1"/>
          </p:cNvPicPr>
          <p:nvPr/>
        </p:nvPicPr>
        <p:blipFill>
          <a:blip r:embed="rId3"/>
          <a:stretch>
            <a:fillRect/>
          </a:stretch>
        </p:blipFill>
        <p:spPr>
          <a:xfrm>
            <a:off x="4667235" y="2286000"/>
            <a:ext cx="3852249" cy="35052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mph" presetSubtype="2" fill="hold" nodeType="clickEffect">
                                  <p:stCondLst>
                                    <p:cond delay="0"/>
                                  </p:stCondLst>
                                  <p:childTnLst>
                                    <p:animClr clrSpc="rgb" dir="cw">
                                      <p:cBhvr>
                                        <p:cTn id="11" dur="2000" fill="hold"/>
                                        <p:tgtEl>
                                          <p:spTgt spid="2"/>
                                        </p:tgtEl>
                                        <p:attrNameLst>
                                          <p:attrName>fillcolor</p:attrName>
                                        </p:attrNameLst>
                                      </p:cBhvr>
                                      <p:to>
                                        <a:schemeClr val="accent2"/>
                                      </p:to>
                                    </p:animClr>
                                    <p:set>
                                      <p:cBhvr>
                                        <p:cTn id="12" dur="2000" fill="hold"/>
                                        <p:tgtEl>
                                          <p:spTgt spid="2"/>
                                        </p:tgtEl>
                                        <p:attrNameLst>
                                          <p:attrName>fill.type</p:attrName>
                                        </p:attrNameLst>
                                      </p:cBhvr>
                                      <p:to>
                                        <p:strVal val="solid"/>
                                      </p:to>
                                    </p:set>
                                    <p:set>
                                      <p:cBhvr>
                                        <p:cTn id="13" dur="2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4724400" cy="1143000"/>
          </a:xfrm>
        </p:spPr>
        <p:txBody>
          <a:bodyPr/>
          <a:lstStyle/>
          <a:p>
            <a:pPr algn="ctr"/>
            <a:r>
              <a:rPr lang="bn-BD" dirty="0" smtClean="0">
                <a:latin typeface="Nikosh" pitchFamily="2" charset="0"/>
                <a:cs typeface="Nikosh" pitchFamily="2" charset="0"/>
              </a:rPr>
              <a:t>দলীয় কাজ</a:t>
            </a:r>
            <a:endParaRPr lang="en-US" dirty="0"/>
          </a:p>
        </p:txBody>
      </p:sp>
      <p:pic>
        <p:nvPicPr>
          <p:cNvPr id="4" name="Content Placeholder 3" descr="file.jpeg"/>
          <p:cNvPicPr>
            <a:picLocks noGrp="1" noChangeAspect="1"/>
          </p:cNvPicPr>
          <p:nvPr>
            <p:ph idx="1"/>
          </p:nvPr>
        </p:nvPicPr>
        <p:blipFill>
          <a:blip r:embed="rId2"/>
          <a:stretch>
            <a:fillRect/>
          </a:stretch>
        </p:blipFill>
        <p:spPr>
          <a:xfrm>
            <a:off x="1066800" y="2286000"/>
            <a:ext cx="6763879" cy="3657599"/>
          </a:xfr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mph" presetSubtype="0" grpId="1" nodeType="clickEffect">
                                  <p:stCondLst>
                                    <p:cond delay="0"/>
                                  </p:stCondLst>
                                  <p:iterate type="lt">
                                    <p:tmAbs val="25"/>
                                  </p:iterate>
                                  <p:childTnLst>
                                    <p:set>
                                      <p:cBhvr override="childStyle">
                                        <p:cTn id="12" dur="indefinite"/>
                                        <p:tgtEl>
                                          <p:spTgt spid="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5181600" cy="1143000"/>
          </a:xfrm>
        </p:spPr>
        <p:txBody>
          <a:bodyPr/>
          <a:lstStyle/>
          <a:p>
            <a:pPr algn="ctr"/>
            <a:r>
              <a:rPr lang="bn-BD" dirty="0" smtClean="0">
                <a:latin typeface="Nikosh" pitchFamily="2" charset="0"/>
                <a:cs typeface="Nikosh" pitchFamily="2" charset="0"/>
              </a:rPr>
              <a:t>     দলীয় কাজের প্রশ্ন </a:t>
            </a:r>
            <a:endParaRPr lang="en-US" dirty="0">
              <a:latin typeface="Nikosh" pitchFamily="2" charset="0"/>
              <a:cs typeface="Nikosh" pitchFamily="2" charset="0"/>
            </a:endParaRPr>
          </a:p>
        </p:txBody>
      </p:sp>
      <p:sp>
        <p:nvSpPr>
          <p:cNvPr id="3" name="Content Placeholder 2"/>
          <p:cNvSpPr>
            <a:spLocks noGrp="1"/>
          </p:cNvSpPr>
          <p:nvPr>
            <p:ph idx="1"/>
          </p:nvPr>
        </p:nvSpPr>
        <p:spPr>
          <a:xfrm>
            <a:off x="609600" y="2286000"/>
            <a:ext cx="7620000" cy="1752600"/>
          </a:xfrm>
        </p:spPr>
        <p:txBody>
          <a:bodyPr>
            <a:normAutofit/>
          </a:bodyPr>
          <a:lstStyle/>
          <a:p>
            <a:pPr algn="ctr">
              <a:buNone/>
            </a:pPr>
            <a:r>
              <a:rPr lang="bn-BD" dirty="0" smtClean="0">
                <a:latin typeface="Nikosh" pitchFamily="2" charset="0"/>
                <a:cs typeface="Nikosh" pitchFamily="2" charset="0"/>
              </a:rPr>
              <a:t>ডেটা এনক্রিপশন স্কিমের ধরণ ও উপাদান  কি তা বল?</a:t>
            </a:r>
          </a:p>
          <a:p>
            <a:pPr algn="ctr">
              <a:buNone/>
            </a:pPr>
            <a:r>
              <a:rPr lang="bn-BD" dirty="0" smtClean="0">
                <a:latin typeface="Nikosh" pitchFamily="2" charset="0"/>
                <a:cs typeface="Nikosh" pitchFamily="2" charset="0"/>
              </a:rPr>
              <a:t>সময়ঃ ১০ মিনিট </a:t>
            </a:r>
          </a:p>
          <a:p>
            <a:endParaRPr lang="en-US"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mph" presetSubtype="2" fill="hold" nodeType="clickEffect">
                                  <p:stCondLst>
                                    <p:cond delay="0"/>
                                  </p:stCondLst>
                                  <p:childTnLst>
                                    <p:animClr clrSpc="rgb" dir="cw">
                                      <p:cBhvr>
                                        <p:cTn id="11" dur="2000" fill="hold"/>
                                        <p:tgtEl>
                                          <p:spTgt spid="2"/>
                                        </p:tgtEl>
                                        <p:attrNameLst>
                                          <p:attrName>fillcolor</p:attrName>
                                        </p:attrNameLst>
                                      </p:cBhvr>
                                      <p:to>
                                        <a:schemeClr val="accent2"/>
                                      </p:to>
                                    </p:animClr>
                                    <p:set>
                                      <p:cBhvr>
                                        <p:cTn id="12" dur="2000" fill="hold"/>
                                        <p:tgtEl>
                                          <p:spTgt spid="2"/>
                                        </p:tgtEl>
                                        <p:attrNameLst>
                                          <p:attrName>fill.type</p:attrName>
                                        </p:attrNameLst>
                                      </p:cBhvr>
                                      <p:to>
                                        <p:strVal val="solid"/>
                                      </p:to>
                                    </p:set>
                                    <p:set>
                                      <p:cBhvr>
                                        <p:cTn id="13" dur="2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09600"/>
            <a:ext cx="5943600" cy="914400"/>
          </a:xfrm>
        </p:spPr>
        <p:txBody>
          <a:bodyPr/>
          <a:lstStyle/>
          <a:p>
            <a:pPr algn="ctr"/>
            <a:r>
              <a:rPr lang="bn-BD" dirty="0" smtClean="0">
                <a:latin typeface="Nikosh" pitchFamily="2" charset="0"/>
                <a:cs typeface="Nikosh" pitchFamily="2" charset="0"/>
              </a:rPr>
              <a:t>দলীয় কাজের সমাধান     </a:t>
            </a:r>
            <a:endParaRPr lang="en-US" dirty="0"/>
          </a:p>
        </p:txBody>
      </p:sp>
      <p:sp>
        <p:nvSpPr>
          <p:cNvPr id="5" name="Content Placeholder 4"/>
          <p:cNvSpPr>
            <a:spLocks noGrp="1"/>
          </p:cNvSpPr>
          <p:nvPr>
            <p:ph idx="1"/>
          </p:nvPr>
        </p:nvSpPr>
        <p:spPr/>
        <p:txBody>
          <a:bodyPr>
            <a:normAutofit fontScale="55000" lnSpcReduction="20000"/>
          </a:bodyPr>
          <a:lstStyle/>
          <a:p>
            <a:pPr>
              <a:buNone/>
            </a:pPr>
            <a:r>
              <a:rPr lang="bn-BD" sz="2400" dirty="0" smtClean="0">
                <a:latin typeface="Times New Roman" pitchFamily="18" charset="0"/>
                <a:cs typeface="Nikosh" pitchFamily="2" charset="0"/>
              </a:rPr>
              <a:t>বর্তমানে প্রধানত দুই ধরনের এনক্রিপশন স্কিম প্রচলিত আছেঃ</a:t>
            </a:r>
          </a:p>
          <a:p>
            <a:pPr>
              <a:buNone/>
            </a:pPr>
            <a:r>
              <a:rPr lang="bn-BD" sz="2400" dirty="0" smtClean="0">
                <a:latin typeface="Times New Roman" pitchFamily="18" charset="0"/>
                <a:cs typeface="Nikosh" pitchFamily="2" charset="0"/>
              </a:rPr>
              <a:t>১। সিমেট্রিক এনক্রিপশন বা সিক্রেট-কী এনক্রিপশন</a:t>
            </a:r>
          </a:p>
          <a:p>
            <a:pPr>
              <a:buNone/>
            </a:pPr>
            <a:r>
              <a:rPr lang="bn-BD" sz="2400" dirty="0" smtClean="0">
                <a:latin typeface="Times New Roman" pitchFamily="18" charset="0"/>
                <a:cs typeface="Nikosh" pitchFamily="2" charset="0"/>
              </a:rPr>
              <a:t>২। অ্যাসিমেট্রিক এনক্রিপশন বা পাবলিক কী এনক্রিপশন</a:t>
            </a:r>
          </a:p>
          <a:p>
            <a:pPr>
              <a:buNone/>
            </a:pPr>
            <a:endParaRPr lang="bn-BD" sz="2400" dirty="0" smtClean="0">
              <a:latin typeface="Times New Roman" pitchFamily="18" charset="0"/>
              <a:cs typeface="Nikosh" pitchFamily="2" charset="0"/>
            </a:endParaRPr>
          </a:p>
          <a:p>
            <a:pPr>
              <a:buNone/>
            </a:pPr>
            <a:r>
              <a:rPr lang="bn-BD" sz="2400" dirty="0" smtClean="0">
                <a:latin typeface="Times New Roman" pitchFamily="18" charset="0"/>
                <a:cs typeface="Nikosh" pitchFamily="2" charset="0"/>
              </a:rPr>
              <a:t>এনক্রিপশন স্কিমের উপাদানঃ </a:t>
            </a:r>
          </a:p>
          <a:p>
            <a:pPr>
              <a:buNone/>
            </a:pPr>
            <a:r>
              <a:rPr lang="bn-BD" sz="2400" dirty="0" smtClean="0">
                <a:latin typeface="Times New Roman" pitchFamily="18" charset="0"/>
                <a:cs typeface="Nikosh" pitchFamily="2" charset="0"/>
              </a:rPr>
              <a:t>১। প্লেইন টেক্সট   </a:t>
            </a:r>
          </a:p>
          <a:p>
            <a:pPr>
              <a:buNone/>
            </a:pPr>
            <a:r>
              <a:rPr lang="bn-BD" sz="2400" dirty="0" smtClean="0">
                <a:latin typeface="Times New Roman" pitchFamily="18" charset="0"/>
                <a:cs typeface="Nikosh" pitchFamily="2" charset="0"/>
              </a:rPr>
              <a:t>২। এনক্রিপশন অ্যালগোরিদম</a:t>
            </a:r>
          </a:p>
          <a:p>
            <a:pPr>
              <a:buNone/>
            </a:pPr>
            <a:r>
              <a:rPr lang="bn-BD" sz="2400" dirty="0" smtClean="0">
                <a:latin typeface="Times New Roman" pitchFamily="18" charset="0"/>
                <a:cs typeface="Nikosh" pitchFamily="2" charset="0"/>
              </a:rPr>
              <a:t>৩। সিক্রেট কী </a:t>
            </a:r>
          </a:p>
          <a:p>
            <a:pPr>
              <a:buNone/>
            </a:pPr>
            <a:r>
              <a:rPr lang="bn-BD" sz="2400" dirty="0" smtClean="0">
                <a:latin typeface="Times New Roman" pitchFamily="18" charset="0"/>
                <a:cs typeface="Nikosh" pitchFamily="2" charset="0"/>
              </a:rPr>
              <a:t>৪। সাইফার টেক্সট</a:t>
            </a:r>
          </a:p>
          <a:p>
            <a:pPr>
              <a:buNone/>
            </a:pPr>
            <a:r>
              <a:rPr lang="bn-BD" sz="2400" dirty="0" smtClean="0">
                <a:latin typeface="Times New Roman" pitchFamily="18" charset="0"/>
                <a:cs typeface="Nikosh" pitchFamily="2" charset="0"/>
              </a:rPr>
              <a:t>৫। ডিক্রিপশন আ্যলগোরিদম</a:t>
            </a:r>
          </a:p>
          <a:p>
            <a:pPr>
              <a:buNone/>
            </a:pPr>
            <a:r>
              <a:rPr lang="bn-BD" sz="2400" dirty="0" smtClean="0">
                <a:latin typeface="Times New Roman" pitchFamily="18" charset="0"/>
                <a:cs typeface="Nikosh" pitchFamily="2" charset="0"/>
              </a:rPr>
              <a:t> </a:t>
            </a:r>
            <a:endParaRPr lang="en-US" sz="2400" dirty="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1"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2"/>
                                        </p:tgtEl>
                                        <p:attrNameLst>
                                          <p:attrName>ppt_x</p:attrName>
                                          <p:attrName>ppt_y</p:attrName>
                                        </p:attrNameLst>
                                      </p:cBhvr>
                                    </p:animMotion>
                                    <p:animRot by="1500000">
                                      <p:cBhvr>
                                        <p:cTn id="12" dur="125" fill="hold">
                                          <p:stCondLst>
                                            <p:cond delay="0"/>
                                          </p:stCondLst>
                                        </p:cTn>
                                        <p:tgtEl>
                                          <p:spTgt spid="2"/>
                                        </p:tgtEl>
                                        <p:attrNameLst>
                                          <p:attrName>r</p:attrName>
                                        </p:attrNameLst>
                                      </p:cBhvr>
                                    </p:animRot>
                                    <p:animRot by="-1500000">
                                      <p:cBhvr>
                                        <p:cTn id="13" dur="125" fill="hold">
                                          <p:stCondLst>
                                            <p:cond delay="125"/>
                                          </p:stCondLst>
                                        </p:cTn>
                                        <p:tgtEl>
                                          <p:spTgt spid="2"/>
                                        </p:tgtEl>
                                        <p:attrNameLst>
                                          <p:attrName>r</p:attrName>
                                        </p:attrNameLst>
                                      </p:cBhvr>
                                    </p:animRot>
                                    <p:animRot by="-1500000">
                                      <p:cBhvr>
                                        <p:cTn id="14" dur="125" fill="hold">
                                          <p:stCondLst>
                                            <p:cond delay="250"/>
                                          </p:stCondLst>
                                        </p:cTn>
                                        <p:tgtEl>
                                          <p:spTgt spid="2"/>
                                        </p:tgtEl>
                                        <p:attrNameLst>
                                          <p:attrName>r</p:attrName>
                                        </p:attrNameLst>
                                      </p:cBhvr>
                                    </p:animRot>
                                    <p:animRot by="1500000">
                                      <p:cBhvr>
                                        <p:cTn id="15"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638"/>
            <a:ext cx="3505200" cy="1143000"/>
          </a:xfrm>
        </p:spPr>
        <p:txBody>
          <a:bodyPr/>
          <a:lstStyle/>
          <a:p>
            <a:pPr algn="ctr"/>
            <a:r>
              <a:rPr lang="bn-BD" dirty="0" smtClean="0">
                <a:latin typeface="Nikosh" pitchFamily="2" charset="0"/>
                <a:cs typeface="Nikosh" pitchFamily="2" charset="0"/>
              </a:rPr>
              <a:t>মুল্যায়ন</a:t>
            </a:r>
            <a:endParaRPr lang="en-US" dirty="0"/>
          </a:p>
        </p:txBody>
      </p:sp>
      <p:sp>
        <p:nvSpPr>
          <p:cNvPr id="3" name="Content Placeholder 2"/>
          <p:cNvSpPr>
            <a:spLocks noGrp="1"/>
          </p:cNvSpPr>
          <p:nvPr>
            <p:ph idx="1"/>
          </p:nvPr>
        </p:nvSpPr>
        <p:spPr/>
        <p:txBody>
          <a:bodyPr>
            <a:normAutofit fontScale="40000" lnSpcReduction="20000"/>
          </a:bodyPr>
          <a:lstStyle/>
          <a:p>
            <a:pPr>
              <a:buNone/>
            </a:pPr>
            <a:r>
              <a:rPr lang="bn-BD" sz="3600" dirty="0" smtClean="0">
                <a:latin typeface="Nikosh" pitchFamily="2" charset="0"/>
                <a:cs typeface="Nikosh" pitchFamily="2" charset="0"/>
              </a:rPr>
              <a:t>জ্ঞান মুলক,অনুধাবন মুলক, প্রয়োগ মুলক প্রশ্ন (ক) </a:t>
            </a:r>
          </a:p>
          <a:p>
            <a:pPr>
              <a:buNone/>
            </a:pPr>
            <a:r>
              <a:rPr lang="bn-BD" dirty="0" smtClean="0">
                <a:latin typeface="Nikosh" pitchFamily="2" charset="0"/>
                <a:cs typeface="Nikosh" pitchFamily="2" charset="0"/>
              </a:rPr>
              <a:t>১। </a:t>
            </a:r>
            <a:r>
              <a:rPr lang="en-US" dirty="0" smtClean="0">
                <a:latin typeface="Nikosh" pitchFamily="2" charset="0"/>
                <a:cs typeface="Nikosh" pitchFamily="2" charset="0"/>
              </a:rPr>
              <a:t> </a:t>
            </a:r>
            <a:r>
              <a:rPr lang="bn-BD" dirty="0" smtClean="0">
                <a:latin typeface="Nikosh" pitchFamily="2" charset="0"/>
                <a:cs typeface="Nikosh" pitchFamily="2" charset="0"/>
              </a:rPr>
              <a:t>ডেটাবেজ মানে হল ?</a:t>
            </a:r>
            <a:r>
              <a:rPr lang="bn-BD" dirty="0" smtClean="0">
                <a:latin typeface="Times New Roman" pitchFamily="18" charset="0"/>
                <a:cs typeface="Nikosh" pitchFamily="2" charset="0"/>
              </a:rPr>
              <a:t>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    </a:t>
            </a:r>
          </a:p>
          <a:p>
            <a:pPr>
              <a:buNone/>
            </a:pPr>
            <a:r>
              <a:rPr lang="bn-BD" b="1" dirty="0" smtClean="0">
                <a:latin typeface="Nikosh" pitchFamily="2" charset="0"/>
                <a:cs typeface="Nikosh" pitchFamily="2" charset="0"/>
              </a:rPr>
              <a:t>ক।  উপাত্ত ঘাটি</a:t>
            </a:r>
            <a:r>
              <a:rPr lang="en-US" b="1" dirty="0" smtClean="0">
                <a:latin typeface="Times New Roman" pitchFamily="18" charset="0"/>
                <a:cs typeface="Times New Roman" pitchFamily="18" charset="0"/>
              </a:rPr>
              <a:t> </a:t>
            </a:r>
            <a:r>
              <a:rPr lang="bn-BD" b="1" dirty="0" smtClean="0">
                <a:latin typeface="Nikosh" pitchFamily="2" charset="0"/>
                <a:cs typeface="Nikosh" pitchFamily="2" charset="0"/>
              </a:rPr>
              <a:t>  </a:t>
            </a:r>
            <a:r>
              <a:rPr lang="bn-BD" dirty="0" smtClean="0">
                <a:latin typeface="Nikosh" pitchFamily="2" charset="0"/>
                <a:cs typeface="Nikosh" pitchFamily="2" charset="0"/>
              </a:rPr>
              <a:t>খ।</a:t>
            </a:r>
            <a:r>
              <a:rPr lang="bn-BD" b="1" dirty="0" smtClean="0">
                <a:latin typeface="Nikosh" pitchFamily="2" charset="0"/>
                <a:cs typeface="Nikosh" pitchFamily="2" charset="0"/>
              </a:rPr>
              <a:t> </a:t>
            </a:r>
            <a:r>
              <a:rPr lang="bn-BD" dirty="0" smtClean="0">
                <a:latin typeface="Nikosh" pitchFamily="2" charset="0"/>
                <a:cs typeface="Nikosh" pitchFamily="2" charset="0"/>
              </a:rPr>
              <a:t>উপাত্ত বিন্যাস </a:t>
            </a:r>
            <a:r>
              <a:rPr lang="bn-BD" dirty="0" smtClean="0">
                <a:latin typeface="Times New Roman" pitchFamily="18" charset="0"/>
                <a:cs typeface="Nikosh" pitchFamily="2" charset="0"/>
              </a:rPr>
              <a:t> </a:t>
            </a:r>
            <a:r>
              <a:rPr lang="bn-BD" dirty="0" smtClean="0">
                <a:latin typeface="Nikosh" pitchFamily="2" charset="0"/>
                <a:cs typeface="Nikosh" pitchFamily="2" charset="0"/>
              </a:rPr>
              <a:t>গ।</a:t>
            </a:r>
            <a:r>
              <a:rPr lang="bn-BD" b="1" dirty="0" smtClean="0">
                <a:latin typeface="Nikosh" pitchFamily="2" charset="0"/>
                <a:cs typeface="Nikosh" pitchFamily="2" charset="0"/>
              </a:rPr>
              <a:t>  উপাত্ত সার্চিং</a:t>
            </a:r>
            <a:r>
              <a:rPr lang="bn-BD" dirty="0" smtClean="0">
                <a:latin typeface="Nikosh" pitchFamily="2" charset="0"/>
                <a:cs typeface="Nikosh" pitchFamily="2" charset="0"/>
              </a:rPr>
              <a:t>  ঘ।  উপাত্ত সটিং</a:t>
            </a:r>
            <a:r>
              <a:rPr lang="en-US" dirty="0" smtClean="0">
                <a:latin typeface="Times New Roman" pitchFamily="18" charset="0"/>
                <a:cs typeface="Times New Roman" pitchFamily="18" charset="0"/>
              </a:rPr>
              <a:t> </a:t>
            </a:r>
            <a:r>
              <a:rPr lang="bn-BD" dirty="0" smtClean="0">
                <a:latin typeface="Nikosh" pitchFamily="2" charset="0"/>
                <a:cs typeface="Nikosh" pitchFamily="2" charset="0"/>
              </a:rPr>
              <a:t> </a:t>
            </a:r>
            <a:endParaRPr lang="bn-BD" dirty="0" smtClean="0">
              <a:latin typeface="Times New Roman" pitchFamily="18" charset="0"/>
              <a:cs typeface="Nikosh" pitchFamily="2" charset="0"/>
            </a:endParaRPr>
          </a:p>
          <a:p>
            <a:pPr>
              <a:buNone/>
            </a:pPr>
            <a:r>
              <a:rPr lang="bn-BD" dirty="0" smtClean="0">
                <a:latin typeface="Nikosh" pitchFamily="2" charset="0"/>
                <a:cs typeface="Nikosh" pitchFamily="2" charset="0"/>
              </a:rPr>
              <a:t> ২।  ডেটা বেজের নিউমেরিক ফিল্ড কী ধরনের?  </a:t>
            </a:r>
          </a:p>
          <a:p>
            <a:pPr>
              <a:buNone/>
            </a:pPr>
            <a:r>
              <a:rPr lang="bn-BD" dirty="0" smtClean="0">
                <a:latin typeface="Nikosh" pitchFamily="2" charset="0"/>
                <a:cs typeface="Nikosh" pitchFamily="2" charset="0"/>
              </a:rPr>
              <a:t>ক। টেক্সট  </a:t>
            </a:r>
            <a:r>
              <a:rPr lang="bn-BD" b="1" dirty="0" smtClean="0">
                <a:latin typeface="Nikosh" pitchFamily="2" charset="0"/>
                <a:cs typeface="Nikosh" pitchFamily="2" charset="0"/>
              </a:rPr>
              <a:t>খ।  সংখ্যা </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গ। </a:t>
            </a:r>
            <a:r>
              <a:rPr lang="bn-BD" dirty="0" smtClean="0">
                <a:latin typeface="Times New Roman" pitchFamily="18" charset="0"/>
                <a:cs typeface="Nikosh" pitchFamily="2" charset="0"/>
              </a:rPr>
              <a:t> বর্ণ  </a:t>
            </a:r>
            <a:r>
              <a:rPr lang="bn-BD" dirty="0" smtClean="0">
                <a:latin typeface="Nikosh" pitchFamily="2" charset="0"/>
                <a:cs typeface="Nikosh" pitchFamily="2" charset="0"/>
              </a:rPr>
              <a:t>  ঘ।</a:t>
            </a:r>
            <a:r>
              <a:rPr lang="en-US" dirty="0" smtClean="0">
                <a:latin typeface="Times New Roman" pitchFamily="18" charset="0"/>
                <a:cs typeface="Times New Roman" pitchFamily="18" charset="0"/>
              </a:rPr>
              <a:t>  </a:t>
            </a:r>
            <a:r>
              <a:rPr lang="bn-BD" dirty="0" smtClean="0">
                <a:latin typeface="Nikosh" pitchFamily="2" charset="0"/>
                <a:cs typeface="Nikosh" pitchFamily="2" charset="0"/>
              </a:rPr>
              <a:t>যুক্তিমুলক </a:t>
            </a:r>
            <a:r>
              <a:rPr lang="en-US" dirty="0" smtClean="0">
                <a:latin typeface="Times New Roman" pitchFamily="18" charset="0"/>
                <a:cs typeface="Times New Roman" pitchFamily="18" charset="0"/>
              </a:rPr>
              <a:t> </a:t>
            </a:r>
          </a:p>
          <a:p>
            <a:pPr>
              <a:buNone/>
            </a:pPr>
            <a:r>
              <a:rPr lang="bn-BD" dirty="0" smtClean="0">
                <a:latin typeface="Nikosh" pitchFamily="2" charset="0"/>
                <a:cs typeface="Nikosh" pitchFamily="2" charset="0"/>
              </a:rPr>
              <a:t>৩। </a:t>
            </a:r>
            <a:r>
              <a:rPr lang="en-US" dirty="0" smtClean="0">
                <a:latin typeface="Nikosh" pitchFamily="2" charset="0"/>
                <a:cs typeface="Nikosh" pitchFamily="2" charset="0"/>
              </a:rPr>
              <a:t> </a:t>
            </a:r>
            <a:r>
              <a:rPr lang="bn-BD" dirty="0" smtClean="0">
                <a:latin typeface="Nikosh" pitchFamily="2" charset="0"/>
                <a:cs typeface="Nikosh" pitchFamily="2" charset="0"/>
              </a:rPr>
              <a:t>ডেটা টেবিলের মধ্যে ব্যক্তির নাম কোন ধরনের ডেটা?  </a:t>
            </a:r>
          </a:p>
          <a:p>
            <a:pPr>
              <a:buNone/>
            </a:pPr>
            <a:r>
              <a:rPr lang="bn-BD" b="1" dirty="0" smtClean="0">
                <a:latin typeface="Nikosh" pitchFamily="2" charset="0"/>
                <a:cs typeface="Nikosh" pitchFamily="2" charset="0"/>
              </a:rPr>
              <a:t>ক। টেক্সট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সময়/ তারিখ </a:t>
            </a:r>
            <a:r>
              <a:rPr lang="en-US" dirty="0" smtClean="0">
                <a:latin typeface="Nikosh" pitchFamily="2" charset="0"/>
                <a:cs typeface="Nikosh" pitchFamily="2" charset="0"/>
              </a:rPr>
              <a:t>  </a:t>
            </a:r>
            <a:r>
              <a:rPr lang="bn-BD" dirty="0" smtClean="0">
                <a:latin typeface="Nikosh" pitchFamily="2" charset="0"/>
                <a:cs typeface="Nikosh" pitchFamily="2" charset="0"/>
              </a:rPr>
              <a:t>গ।</a:t>
            </a:r>
            <a:r>
              <a:rPr lang="en-US" dirty="0" smtClean="0">
                <a:latin typeface="Nikosh" pitchFamily="2" charset="0"/>
                <a:cs typeface="Nikosh" pitchFamily="2" charset="0"/>
              </a:rPr>
              <a:t> </a:t>
            </a:r>
            <a:r>
              <a:rPr lang="bn-BD" dirty="0" smtClean="0">
                <a:latin typeface="Times New Roman" pitchFamily="18" charset="0"/>
                <a:cs typeface="Nikosh" pitchFamily="2" charset="0"/>
              </a:rPr>
              <a:t> নাম্বার  </a:t>
            </a:r>
            <a:r>
              <a:rPr lang="en-US" dirty="0" smtClean="0">
                <a:latin typeface="Times New Roman" pitchFamily="18" charset="0"/>
                <a:cs typeface="Times New Roman" pitchFamily="18" charset="0"/>
              </a:rPr>
              <a:t>  </a:t>
            </a:r>
            <a:r>
              <a:rPr lang="bn-BD" dirty="0" smtClean="0">
                <a:latin typeface="Nikosh" pitchFamily="2" charset="0"/>
                <a:cs typeface="Nikosh" pitchFamily="2" charset="0"/>
              </a:rPr>
              <a:t>ঘ।</a:t>
            </a:r>
            <a:r>
              <a:rPr lang="en-US" dirty="0" smtClean="0">
                <a:latin typeface="Nikosh" pitchFamily="2" charset="0"/>
                <a:cs typeface="Nikosh" pitchFamily="2" charset="0"/>
              </a:rPr>
              <a:t> </a:t>
            </a:r>
            <a:r>
              <a:rPr lang="bn-BD" dirty="0" smtClean="0">
                <a:latin typeface="Nikosh" pitchFamily="2" charset="0"/>
                <a:cs typeface="Nikosh" pitchFamily="2" charset="0"/>
              </a:rPr>
              <a:t> কারেন্সি   </a:t>
            </a:r>
          </a:p>
          <a:p>
            <a:pPr>
              <a:buNone/>
            </a:pPr>
            <a:r>
              <a:rPr lang="bn-BD" dirty="0" smtClean="0">
                <a:latin typeface="Nikosh" pitchFamily="2" charset="0"/>
                <a:cs typeface="Nikosh" pitchFamily="2" charset="0"/>
              </a:rPr>
              <a:t>৪।  বিপুল পরিমাণ তথ্য থেকে সহজে তথ্য খুজতে কোনটি ব্যবহার করা হয়?         </a:t>
            </a:r>
          </a:p>
          <a:p>
            <a:pPr>
              <a:buNone/>
            </a:pPr>
            <a:r>
              <a:rPr lang="bn-BD" b="1" dirty="0" smtClean="0">
                <a:latin typeface="Nikosh" pitchFamily="2" charset="0"/>
                <a:cs typeface="Nikosh" pitchFamily="2" charset="0"/>
              </a:rPr>
              <a:t>ক। ডেটাবেজ সফটওয়ার</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স্প্রেডসিট সফটওয়ার</a:t>
            </a:r>
            <a:r>
              <a:rPr lang="en-US" dirty="0" smtClean="0">
                <a:latin typeface="Nikosh" pitchFamily="2" charset="0"/>
                <a:cs typeface="Nikosh" pitchFamily="2" charset="0"/>
              </a:rPr>
              <a:t> </a:t>
            </a:r>
            <a:endParaRPr lang="bn-BD" dirty="0" smtClean="0">
              <a:latin typeface="Nikosh" pitchFamily="2" charset="0"/>
              <a:cs typeface="Nikosh" pitchFamily="2" charset="0"/>
            </a:endParaRPr>
          </a:p>
          <a:p>
            <a:pPr>
              <a:buNone/>
            </a:pPr>
            <a:r>
              <a:rPr lang="bn-BD" dirty="0" smtClean="0">
                <a:latin typeface="Nikosh" pitchFamily="2" charset="0"/>
                <a:cs typeface="Nikosh" pitchFamily="2" charset="0"/>
              </a:rPr>
              <a:t>গ। প্রেজেন্টেশন সফটওয়ার</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ঘ।</a:t>
            </a:r>
            <a:r>
              <a:rPr lang="en-US" dirty="0" smtClean="0">
                <a:latin typeface="Nikosh" pitchFamily="2" charset="0"/>
                <a:cs typeface="Nikosh" pitchFamily="2" charset="0"/>
              </a:rPr>
              <a:t> </a:t>
            </a:r>
            <a:r>
              <a:rPr lang="bn-BD" dirty="0" smtClean="0">
                <a:latin typeface="Nikosh" pitchFamily="2" charset="0"/>
                <a:cs typeface="Nikosh" pitchFamily="2" charset="0"/>
              </a:rPr>
              <a:t>ওয়ার্ড প্রসেসিং সফটওয়ার </a:t>
            </a:r>
          </a:p>
          <a:p>
            <a:pPr>
              <a:buNone/>
            </a:pPr>
            <a:r>
              <a:rPr lang="bn-BD" dirty="0" smtClean="0">
                <a:latin typeface="Nikosh" pitchFamily="2" charset="0"/>
                <a:cs typeface="Nikosh" pitchFamily="2" charset="0"/>
              </a:rPr>
              <a:t>৫।  ডেটা সমৃদ্ধ এক বা একাধিক ফাইলের সমষ্টিকে কী বলা হয় ?       </a:t>
            </a:r>
          </a:p>
          <a:p>
            <a:pPr>
              <a:buNone/>
            </a:pPr>
            <a:r>
              <a:rPr lang="bn-BD" b="1" dirty="0" smtClean="0">
                <a:latin typeface="Nikosh" pitchFamily="2" charset="0"/>
                <a:cs typeface="Nikosh" pitchFamily="2" charset="0"/>
              </a:rPr>
              <a:t>ক। </a:t>
            </a:r>
            <a:r>
              <a:rPr lang="en-US" b="1" dirty="0" smtClean="0">
                <a:latin typeface="Nikosh" pitchFamily="2" charset="0"/>
                <a:cs typeface="Nikosh" pitchFamily="2" charset="0"/>
              </a:rPr>
              <a:t> </a:t>
            </a:r>
            <a:r>
              <a:rPr lang="bn-BD" b="1" dirty="0" smtClean="0">
                <a:latin typeface="Nikosh" pitchFamily="2" charset="0"/>
                <a:cs typeface="Nikosh" pitchFamily="2" charset="0"/>
              </a:rPr>
              <a:t>ডেটাবেজ  </a:t>
            </a:r>
            <a:r>
              <a:rPr lang="bn-BD" dirty="0" smtClean="0">
                <a:latin typeface="Nikosh" pitchFamily="2" charset="0"/>
                <a:cs typeface="Nikosh" pitchFamily="2" charset="0"/>
              </a:rPr>
              <a:t>খ। ফিল্ড গ।</a:t>
            </a:r>
            <a:r>
              <a:rPr lang="en-US" dirty="0" smtClean="0">
                <a:latin typeface="Nikosh" pitchFamily="2" charset="0"/>
                <a:cs typeface="Nikosh" pitchFamily="2" charset="0"/>
              </a:rPr>
              <a:t> </a:t>
            </a:r>
            <a:r>
              <a:rPr lang="bn-BD" dirty="0" smtClean="0">
                <a:latin typeface="Nikosh" pitchFamily="2" charset="0"/>
                <a:cs typeface="Nikosh" pitchFamily="2" charset="0"/>
              </a:rPr>
              <a:t>রেকর্ড </a:t>
            </a:r>
            <a:r>
              <a:rPr lang="en-US" dirty="0" smtClean="0">
                <a:latin typeface="Times New Roman" pitchFamily="18" charset="0"/>
                <a:cs typeface="Times New Roman" pitchFamily="18" charset="0"/>
              </a:rPr>
              <a:t> </a:t>
            </a:r>
            <a:r>
              <a:rPr lang="bn-BD" dirty="0" smtClean="0">
                <a:latin typeface="Nikosh" pitchFamily="2" charset="0"/>
                <a:cs typeface="Nikosh" pitchFamily="2" charset="0"/>
              </a:rPr>
              <a:t> ঘ। ফাইল</a:t>
            </a:r>
            <a:endParaRPr lang="en-US" dirty="0" smtClean="0"/>
          </a:p>
          <a:p>
            <a:pPr>
              <a:buNone/>
            </a:pPr>
            <a:endParaRPr lang="en-US"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mph" presetSubtype="0" grpId="1" nodeType="clickEffect">
                                  <p:stCondLst>
                                    <p:cond delay="0"/>
                                  </p:stCondLst>
                                  <p:iterate type="lt">
                                    <p:tmAbs val="25"/>
                                  </p:iterate>
                                  <p:childTnLst>
                                    <p:set>
                                      <p:cBhvr override="childStyle">
                                        <p:cTn id="11" dur="indefinite"/>
                                        <p:tgtEl>
                                          <p:spTgt spid="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239000" cy="1143000"/>
          </a:xfrm>
        </p:spPr>
        <p:txBody>
          <a:bodyPr>
            <a:normAutofit/>
          </a:bodyPr>
          <a:lstStyle/>
          <a:p>
            <a:pPr algn="ctr"/>
            <a:r>
              <a:rPr lang="bn-BD" sz="3200" dirty="0" smtClean="0">
                <a:latin typeface="Nikosh" pitchFamily="2" charset="0"/>
                <a:cs typeface="Nikosh" pitchFamily="2" charset="0"/>
              </a:rPr>
              <a:t>জ্ঞান মুলক,অনুধাবন মুলক, প্রয়োগ মুলক   প্রশ্ন (ক) </a:t>
            </a:r>
            <a:br>
              <a:rPr lang="bn-BD" sz="3200" dirty="0" smtClean="0">
                <a:latin typeface="Nikosh" pitchFamily="2" charset="0"/>
                <a:cs typeface="Nikosh" pitchFamily="2" charset="0"/>
              </a:rPr>
            </a:br>
            <a:endParaRPr lang="en-US" sz="3200" dirty="0"/>
          </a:p>
        </p:txBody>
      </p:sp>
      <p:sp>
        <p:nvSpPr>
          <p:cNvPr id="3" name="Content Placeholder 2"/>
          <p:cNvSpPr>
            <a:spLocks noGrp="1"/>
          </p:cNvSpPr>
          <p:nvPr>
            <p:ph idx="1"/>
          </p:nvPr>
        </p:nvSpPr>
        <p:spPr/>
        <p:txBody>
          <a:bodyPr>
            <a:normAutofit fontScale="62500" lnSpcReduction="20000"/>
          </a:bodyPr>
          <a:lstStyle/>
          <a:p>
            <a:pPr>
              <a:buNone/>
            </a:pPr>
            <a:r>
              <a:rPr lang="bn-BD" dirty="0" smtClean="0">
                <a:latin typeface="Nikosh" pitchFamily="2" charset="0"/>
                <a:cs typeface="Nikosh" pitchFamily="2" charset="0"/>
              </a:rPr>
              <a:t>৬। </a:t>
            </a:r>
            <a:r>
              <a:rPr lang="en-US" dirty="0" smtClean="0">
                <a:latin typeface="Nikosh" pitchFamily="2" charset="0"/>
                <a:cs typeface="Nikosh" pitchFamily="2" charset="0"/>
              </a:rPr>
              <a:t> </a:t>
            </a:r>
            <a:r>
              <a:rPr lang="bn-BD" dirty="0" smtClean="0">
                <a:latin typeface="Nikosh" pitchFamily="2" charset="0"/>
                <a:cs typeface="Nikosh" pitchFamily="2" charset="0"/>
              </a:rPr>
              <a:t>ফিল্ড নেম এর আকার নির্ধারনের জন্য কোনটি ব্যবহার করতে হবে ?</a:t>
            </a:r>
            <a:r>
              <a:rPr lang="bn-BD" dirty="0" smtClean="0">
                <a:latin typeface="Times New Roman" pitchFamily="18" charset="0"/>
                <a:cs typeface="Nikosh" pitchFamily="2" charset="0"/>
              </a:rPr>
              <a:t>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    </a:t>
            </a:r>
          </a:p>
          <a:p>
            <a:pPr>
              <a:buNone/>
            </a:pPr>
            <a:r>
              <a:rPr lang="bn-BD" dirty="0" smtClean="0">
                <a:latin typeface="Nikosh" pitchFamily="2" charset="0"/>
                <a:cs typeface="Nikosh" pitchFamily="2" charset="0"/>
              </a:rPr>
              <a:t>ক। ক্রিয়েট  খ।</a:t>
            </a:r>
            <a:r>
              <a:rPr lang="bn-BD" b="1" dirty="0" smtClean="0">
                <a:latin typeface="Nikosh" pitchFamily="2" charset="0"/>
                <a:cs typeface="Nikosh" pitchFamily="2" charset="0"/>
              </a:rPr>
              <a:t> </a:t>
            </a:r>
            <a:r>
              <a:rPr lang="bn-BD" dirty="0" smtClean="0">
                <a:latin typeface="Nikosh" pitchFamily="2" charset="0"/>
                <a:cs typeface="Nikosh" pitchFamily="2" charset="0"/>
              </a:rPr>
              <a:t>ফিল্ড নেম </a:t>
            </a:r>
            <a:r>
              <a:rPr lang="bn-BD" b="1" dirty="0" smtClean="0">
                <a:latin typeface="Nikosh" pitchFamily="2" charset="0"/>
                <a:cs typeface="Nikosh" pitchFamily="2" charset="0"/>
              </a:rPr>
              <a:t>গ।  ফিল্ড সাইজ</a:t>
            </a:r>
            <a:r>
              <a:rPr lang="bn-BD" dirty="0" smtClean="0">
                <a:latin typeface="Nikosh" pitchFamily="2" charset="0"/>
                <a:cs typeface="Nikosh" pitchFamily="2" charset="0"/>
              </a:rPr>
              <a:t>  ঘ। ডিজাইন ভিউ </a:t>
            </a:r>
            <a:endParaRPr lang="bn-BD" dirty="0" smtClean="0">
              <a:latin typeface="Times New Roman" pitchFamily="18" charset="0"/>
              <a:cs typeface="Nikosh" pitchFamily="2" charset="0"/>
            </a:endParaRPr>
          </a:p>
          <a:p>
            <a:pPr>
              <a:buNone/>
            </a:pPr>
            <a:r>
              <a:rPr lang="bn-BD" dirty="0" smtClean="0">
                <a:latin typeface="Nikosh" pitchFamily="2" charset="0"/>
                <a:cs typeface="Nikosh" pitchFamily="2" charset="0"/>
              </a:rPr>
              <a:t> ৭।  ডেটাবেজের হেডিং বা শিরোনামকে কী বলা হয়? </a:t>
            </a:r>
          </a:p>
          <a:p>
            <a:pPr>
              <a:buNone/>
            </a:pPr>
            <a:r>
              <a:rPr lang="bn-BD" dirty="0" smtClean="0">
                <a:latin typeface="Nikosh" pitchFamily="2" charset="0"/>
                <a:cs typeface="Nikosh" pitchFamily="2" charset="0"/>
              </a:rPr>
              <a:t>ক। কলাম</a:t>
            </a:r>
            <a:r>
              <a:rPr lang="bn-BD" dirty="0" smtClean="0">
                <a:latin typeface="Times New Roman" pitchFamily="18" charset="0"/>
                <a:cs typeface="Nikosh" pitchFamily="2" charset="0"/>
              </a:rPr>
              <a:t>  </a:t>
            </a:r>
            <a:r>
              <a:rPr lang="bn-BD" b="1" dirty="0" smtClean="0">
                <a:latin typeface="Nikosh" pitchFamily="2" charset="0"/>
                <a:cs typeface="Nikosh" pitchFamily="2" charset="0"/>
              </a:rPr>
              <a:t>খ।  ফিল্ড</a:t>
            </a:r>
            <a:r>
              <a:rPr lang="en-US" b="1" dirty="0" smtClean="0">
                <a:latin typeface="Times New Roman" pitchFamily="18" charset="0"/>
                <a:cs typeface="Times New Roman" pitchFamily="18" charset="0"/>
              </a:rPr>
              <a:t>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গ। সারি </a:t>
            </a:r>
            <a:r>
              <a:rPr lang="bn-BD" dirty="0" smtClean="0">
                <a:latin typeface="Times New Roman" pitchFamily="18" charset="0"/>
                <a:cs typeface="Nikosh" pitchFamily="2" charset="0"/>
              </a:rPr>
              <a:t> </a:t>
            </a:r>
            <a:r>
              <a:rPr lang="bn-BD" dirty="0" smtClean="0">
                <a:latin typeface="Nikosh" pitchFamily="2" charset="0"/>
                <a:cs typeface="Nikosh" pitchFamily="2" charset="0"/>
              </a:rPr>
              <a:t>   ঘ।</a:t>
            </a:r>
            <a:r>
              <a:rPr lang="en-US" dirty="0" smtClean="0">
                <a:latin typeface="Times New Roman" pitchFamily="18" charset="0"/>
                <a:cs typeface="Times New Roman" pitchFamily="18" charset="0"/>
              </a:rPr>
              <a:t> </a:t>
            </a:r>
            <a:r>
              <a:rPr lang="bn-BD" dirty="0" smtClean="0">
                <a:latin typeface="Nikosh" pitchFamily="2" charset="0"/>
                <a:cs typeface="Nikosh" pitchFamily="2" charset="0"/>
              </a:rPr>
              <a:t>রেকর্ড</a:t>
            </a:r>
            <a:endParaRPr lang="en-US" dirty="0" smtClean="0">
              <a:latin typeface="Nikosh" pitchFamily="2" charset="0"/>
              <a:cs typeface="Nikosh" pitchFamily="2" charset="0"/>
            </a:endParaRPr>
          </a:p>
          <a:p>
            <a:pPr>
              <a:buNone/>
            </a:pPr>
            <a:r>
              <a:rPr lang="bn-BD" dirty="0" smtClean="0">
                <a:latin typeface="Nikosh" pitchFamily="2" charset="0"/>
                <a:cs typeface="Nikosh" pitchFamily="2" charset="0"/>
              </a:rPr>
              <a:t>৮। </a:t>
            </a:r>
            <a:r>
              <a:rPr lang="en-US" dirty="0" smtClean="0">
                <a:latin typeface="Nikosh" pitchFamily="2" charset="0"/>
                <a:cs typeface="Nikosh" pitchFamily="2" charset="0"/>
              </a:rPr>
              <a:t> </a:t>
            </a:r>
            <a:r>
              <a:rPr lang="bn-BD" dirty="0" smtClean="0">
                <a:latin typeface="Nikosh" pitchFamily="2" charset="0"/>
                <a:cs typeface="Nikosh" pitchFamily="2" charset="0"/>
              </a:rPr>
              <a:t>ডেটাবেজের একই সারিতে কয়েকটি ফিল্ড মিলে কী হয় ?  </a:t>
            </a:r>
          </a:p>
          <a:p>
            <a:pPr>
              <a:buNone/>
            </a:pPr>
            <a:r>
              <a:rPr lang="bn-BD" b="1" dirty="0" smtClean="0">
                <a:latin typeface="Nikosh" pitchFamily="2" charset="0"/>
                <a:cs typeface="Nikosh" pitchFamily="2" charset="0"/>
              </a:rPr>
              <a:t>ক। </a:t>
            </a:r>
            <a:r>
              <a:rPr lang="en-US" b="1" dirty="0" smtClean="0">
                <a:latin typeface="Times New Roman" pitchFamily="18" charset="0"/>
                <a:cs typeface="Times New Roman" pitchFamily="18" charset="0"/>
              </a:rPr>
              <a:t> </a:t>
            </a:r>
            <a:r>
              <a:rPr lang="bn-BD" b="1" dirty="0" smtClean="0">
                <a:latin typeface="Nikosh" pitchFamily="2" charset="0"/>
                <a:cs typeface="Nikosh" pitchFamily="2" charset="0"/>
              </a:rPr>
              <a:t>রেকর্ড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সারি</a:t>
            </a:r>
            <a:r>
              <a:rPr lang="en-US" dirty="0" smtClean="0">
                <a:latin typeface="Nikosh" pitchFamily="2" charset="0"/>
                <a:cs typeface="Nikosh" pitchFamily="2" charset="0"/>
              </a:rPr>
              <a:t>  </a:t>
            </a:r>
            <a:r>
              <a:rPr lang="bn-BD" dirty="0" smtClean="0">
                <a:latin typeface="Nikosh" pitchFamily="2" charset="0"/>
                <a:cs typeface="Nikosh" pitchFamily="2" charset="0"/>
              </a:rPr>
              <a:t>গ।</a:t>
            </a:r>
            <a:r>
              <a:rPr lang="en-US" dirty="0" smtClean="0">
                <a:latin typeface="Nikosh" pitchFamily="2" charset="0"/>
                <a:cs typeface="Nikosh" pitchFamily="2" charset="0"/>
              </a:rPr>
              <a:t> </a:t>
            </a:r>
            <a:r>
              <a:rPr lang="bn-BD" dirty="0" smtClean="0">
                <a:latin typeface="Times New Roman" pitchFamily="18" charset="0"/>
                <a:cs typeface="Nikosh" pitchFamily="2" charset="0"/>
              </a:rPr>
              <a:t> কলাম </a:t>
            </a:r>
            <a:r>
              <a:rPr lang="en-US" dirty="0" smtClean="0">
                <a:latin typeface="Times New Roman" pitchFamily="18" charset="0"/>
                <a:cs typeface="Times New Roman" pitchFamily="18" charset="0"/>
              </a:rPr>
              <a:t>  </a:t>
            </a:r>
            <a:r>
              <a:rPr lang="bn-BD" dirty="0" smtClean="0">
                <a:latin typeface="Nikosh" pitchFamily="2" charset="0"/>
                <a:cs typeface="Nikosh" pitchFamily="2" charset="0"/>
              </a:rPr>
              <a:t>ঘ।</a:t>
            </a:r>
            <a:r>
              <a:rPr lang="en-US" dirty="0" smtClean="0">
                <a:latin typeface="Nikosh" pitchFamily="2" charset="0"/>
                <a:cs typeface="Nikosh" pitchFamily="2" charset="0"/>
              </a:rPr>
              <a:t> </a:t>
            </a:r>
            <a:r>
              <a:rPr lang="bn-BD" dirty="0" smtClean="0">
                <a:latin typeface="Nikosh" pitchFamily="2" charset="0"/>
                <a:cs typeface="Nikosh" pitchFamily="2" charset="0"/>
              </a:rPr>
              <a:t>ফিল্ড  </a:t>
            </a:r>
          </a:p>
          <a:p>
            <a:pPr>
              <a:buNone/>
            </a:pPr>
            <a:r>
              <a:rPr lang="bn-BD" dirty="0" smtClean="0">
                <a:latin typeface="Nikosh" pitchFamily="2" charset="0"/>
                <a:cs typeface="Nikosh" pitchFamily="2" charset="0"/>
              </a:rPr>
              <a:t>৯।  অটো নাম্বার এর অন্তর্ভুক্ত কোনটি</a:t>
            </a:r>
            <a:r>
              <a:rPr lang="en-US" dirty="0" smtClean="0">
                <a:latin typeface="Nikosh" pitchFamily="2" charset="0"/>
                <a:cs typeface="Nikosh" pitchFamily="2" charset="0"/>
              </a:rPr>
              <a:t> </a:t>
            </a:r>
            <a:r>
              <a:rPr lang="bn-BD" dirty="0" smtClean="0">
                <a:latin typeface="Nikosh" pitchFamily="2" charset="0"/>
                <a:cs typeface="Nikosh" pitchFamily="2" charset="0"/>
              </a:rPr>
              <a:t>?         </a:t>
            </a:r>
          </a:p>
          <a:p>
            <a:pPr>
              <a:buNone/>
            </a:pPr>
            <a:r>
              <a:rPr lang="bn-BD" b="1" dirty="0" smtClean="0">
                <a:latin typeface="Nikosh" pitchFamily="2" charset="0"/>
                <a:cs typeface="Nikosh" pitchFamily="2" charset="0"/>
              </a:rPr>
              <a:t>ক। সিরিয়াল নং</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সময়/তারিখ  গ।</a:t>
            </a:r>
            <a:r>
              <a:rPr lang="en-US" dirty="0" smtClean="0">
                <a:latin typeface="Nikosh" pitchFamily="2" charset="0"/>
                <a:cs typeface="Nikosh" pitchFamily="2" charset="0"/>
              </a:rPr>
              <a:t> </a:t>
            </a:r>
            <a:r>
              <a:rPr lang="bn-BD" dirty="0" smtClean="0">
                <a:latin typeface="Nikosh" pitchFamily="2" charset="0"/>
                <a:cs typeface="Nikosh" pitchFamily="2" charset="0"/>
              </a:rPr>
              <a:t>ইন্টিজার  </a:t>
            </a:r>
            <a:r>
              <a:rPr lang="en-US" dirty="0" smtClean="0">
                <a:latin typeface="Nikosh" pitchFamily="2" charset="0"/>
                <a:cs typeface="Nikosh" pitchFamily="2" charset="0"/>
              </a:rPr>
              <a:t> </a:t>
            </a:r>
            <a:r>
              <a:rPr lang="bn-BD" dirty="0" smtClean="0">
                <a:latin typeface="Nikosh" pitchFamily="2" charset="0"/>
                <a:cs typeface="Nikosh" pitchFamily="2" charset="0"/>
              </a:rPr>
              <a:t>ঘ।</a:t>
            </a:r>
            <a:r>
              <a:rPr lang="en-US" dirty="0" smtClean="0">
                <a:latin typeface="Nikosh" pitchFamily="2" charset="0"/>
                <a:cs typeface="Nikosh" pitchFamily="2" charset="0"/>
              </a:rPr>
              <a:t> </a:t>
            </a:r>
            <a:r>
              <a:rPr lang="bn-BD" dirty="0" smtClean="0">
                <a:latin typeface="Nikosh" pitchFamily="2" charset="0"/>
                <a:cs typeface="Nikosh" pitchFamily="2" charset="0"/>
              </a:rPr>
              <a:t>ডাবল</a:t>
            </a:r>
          </a:p>
          <a:p>
            <a:pPr>
              <a:buNone/>
            </a:pPr>
            <a:r>
              <a:rPr lang="bn-BD" dirty="0" smtClean="0">
                <a:latin typeface="Nikosh" pitchFamily="2" charset="0"/>
                <a:cs typeface="Nikosh" pitchFamily="2" charset="0"/>
              </a:rPr>
              <a:t>১০। নিচের কোনটি ডেটাবেজ প্রোগ্রাম        </a:t>
            </a:r>
          </a:p>
          <a:p>
            <a:pPr>
              <a:buNone/>
            </a:pPr>
            <a:r>
              <a:rPr lang="bn-BD" b="1" dirty="0" smtClean="0">
                <a:latin typeface="Nikosh" pitchFamily="2" charset="0"/>
                <a:cs typeface="Nikosh" pitchFamily="2" charset="0"/>
              </a:rPr>
              <a:t>ক। ওরাকল   </a:t>
            </a:r>
            <a:r>
              <a:rPr lang="bn-BD" dirty="0" smtClean="0">
                <a:latin typeface="Nikosh" pitchFamily="2" charset="0"/>
                <a:cs typeface="Nikosh" pitchFamily="2" charset="0"/>
              </a:rPr>
              <a:t>খ।  পাইথন  গ</a:t>
            </a:r>
            <a:r>
              <a:rPr lang="bn-BD" b="1" dirty="0" smtClean="0">
                <a:latin typeface="Nikosh" pitchFamily="2" charset="0"/>
                <a:cs typeface="Nikosh" pitchFamily="2" charset="0"/>
              </a:rPr>
              <a:t>।</a:t>
            </a:r>
            <a:r>
              <a:rPr lang="en-US" b="1" dirty="0" smtClean="0">
                <a:latin typeface="Nikosh" pitchFamily="2" charset="0"/>
                <a:cs typeface="Nikosh" pitchFamily="2" charset="0"/>
              </a:rPr>
              <a:t> </a:t>
            </a:r>
            <a:r>
              <a:rPr lang="bn-BD" dirty="0" smtClean="0">
                <a:latin typeface="Nikosh" pitchFamily="2" charset="0"/>
                <a:cs typeface="Nikosh" pitchFamily="2" charset="0"/>
              </a:rPr>
              <a:t>এ্যাডা ঘ। নোটপ্যাড</a:t>
            </a:r>
            <a:endParaRPr lang="en-US" dirty="0" smtClean="0"/>
          </a:p>
          <a:p>
            <a:pPr>
              <a:buNone/>
            </a:pP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2"/>
                                        </p:tgtEl>
                                        <p:attrNameLst>
                                          <p:attrName>fillcolor</p:attrName>
                                        </p:attrNameLst>
                                      </p:cBhvr>
                                      <p:to>
                                        <a:schemeClr val="accent2"/>
                                      </p:to>
                                    </p:animClr>
                                    <p:set>
                                      <p:cBhvr>
                                        <p:cTn id="14" dur="2000" fill="hold"/>
                                        <p:tgtEl>
                                          <p:spTgt spid="2"/>
                                        </p:tgtEl>
                                        <p:attrNameLst>
                                          <p:attrName>fill.type</p:attrName>
                                        </p:attrNameLst>
                                      </p:cBhvr>
                                      <p:to>
                                        <p:strVal val="solid"/>
                                      </p:to>
                                    </p:set>
                                    <p:set>
                                      <p:cBhvr>
                                        <p:cTn id="15" dur="2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04800"/>
            <a:ext cx="4495800" cy="1143000"/>
          </a:xfrm>
        </p:spPr>
        <p:txBody>
          <a:bodyPr/>
          <a:lstStyle/>
          <a:p>
            <a:pPr algn="ctr"/>
            <a:r>
              <a:rPr lang="bn-BD" dirty="0" smtClean="0">
                <a:latin typeface="Nikosh" pitchFamily="2" charset="0"/>
                <a:cs typeface="Nikosh" pitchFamily="2" charset="0"/>
              </a:rPr>
              <a:t>মুল্যায়ন</a:t>
            </a:r>
            <a:endParaRPr lang="en-US" dirty="0"/>
          </a:p>
        </p:txBody>
      </p:sp>
      <p:sp>
        <p:nvSpPr>
          <p:cNvPr id="3" name="Content Placeholder 2"/>
          <p:cNvSpPr>
            <a:spLocks noGrp="1"/>
          </p:cNvSpPr>
          <p:nvPr>
            <p:ph idx="1"/>
          </p:nvPr>
        </p:nvSpPr>
        <p:spPr/>
        <p:txBody>
          <a:bodyPr>
            <a:normAutofit fontScale="40000" lnSpcReduction="20000"/>
          </a:bodyPr>
          <a:lstStyle/>
          <a:p>
            <a:pPr>
              <a:buNone/>
            </a:pPr>
            <a:r>
              <a:rPr lang="bn-BD" sz="3000" dirty="0" smtClean="0">
                <a:latin typeface="Nikosh" pitchFamily="2" charset="0"/>
                <a:cs typeface="Nikosh" pitchFamily="2" charset="0"/>
              </a:rPr>
              <a:t>জ্ঞান মুলক,আনুধাবন মুলক, প্রয়োগ মুলক প্রশ্ন (খ) </a:t>
            </a:r>
          </a:p>
          <a:p>
            <a:pPr>
              <a:buNone/>
            </a:pPr>
            <a:r>
              <a:rPr lang="bn-BD" sz="2800" dirty="0" smtClean="0">
                <a:latin typeface="Nikosh" pitchFamily="2" charset="0"/>
                <a:cs typeface="Nikosh" pitchFamily="2" charset="0"/>
              </a:rPr>
              <a:t>১। </a:t>
            </a:r>
            <a:r>
              <a:rPr lang="en-US" sz="2800" dirty="0" smtClean="0">
                <a:latin typeface="Nikosh" pitchFamily="2" charset="0"/>
                <a:cs typeface="Nikosh" pitchFamily="2" charset="0"/>
              </a:rPr>
              <a:t> </a:t>
            </a:r>
            <a:r>
              <a:rPr lang="bn-BD" sz="2800" dirty="0" smtClean="0">
                <a:latin typeface="Nikosh" pitchFamily="2" charset="0"/>
                <a:cs typeface="Nikosh" pitchFamily="2" charset="0"/>
              </a:rPr>
              <a:t>নিচের কোনটি ডিবিএমএস এর উদাহরণ?</a:t>
            </a:r>
            <a:r>
              <a:rPr lang="bn-BD" sz="2800" dirty="0" smtClean="0">
                <a:latin typeface="Times New Roman" pitchFamily="18" charset="0"/>
                <a:cs typeface="Nikosh" pitchFamily="2" charset="0"/>
              </a:rPr>
              <a:t>   </a:t>
            </a:r>
            <a:r>
              <a:rPr lang="bn-BD" sz="2800" dirty="0" smtClean="0">
                <a:latin typeface="Times New Roman" pitchFamily="18" charset="0"/>
                <a:cs typeface="Times New Roman" pitchFamily="18" charset="0"/>
              </a:rPr>
              <a:t>  </a:t>
            </a:r>
            <a:r>
              <a:rPr lang="bn-BD" sz="2800" dirty="0" smtClean="0">
                <a:latin typeface="Nikosh" pitchFamily="2" charset="0"/>
                <a:cs typeface="Nikosh" pitchFamily="2" charset="0"/>
              </a:rPr>
              <a:t>    </a:t>
            </a:r>
          </a:p>
          <a:p>
            <a:pPr>
              <a:buNone/>
            </a:pPr>
            <a:r>
              <a:rPr lang="bn-BD" sz="2800" b="1" dirty="0" smtClean="0">
                <a:latin typeface="Nikosh" pitchFamily="2" charset="0"/>
                <a:cs typeface="Nikosh" pitchFamily="2" charset="0"/>
              </a:rPr>
              <a:t>ক।  এমএস এক্সেস  </a:t>
            </a:r>
            <a:r>
              <a:rPr lang="bn-BD" sz="2800" dirty="0" smtClean="0">
                <a:latin typeface="Nikosh" pitchFamily="2" charset="0"/>
                <a:cs typeface="Nikosh" pitchFamily="2" charset="0"/>
              </a:rPr>
              <a:t>খ।</a:t>
            </a:r>
            <a:r>
              <a:rPr lang="bn-BD" sz="2800" b="1" dirty="0" smtClean="0">
                <a:latin typeface="Nikosh" pitchFamily="2" charset="0"/>
                <a:cs typeface="Nikosh" pitchFamily="2" charset="0"/>
              </a:rPr>
              <a:t> </a:t>
            </a:r>
            <a:r>
              <a:rPr lang="bn-BD" sz="2800" dirty="0" smtClean="0">
                <a:latin typeface="Nikosh" pitchFamily="2" charset="0"/>
                <a:cs typeface="Nikosh" pitchFamily="2" charset="0"/>
              </a:rPr>
              <a:t>এমএস এক্সেল</a:t>
            </a:r>
            <a:r>
              <a:rPr lang="bn-BD" sz="2800" dirty="0" smtClean="0">
                <a:latin typeface="Times New Roman" pitchFamily="18" charset="0"/>
                <a:cs typeface="Nikosh" pitchFamily="2" charset="0"/>
              </a:rPr>
              <a:t> </a:t>
            </a:r>
            <a:r>
              <a:rPr lang="bn-BD" sz="2800" dirty="0" smtClean="0">
                <a:latin typeface="Nikosh" pitchFamily="2" charset="0"/>
                <a:cs typeface="Nikosh" pitchFamily="2" charset="0"/>
              </a:rPr>
              <a:t>গ।</a:t>
            </a:r>
            <a:r>
              <a:rPr lang="bn-BD" sz="2800" b="1" dirty="0" smtClean="0">
                <a:latin typeface="Nikosh" pitchFamily="2" charset="0"/>
                <a:cs typeface="Nikosh" pitchFamily="2" charset="0"/>
              </a:rPr>
              <a:t>  </a:t>
            </a:r>
            <a:r>
              <a:rPr lang="bn-BD" sz="2800" dirty="0" smtClean="0">
                <a:latin typeface="Nikosh" pitchFamily="2" charset="0"/>
                <a:cs typeface="Nikosh" pitchFamily="2" charset="0"/>
              </a:rPr>
              <a:t>এমএস ডস  ঘ। সি++  </a:t>
            </a:r>
            <a:endParaRPr lang="bn-BD" sz="2800" dirty="0" smtClean="0">
              <a:latin typeface="Times New Roman" pitchFamily="18" charset="0"/>
              <a:cs typeface="Nikosh" pitchFamily="2" charset="0"/>
            </a:endParaRPr>
          </a:p>
          <a:p>
            <a:pPr>
              <a:buNone/>
            </a:pPr>
            <a:r>
              <a:rPr lang="bn-BD" sz="2800" dirty="0" smtClean="0">
                <a:latin typeface="Nikosh" pitchFamily="2" charset="0"/>
                <a:cs typeface="Nikosh" pitchFamily="2" charset="0"/>
              </a:rPr>
              <a:t> ২।  বহুল ব্যবহৃত ওরাকল কী? </a:t>
            </a:r>
          </a:p>
          <a:p>
            <a:pPr>
              <a:buNone/>
            </a:pPr>
            <a:r>
              <a:rPr lang="bn-BD" sz="2800" dirty="0" smtClean="0">
                <a:latin typeface="Nikosh" pitchFamily="2" charset="0"/>
                <a:cs typeface="Nikosh" pitchFamily="2" charset="0"/>
              </a:rPr>
              <a:t>ক। স্প্রেডসিট প্রোগ্রাম </a:t>
            </a:r>
            <a:r>
              <a:rPr lang="bn-BD" sz="2800" dirty="0" smtClean="0">
                <a:latin typeface="Times New Roman" pitchFamily="18" charset="0"/>
                <a:cs typeface="Nikosh" pitchFamily="2" charset="0"/>
              </a:rPr>
              <a:t> </a:t>
            </a:r>
            <a:r>
              <a:rPr lang="bn-BD" sz="2800" b="1" dirty="0" smtClean="0">
                <a:latin typeface="Nikosh" pitchFamily="2" charset="0"/>
                <a:cs typeface="Nikosh" pitchFamily="2" charset="0"/>
              </a:rPr>
              <a:t>খ।  ডেটাবেজ ব্যবস্থাপনা সফটওয়ার</a:t>
            </a:r>
          </a:p>
          <a:p>
            <a:pPr>
              <a:buNone/>
            </a:pPr>
            <a:r>
              <a:rPr lang="en-US" sz="2800" b="1" dirty="0" smtClean="0">
                <a:latin typeface="Times New Roman" pitchFamily="18" charset="0"/>
                <a:cs typeface="Times New Roman" pitchFamily="18" charset="0"/>
              </a:rPr>
              <a:t> </a:t>
            </a:r>
            <a:r>
              <a:rPr lang="bn-BD" sz="2800" b="1" dirty="0" smtClean="0">
                <a:latin typeface="Times New Roman" pitchFamily="18" charset="0"/>
                <a:cs typeface="Nikosh" pitchFamily="2" charset="0"/>
              </a:rPr>
              <a:t> </a:t>
            </a:r>
            <a:r>
              <a:rPr lang="bn-BD" sz="2800" dirty="0" smtClean="0">
                <a:latin typeface="Nikosh" pitchFamily="2" charset="0"/>
                <a:cs typeface="Nikosh" pitchFamily="2" charset="0"/>
              </a:rPr>
              <a:t>গ। </a:t>
            </a:r>
            <a:r>
              <a:rPr lang="bn-BD" sz="2800" dirty="0" smtClean="0">
                <a:latin typeface="Times New Roman" pitchFamily="18" charset="0"/>
                <a:cs typeface="Nikosh" pitchFamily="2" charset="0"/>
              </a:rPr>
              <a:t>ডস অপারেটিং সিস্টেম  </a:t>
            </a:r>
            <a:r>
              <a:rPr lang="bn-BD" sz="2800" dirty="0" smtClean="0">
                <a:latin typeface="Nikosh" pitchFamily="2" charset="0"/>
                <a:cs typeface="Nikosh" pitchFamily="2" charset="0"/>
              </a:rPr>
              <a:t>   ঘ।</a:t>
            </a:r>
            <a:r>
              <a:rPr lang="en-US" sz="2800" dirty="0" smtClean="0">
                <a:latin typeface="Times New Roman" pitchFamily="18" charset="0"/>
                <a:cs typeface="Times New Roman" pitchFamily="18" charset="0"/>
              </a:rPr>
              <a:t> </a:t>
            </a:r>
            <a:r>
              <a:rPr lang="bn-BD" sz="2800" dirty="0" smtClean="0">
                <a:latin typeface="Times New Roman" pitchFamily="18" charset="0"/>
                <a:cs typeface="Times New Roman" pitchFamily="18" charset="0"/>
              </a:rPr>
              <a:t>  </a:t>
            </a:r>
            <a:r>
              <a:rPr lang="bn-BD" sz="2800" dirty="0" smtClean="0">
                <a:latin typeface="Nikosh" pitchFamily="2" charset="0"/>
                <a:cs typeface="Nikosh" pitchFamily="2" charset="0"/>
              </a:rPr>
              <a:t>ওয়ার্ড প্রসেসিং</a:t>
            </a:r>
            <a:endParaRPr lang="en-US" sz="2800" dirty="0" smtClean="0">
              <a:latin typeface="Nikosh" pitchFamily="2" charset="0"/>
              <a:cs typeface="Nikosh" pitchFamily="2" charset="0"/>
            </a:endParaRPr>
          </a:p>
          <a:p>
            <a:pPr>
              <a:buNone/>
            </a:pPr>
            <a:r>
              <a:rPr lang="bn-BD" sz="2800" dirty="0" smtClean="0">
                <a:latin typeface="Nikosh" pitchFamily="2" charset="0"/>
                <a:cs typeface="Nikosh" pitchFamily="2" charset="0"/>
              </a:rPr>
              <a:t>৩। </a:t>
            </a:r>
            <a:r>
              <a:rPr lang="en-US" sz="2800" dirty="0" smtClean="0">
                <a:latin typeface="Nikosh" pitchFamily="2" charset="0"/>
                <a:cs typeface="Nikosh" pitchFamily="2" charset="0"/>
              </a:rPr>
              <a:t> </a:t>
            </a:r>
            <a:r>
              <a:rPr lang="bn-BD" sz="2800" dirty="0" smtClean="0">
                <a:latin typeface="Nikosh" pitchFamily="2" charset="0"/>
                <a:cs typeface="Nikosh" pitchFamily="2" charset="0"/>
              </a:rPr>
              <a:t>বহুল ব্যবহৃত মাইএসকিউএল একটি?  </a:t>
            </a:r>
          </a:p>
          <a:p>
            <a:pPr>
              <a:buNone/>
            </a:pPr>
            <a:r>
              <a:rPr lang="bn-BD" sz="2800" b="1" dirty="0" smtClean="0">
                <a:latin typeface="Nikosh" pitchFamily="2" charset="0"/>
                <a:cs typeface="Nikosh" pitchFamily="2" charset="0"/>
              </a:rPr>
              <a:t>ক। ডেটাবেজ প্রোগ্রাম</a:t>
            </a:r>
            <a:r>
              <a:rPr lang="bn-BD" sz="2800" b="1" dirty="0" smtClean="0">
                <a:latin typeface="Times New Roman" pitchFamily="18" charset="0"/>
                <a:cs typeface="Nikosh" pitchFamily="2" charset="0"/>
              </a:rPr>
              <a:t>  </a:t>
            </a:r>
            <a:r>
              <a:rPr lang="bn-BD" sz="2800" dirty="0" smtClean="0">
                <a:latin typeface="Nikosh" pitchFamily="2" charset="0"/>
                <a:cs typeface="Nikosh" pitchFamily="2" charset="0"/>
              </a:rPr>
              <a:t>খ। স্প্রেডসিট প্রোগ্রাম </a:t>
            </a:r>
            <a:r>
              <a:rPr lang="en-US" sz="2800" dirty="0" smtClean="0">
                <a:latin typeface="Nikosh" pitchFamily="2" charset="0"/>
                <a:cs typeface="Nikosh" pitchFamily="2" charset="0"/>
              </a:rPr>
              <a:t> </a:t>
            </a:r>
            <a:r>
              <a:rPr lang="bn-BD" sz="2800" dirty="0" smtClean="0">
                <a:latin typeface="Nikosh" pitchFamily="2" charset="0"/>
                <a:cs typeface="Nikosh" pitchFamily="2" charset="0"/>
              </a:rPr>
              <a:t>গ।</a:t>
            </a:r>
            <a:r>
              <a:rPr lang="en-US" sz="2800" dirty="0" smtClean="0">
                <a:latin typeface="Nikosh" pitchFamily="2" charset="0"/>
                <a:cs typeface="Nikosh" pitchFamily="2" charset="0"/>
              </a:rPr>
              <a:t> </a:t>
            </a:r>
            <a:r>
              <a:rPr lang="bn-BD" sz="2800" dirty="0" smtClean="0">
                <a:latin typeface="Nikosh" pitchFamily="2" charset="0"/>
                <a:cs typeface="Nikosh" pitchFamily="2" charset="0"/>
              </a:rPr>
              <a:t>সি++ প্রোগ্রাম</a:t>
            </a:r>
            <a:r>
              <a:rPr lang="bn-BD" sz="2800" dirty="0" smtClean="0">
                <a:latin typeface="Times New Roman" pitchFamily="18" charset="0"/>
                <a:cs typeface="Nikosh" pitchFamily="2" charset="0"/>
              </a:rPr>
              <a:t> </a:t>
            </a:r>
            <a:r>
              <a:rPr lang="en-US" sz="2800" dirty="0" smtClean="0">
                <a:latin typeface="Times New Roman" pitchFamily="18" charset="0"/>
                <a:cs typeface="Times New Roman" pitchFamily="18" charset="0"/>
              </a:rPr>
              <a:t>  </a:t>
            </a:r>
            <a:r>
              <a:rPr lang="bn-BD" sz="2800" dirty="0" smtClean="0">
                <a:latin typeface="Nikosh" pitchFamily="2" charset="0"/>
                <a:cs typeface="Nikosh" pitchFamily="2" charset="0"/>
              </a:rPr>
              <a:t>ঘ।</a:t>
            </a:r>
            <a:r>
              <a:rPr lang="en-US" sz="2800" dirty="0" smtClean="0">
                <a:latin typeface="Nikosh" pitchFamily="2" charset="0"/>
                <a:cs typeface="Nikosh" pitchFamily="2" charset="0"/>
              </a:rPr>
              <a:t> </a:t>
            </a:r>
            <a:r>
              <a:rPr lang="bn-BD" sz="2800" dirty="0" smtClean="0">
                <a:latin typeface="Nikosh" pitchFamily="2" charset="0"/>
                <a:cs typeface="Nikosh" pitchFamily="2" charset="0"/>
              </a:rPr>
              <a:t>গ্রাফিক্স প্রোগ্রাম  </a:t>
            </a:r>
          </a:p>
          <a:p>
            <a:pPr>
              <a:buNone/>
            </a:pPr>
            <a:r>
              <a:rPr lang="bn-BD" sz="2800" dirty="0" smtClean="0">
                <a:latin typeface="Nikosh" pitchFamily="2" charset="0"/>
                <a:cs typeface="Nikosh" pitchFamily="2" charset="0"/>
              </a:rPr>
              <a:t>৪।  ডেটাবেজ ডেটা এন্ট্রি করার জন্য ব্যবহৃত ইন্টারফেস বা মাধ্যমকে বলা হয়?         </a:t>
            </a:r>
          </a:p>
          <a:p>
            <a:pPr>
              <a:buNone/>
            </a:pPr>
            <a:r>
              <a:rPr lang="bn-BD" sz="2800" b="1" dirty="0" smtClean="0">
                <a:latin typeface="Nikosh" pitchFamily="2" charset="0"/>
                <a:cs typeface="Nikosh" pitchFamily="2" charset="0"/>
              </a:rPr>
              <a:t>ক।  ফর্মস </a:t>
            </a:r>
            <a:r>
              <a:rPr lang="bn-BD" sz="2800" b="1" dirty="0" smtClean="0">
                <a:latin typeface="Times New Roman" pitchFamily="18" charset="0"/>
                <a:cs typeface="Nikosh" pitchFamily="2" charset="0"/>
              </a:rPr>
              <a:t>  </a:t>
            </a:r>
            <a:r>
              <a:rPr lang="bn-BD" sz="2800" dirty="0" smtClean="0">
                <a:latin typeface="Nikosh" pitchFamily="2" charset="0"/>
                <a:cs typeface="Nikosh" pitchFamily="2" charset="0"/>
              </a:rPr>
              <a:t>খ। প্রজেক্ট </a:t>
            </a:r>
            <a:r>
              <a:rPr lang="en-US" sz="2800" dirty="0" smtClean="0">
                <a:latin typeface="Nikosh" pitchFamily="2" charset="0"/>
                <a:cs typeface="Nikosh" pitchFamily="2" charset="0"/>
              </a:rPr>
              <a:t>  </a:t>
            </a:r>
            <a:r>
              <a:rPr lang="bn-BD" sz="2800" dirty="0" smtClean="0">
                <a:latin typeface="Nikosh" pitchFamily="2" charset="0"/>
                <a:cs typeface="Nikosh" pitchFamily="2" charset="0"/>
              </a:rPr>
              <a:t>গ।</a:t>
            </a:r>
            <a:r>
              <a:rPr lang="en-US" sz="2800" dirty="0" smtClean="0">
                <a:latin typeface="Nikosh" pitchFamily="2" charset="0"/>
                <a:cs typeface="Nikosh" pitchFamily="2" charset="0"/>
              </a:rPr>
              <a:t> </a:t>
            </a:r>
            <a:r>
              <a:rPr lang="bn-BD" sz="2800" dirty="0" smtClean="0">
                <a:latin typeface="Nikosh" pitchFamily="2" charset="0"/>
                <a:cs typeface="Nikosh" pitchFamily="2" charset="0"/>
              </a:rPr>
              <a:t>রিপোর্ট </a:t>
            </a:r>
            <a:r>
              <a:rPr lang="en-US" sz="2800" dirty="0" smtClean="0">
                <a:latin typeface="Times New Roman" pitchFamily="18" charset="0"/>
                <a:cs typeface="Times New Roman" pitchFamily="18" charset="0"/>
              </a:rPr>
              <a:t>  </a:t>
            </a:r>
            <a:r>
              <a:rPr lang="bn-BD" sz="2800" dirty="0" smtClean="0">
                <a:latin typeface="Nikosh" pitchFamily="2" charset="0"/>
                <a:cs typeface="Nikosh" pitchFamily="2" charset="0"/>
              </a:rPr>
              <a:t>ঘ।</a:t>
            </a:r>
            <a:r>
              <a:rPr lang="en-US" sz="2800" dirty="0" smtClean="0">
                <a:latin typeface="Nikosh" pitchFamily="2" charset="0"/>
                <a:cs typeface="Nikosh" pitchFamily="2" charset="0"/>
              </a:rPr>
              <a:t> </a:t>
            </a:r>
            <a:r>
              <a:rPr lang="bn-BD" sz="2800" dirty="0" smtClean="0">
                <a:latin typeface="Nikosh" pitchFamily="2" charset="0"/>
                <a:cs typeface="Nikosh" pitchFamily="2" charset="0"/>
              </a:rPr>
              <a:t> কুয়েরি</a:t>
            </a:r>
          </a:p>
          <a:p>
            <a:pPr>
              <a:buNone/>
            </a:pPr>
            <a:r>
              <a:rPr lang="bn-BD" sz="2800" dirty="0" smtClean="0">
                <a:latin typeface="Nikosh" pitchFamily="2" charset="0"/>
                <a:cs typeface="Nikosh" pitchFamily="2" charset="0"/>
              </a:rPr>
              <a:t>৫। কোনটি ডেটাবেজের উপাদান নয়?       </a:t>
            </a:r>
          </a:p>
          <a:p>
            <a:pPr>
              <a:buNone/>
            </a:pPr>
            <a:r>
              <a:rPr lang="bn-BD" sz="2800" b="1" dirty="0" smtClean="0">
                <a:latin typeface="Nikosh" pitchFamily="2" charset="0"/>
                <a:cs typeface="Nikosh" pitchFamily="2" charset="0"/>
              </a:rPr>
              <a:t>ক।  সিনটেক্স   </a:t>
            </a:r>
            <a:r>
              <a:rPr lang="bn-BD" sz="2800" dirty="0" smtClean="0">
                <a:latin typeface="Nikosh" pitchFamily="2" charset="0"/>
                <a:cs typeface="Nikosh" pitchFamily="2" charset="0"/>
              </a:rPr>
              <a:t>খ।  মডিউল   গ</a:t>
            </a:r>
            <a:r>
              <a:rPr lang="bn-BD" sz="2800" b="1" dirty="0" smtClean="0">
                <a:latin typeface="Nikosh" pitchFamily="2" charset="0"/>
                <a:cs typeface="Nikosh" pitchFamily="2" charset="0"/>
              </a:rPr>
              <a:t>।</a:t>
            </a:r>
            <a:r>
              <a:rPr lang="en-US" sz="2800" b="1" dirty="0" smtClean="0">
                <a:latin typeface="Nikosh" pitchFamily="2" charset="0"/>
                <a:cs typeface="Nikosh" pitchFamily="2" charset="0"/>
              </a:rPr>
              <a:t> </a:t>
            </a:r>
            <a:r>
              <a:rPr lang="bn-BD" sz="2800" dirty="0" smtClean="0">
                <a:latin typeface="Nikosh" pitchFamily="2" charset="0"/>
                <a:cs typeface="Nikosh" pitchFamily="2" charset="0"/>
              </a:rPr>
              <a:t>রেকর্ড </a:t>
            </a:r>
            <a:r>
              <a:rPr lang="en-US" sz="2800" dirty="0" smtClean="0">
                <a:latin typeface="Times New Roman" pitchFamily="18" charset="0"/>
                <a:cs typeface="Times New Roman" pitchFamily="18" charset="0"/>
              </a:rPr>
              <a:t> </a:t>
            </a:r>
            <a:r>
              <a:rPr lang="bn-BD" sz="2800" dirty="0" smtClean="0">
                <a:latin typeface="Nikosh" pitchFamily="2" charset="0"/>
                <a:cs typeface="Nikosh" pitchFamily="2" charset="0"/>
              </a:rPr>
              <a:t> ঘ।  ম্যাক্রো </a:t>
            </a:r>
            <a:endParaRPr lang="en-US" sz="2800" dirty="0" smtClean="0"/>
          </a:p>
          <a:p>
            <a:pPr>
              <a:buNone/>
            </a:pPr>
            <a:endParaRPr lang="en-US" sz="2800" dirty="0" smtClean="0"/>
          </a:p>
          <a:p>
            <a:pPr>
              <a:buNone/>
            </a:pPr>
            <a:endParaRPr lang="en-US"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mph" presetSubtype="0" grpId="1" nodeType="clickEffect">
                                  <p:stCondLst>
                                    <p:cond delay="0"/>
                                  </p:stCondLst>
                                  <p:iterate type="lt">
                                    <p:tmAbs val="25"/>
                                  </p:iterate>
                                  <p:childTnLst>
                                    <p:set>
                                      <p:cBhvr override="childStyle">
                                        <p:cTn id="13" dur="indefinite"/>
                                        <p:tgtEl>
                                          <p:spTgt spid="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467600" cy="1143000"/>
          </a:xfrm>
        </p:spPr>
        <p:txBody>
          <a:bodyPr>
            <a:normAutofit/>
          </a:bodyPr>
          <a:lstStyle/>
          <a:p>
            <a:pPr algn="ctr"/>
            <a:r>
              <a:rPr lang="bn-BD" sz="3200" dirty="0" smtClean="0">
                <a:latin typeface="Nikosh" pitchFamily="2" charset="0"/>
                <a:cs typeface="Nikosh" pitchFamily="2" charset="0"/>
              </a:rPr>
              <a:t>জ্ঞান মুলক,অনুধাবন মুলক, প্রয়োগ মুলক প্রশ্ন (খ) </a:t>
            </a:r>
            <a:r>
              <a:rPr lang="bn-BD" sz="2400" dirty="0" smtClean="0">
                <a:latin typeface="Nikosh" pitchFamily="2" charset="0"/>
                <a:cs typeface="Nikosh" pitchFamily="2" charset="0"/>
              </a:rPr>
              <a:t/>
            </a:r>
            <a:br>
              <a:rPr lang="bn-BD" sz="2400" dirty="0" smtClean="0">
                <a:latin typeface="Nikosh" pitchFamily="2" charset="0"/>
                <a:cs typeface="Nikosh" pitchFamily="2" charset="0"/>
              </a:rPr>
            </a:br>
            <a:endParaRPr lang="en-US" sz="2400" dirty="0"/>
          </a:p>
        </p:txBody>
      </p:sp>
      <p:sp>
        <p:nvSpPr>
          <p:cNvPr id="3" name="Content Placeholder 2"/>
          <p:cNvSpPr>
            <a:spLocks noGrp="1"/>
          </p:cNvSpPr>
          <p:nvPr>
            <p:ph idx="1"/>
          </p:nvPr>
        </p:nvSpPr>
        <p:spPr/>
        <p:txBody>
          <a:bodyPr>
            <a:normAutofit fontScale="55000" lnSpcReduction="20000"/>
          </a:bodyPr>
          <a:lstStyle/>
          <a:p>
            <a:pPr>
              <a:buNone/>
            </a:pPr>
            <a:r>
              <a:rPr lang="bn-BD" sz="2800" dirty="0" smtClean="0">
                <a:latin typeface="Nikosh" pitchFamily="2" charset="0"/>
                <a:cs typeface="Nikosh" pitchFamily="2" charset="0"/>
              </a:rPr>
              <a:t>৬। </a:t>
            </a:r>
            <a:r>
              <a:rPr lang="en-US" sz="2800" dirty="0" smtClean="0">
                <a:latin typeface="Nikosh" pitchFamily="2" charset="0"/>
                <a:cs typeface="Nikosh" pitchFamily="2" charset="0"/>
              </a:rPr>
              <a:t> </a:t>
            </a:r>
            <a:r>
              <a:rPr lang="bn-BD" sz="2800" dirty="0" smtClean="0">
                <a:latin typeface="Nikosh" pitchFamily="2" charset="0"/>
                <a:cs typeface="Nikosh" pitchFamily="2" charset="0"/>
              </a:rPr>
              <a:t>ডেটাবেজে ডেটা এন্ট্রি করার জন্য কোনটি ব্যবহৃত হয়?</a:t>
            </a:r>
            <a:r>
              <a:rPr lang="bn-BD" sz="2800" dirty="0" smtClean="0">
                <a:latin typeface="Times New Roman" pitchFamily="18" charset="0"/>
                <a:cs typeface="Nikosh" pitchFamily="2" charset="0"/>
              </a:rPr>
              <a:t>   </a:t>
            </a:r>
            <a:r>
              <a:rPr lang="bn-BD" sz="2800" dirty="0" smtClean="0">
                <a:latin typeface="Times New Roman" pitchFamily="18" charset="0"/>
                <a:cs typeface="Times New Roman" pitchFamily="18" charset="0"/>
              </a:rPr>
              <a:t>  </a:t>
            </a:r>
            <a:r>
              <a:rPr lang="bn-BD" sz="2800" dirty="0" smtClean="0">
                <a:latin typeface="Nikosh" pitchFamily="2" charset="0"/>
                <a:cs typeface="Nikosh" pitchFamily="2" charset="0"/>
              </a:rPr>
              <a:t>    </a:t>
            </a:r>
          </a:p>
          <a:p>
            <a:pPr>
              <a:buNone/>
            </a:pPr>
            <a:r>
              <a:rPr lang="bn-BD" sz="2800" b="1" dirty="0" smtClean="0">
                <a:latin typeface="Nikosh" pitchFamily="2" charset="0"/>
                <a:cs typeface="Nikosh" pitchFamily="2" charset="0"/>
              </a:rPr>
              <a:t>ক।  ফর্ম   </a:t>
            </a:r>
            <a:r>
              <a:rPr lang="bn-BD" sz="2800" dirty="0" smtClean="0">
                <a:latin typeface="Nikosh" pitchFamily="2" charset="0"/>
                <a:cs typeface="Nikosh" pitchFamily="2" charset="0"/>
              </a:rPr>
              <a:t>খ।</a:t>
            </a:r>
            <a:r>
              <a:rPr lang="bn-BD" sz="2800" b="1" dirty="0" smtClean="0">
                <a:latin typeface="Nikosh" pitchFamily="2" charset="0"/>
                <a:cs typeface="Nikosh" pitchFamily="2" charset="0"/>
              </a:rPr>
              <a:t>  </a:t>
            </a:r>
            <a:r>
              <a:rPr lang="bn-BD" sz="2800" dirty="0" smtClean="0">
                <a:latin typeface="Nikosh" pitchFamily="2" charset="0"/>
                <a:cs typeface="Nikosh" pitchFamily="2" charset="0"/>
              </a:rPr>
              <a:t>কুয়েরি </a:t>
            </a:r>
            <a:r>
              <a:rPr lang="bn-BD" sz="2800" dirty="0" smtClean="0">
                <a:latin typeface="Times New Roman" pitchFamily="18" charset="0"/>
                <a:cs typeface="Nikosh" pitchFamily="2" charset="0"/>
              </a:rPr>
              <a:t> </a:t>
            </a:r>
            <a:r>
              <a:rPr lang="bn-BD" sz="2800" dirty="0" smtClean="0">
                <a:latin typeface="Nikosh" pitchFamily="2" charset="0"/>
                <a:cs typeface="Nikosh" pitchFamily="2" charset="0"/>
              </a:rPr>
              <a:t>গ।</a:t>
            </a:r>
            <a:r>
              <a:rPr lang="bn-BD" sz="2800" b="1" dirty="0" smtClean="0">
                <a:latin typeface="Nikosh" pitchFamily="2" charset="0"/>
                <a:cs typeface="Nikosh" pitchFamily="2" charset="0"/>
              </a:rPr>
              <a:t> </a:t>
            </a:r>
            <a:r>
              <a:rPr lang="bn-BD" sz="2800" dirty="0" smtClean="0">
                <a:latin typeface="Nikosh" pitchFamily="2" charset="0"/>
                <a:cs typeface="Nikosh" pitchFamily="2" charset="0"/>
              </a:rPr>
              <a:t>প্রজেক্ট   ঘ।  মডিউল</a:t>
            </a:r>
            <a:endParaRPr lang="bn-BD" sz="2800" dirty="0" smtClean="0">
              <a:latin typeface="Times New Roman" pitchFamily="18" charset="0"/>
              <a:cs typeface="Nikosh" pitchFamily="2" charset="0"/>
            </a:endParaRPr>
          </a:p>
          <a:p>
            <a:pPr>
              <a:buNone/>
            </a:pPr>
            <a:r>
              <a:rPr lang="bn-BD" sz="2800" dirty="0" smtClean="0">
                <a:latin typeface="Nikosh" pitchFamily="2" charset="0"/>
                <a:cs typeface="Nikosh" pitchFamily="2" charset="0"/>
              </a:rPr>
              <a:t> ৭।  মেমো ব্যবহৃত হয় কখন? </a:t>
            </a:r>
          </a:p>
          <a:p>
            <a:pPr>
              <a:buNone/>
            </a:pPr>
            <a:r>
              <a:rPr lang="bn-BD" sz="2800" dirty="0" smtClean="0">
                <a:latin typeface="Nikosh" pitchFamily="2" charset="0"/>
                <a:cs typeface="Nikosh" pitchFamily="2" charset="0"/>
              </a:rPr>
              <a:t>ক। সংখ্যা লিখতে </a:t>
            </a:r>
            <a:r>
              <a:rPr lang="bn-BD" sz="2800" dirty="0" smtClean="0">
                <a:latin typeface="Times New Roman" pitchFamily="18" charset="0"/>
                <a:cs typeface="Nikosh" pitchFamily="2" charset="0"/>
              </a:rPr>
              <a:t> </a:t>
            </a:r>
            <a:r>
              <a:rPr lang="bn-BD" sz="2800" b="1" dirty="0" smtClean="0">
                <a:latin typeface="Nikosh" pitchFamily="2" charset="0"/>
                <a:cs typeface="Nikosh" pitchFamily="2" charset="0"/>
              </a:rPr>
              <a:t>খ।  বর্ণনামুলক লেখার জন্য </a:t>
            </a:r>
            <a:r>
              <a:rPr lang="en-US" sz="2800" b="1" dirty="0" smtClean="0">
                <a:latin typeface="Times New Roman" pitchFamily="18" charset="0"/>
                <a:cs typeface="Times New Roman" pitchFamily="18" charset="0"/>
              </a:rPr>
              <a:t> </a:t>
            </a:r>
            <a:r>
              <a:rPr lang="bn-BD" sz="2800" b="1" dirty="0" smtClean="0">
                <a:latin typeface="Times New Roman" pitchFamily="18" charset="0"/>
                <a:cs typeface="Nikosh" pitchFamily="2" charset="0"/>
              </a:rPr>
              <a:t> </a:t>
            </a:r>
            <a:r>
              <a:rPr lang="bn-BD" sz="2800" dirty="0" smtClean="0">
                <a:latin typeface="Nikosh" pitchFamily="2" charset="0"/>
                <a:cs typeface="Nikosh" pitchFamily="2" charset="0"/>
              </a:rPr>
              <a:t>গ। অক্ষর লিখতে  ঘ।</a:t>
            </a:r>
            <a:r>
              <a:rPr lang="en-US" sz="2800" dirty="0" smtClean="0">
                <a:latin typeface="Nikosh" pitchFamily="2" charset="0"/>
                <a:cs typeface="Nikosh" pitchFamily="2" charset="0"/>
              </a:rPr>
              <a:t> </a:t>
            </a:r>
            <a:r>
              <a:rPr lang="bn-BD" sz="2800" dirty="0" smtClean="0">
                <a:latin typeface="Nikosh" pitchFamily="2" charset="0"/>
                <a:cs typeface="Nikosh" pitchFamily="2" charset="0"/>
              </a:rPr>
              <a:t>ছবি লিখতে</a:t>
            </a:r>
            <a:r>
              <a:rPr lang="en-US" sz="2800" dirty="0" smtClean="0">
                <a:latin typeface="Times New Roman" pitchFamily="18" charset="0"/>
                <a:cs typeface="Times New Roman" pitchFamily="18" charset="0"/>
              </a:rPr>
              <a:t> </a:t>
            </a:r>
            <a:r>
              <a:rPr lang="bn-BD" sz="2800" dirty="0" smtClean="0">
                <a:latin typeface="Times New Roman" pitchFamily="18" charset="0"/>
                <a:cs typeface="Nikosh" pitchFamily="2" charset="0"/>
              </a:rPr>
              <a:t>  </a:t>
            </a:r>
            <a:r>
              <a:rPr lang="en-US" sz="2800" dirty="0" smtClean="0">
                <a:latin typeface="Nikosh" pitchFamily="2" charset="0"/>
                <a:cs typeface="Nikosh" pitchFamily="2" charset="0"/>
              </a:rPr>
              <a:t> </a:t>
            </a:r>
            <a:r>
              <a:rPr lang="en-US" sz="2800" dirty="0" smtClean="0">
                <a:latin typeface="Times New Roman" pitchFamily="18" charset="0"/>
                <a:cs typeface="Times New Roman" pitchFamily="18" charset="0"/>
              </a:rPr>
              <a:t> </a:t>
            </a:r>
            <a:r>
              <a:rPr lang="bn-BD" sz="2800"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a:buNone/>
            </a:pPr>
            <a:r>
              <a:rPr lang="bn-BD" sz="2800" dirty="0" smtClean="0">
                <a:latin typeface="Nikosh" pitchFamily="2" charset="0"/>
                <a:cs typeface="Nikosh" pitchFamily="2" charset="0"/>
              </a:rPr>
              <a:t>৮। </a:t>
            </a:r>
            <a:r>
              <a:rPr lang="en-US" sz="2800" dirty="0" smtClean="0">
                <a:latin typeface="Nikosh" pitchFamily="2" charset="0"/>
                <a:cs typeface="Nikosh" pitchFamily="2" charset="0"/>
              </a:rPr>
              <a:t> </a:t>
            </a:r>
            <a:r>
              <a:rPr lang="bn-BD" sz="2800" dirty="0" smtClean="0">
                <a:latin typeface="Nikosh" pitchFamily="2" charset="0"/>
                <a:cs typeface="Nikosh" pitchFamily="2" charset="0"/>
              </a:rPr>
              <a:t>প্রাইমারী ফিল্ডের ডেটাগুলো কেমন হওয়া অত্যাবশ্যক  </a:t>
            </a:r>
          </a:p>
          <a:p>
            <a:pPr>
              <a:buNone/>
            </a:pPr>
            <a:r>
              <a:rPr lang="bn-BD" sz="2800" b="1" dirty="0" smtClean="0">
                <a:latin typeface="Nikosh" pitchFamily="2" charset="0"/>
                <a:cs typeface="Nikosh" pitchFamily="2" charset="0"/>
              </a:rPr>
              <a:t>ক।  অটোনাম্বার</a:t>
            </a:r>
            <a:r>
              <a:rPr lang="bn-BD" sz="2800" b="1" dirty="0" smtClean="0">
                <a:latin typeface="Times New Roman" pitchFamily="18" charset="0"/>
                <a:cs typeface="Nikosh" pitchFamily="2" charset="0"/>
              </a:rPr>
              <a:t>  </a:t>
            </a:r>
            <a:r>
              <a:rPr lang="bn-BD" sz="2800" dirty="0" smtClean="0">
                <a:latin typeface="Nikosh" pitchFamily="2" charset="0"/>
                <a:cs typeface="Nikosh" pitchFamily="2" charset="0"/>
              </a:rPr>
              <a:t>খ।  ক্রমানুযায়ী সাজানো</a:t>
            </a:r>
            <a:r>
              <a:rPr lang="en-US" sz="2800" dirty="0" smtClean="0">
                <a:latin typeface="Nikosh" pitchFamily="2" charset="0"/>
                <a:cs typeface="Nikosh" pitchFamily="2" charset="0"/>
              </a:rPr>
              <a:t> </a:t>
            </a:r>
            <a:r>
              <a:rPr lang="bn-BD" sz="2800" dirty="0" smtClean="0">
                <a:latin typeface="Nikosh" pitchFamily="2" charset="0"/>
                <a:cs typeface="Nikosh" pitchFamily="2" charset="0"/>
              </a:rPr>
              <a:t>গ।</a:t>
            </a:r>
            <a:r>
              <a:rPr lang="en-US" sz="2800" dirty="0" smtClean="0">
                <a:latin typeface="Nikosh" pitchFamily="2" charset="0"/>
                <a:cs typeface="Nikosh" pitchFamily="2" charset="0"/>
              </a:rPr>
              <a:t> </a:t>
            </a:r>
            <a:r>
              <a:rPr lang="bn-BD" sz="2800" dirty="0" smtClean="0">
                <a:latin typeface="Nikosh" pitchFamily="2" charset="0"/>
                <a:cs typeface="Nikosh" pitchFamily="2" charset="0"/>
              </a:rPr>
              <a:t>লজিকাল </a:t>
            </a:r>
            <a:r>
              <a:rPr lang="en-US" sz="2800" dirty="0" smtClean="0">
                <a:latin typeface="Times New Roman" pitchFamily="18" charset="0"/>
                <a:cs typeface="Times New Roman" pitchFamily="18" charset="0"/>
              </a:rPr>
              <a:t>  </a:t>
            </a:r>
            <a:r>
              <a:rPr lang="bn-BD" sz="2800" dirty="0" smtClean="0">
                <a:latin typeface="Nikosh" pitchFamily="2" charset="0"/>
                <a:cs typeface="Nikosh" pitchFamily="2" charset="0"/>
              </a:rPr>
              <a:t>ঘ।</a:t>
            </a:r>
            <a:r>
              <a:rPr lang="en-US" sz="2800" dirty="0" smtClean="0">
                <a:latin typeface="Nikosh" pitchFamily="2" charset="0"/>
                <a:cs typeface="Nikosh" pitchFamily="2" charset="0"/>
              </a:rPr>
              <a:t> </a:t>
            </a:r>
            <a:r>
              <a:rPr lang="bn-BD" sz="2800" dirty="0" smtClean="0">
                <a:latin typeface="Nikosh" pitchFamily="2" charset="0"/>
                <a:cs typeface="Nikosh" pitchFamily="2" charset="0"/>
              </a:rPr>
              <a:t> ইউনিক বা স্বতন্ত্র  </a:t>
            </a:r>
          </a:p>
          <a:p>
            <a:pPr>
              <a:buNone/>
            </a:pPr>
            <a:r>
              <a:rPr lang="bn-BD" sz="2800" dirty="0" smtClean="0">
                <a:latin typeface="Nikosh" pitchFamily="2" charset="0"/>
                <a:cs typeface="Nikosh" pitchFamily="2" charset="0"/>
              </a:rPr>
              <a:t>৯।  রিলেশনাল ডেটা মডেলের প্রর্বতক কে  </a:t>
            </a:r>
            <a:r>
              <a:rPr lang="en-US" sz="2800" dirty="0" smtClean="0">
                <a:latin typeface="Nikosh" pitchFamily="2" charset="0"/>
                <a:cs typeface="Nikosh" pitchFamily="2" charset="0"/>
              </a:rPr>
              <a:t> </a:t>
            </a:r>
            <a:r>
              <a:rPr lang="bn-BD" sz="2800" dirty="0" smtClean="0">
                <a:latin typeface="Nikosh" pitchFamily="2" charset="0"/>
                <a:cs typeface="Nikosh" pitchFamily="2" charset="0"/>
              </a:rPr>
              <a:t>?         </a:t>
            </a:r>
          </a:p>
          <a:p>
            <a:pPr>
              <a:buNone/>
            </a:pPr>
            <a:r>
              <a:rPr lang="bn-BD" sz="2800" b="1" dirty="0" smtClean="0">
                <a:latin typeface="Nikosh" pitchFamily="2" charset="0"/>
                <a:cs typeface="Nikosh" pitchFamily="2" charset="0"/>
              </a:rPr>
              <a:t>ক।  ই এফ কড  </a:t>
            </a:r>
            <a:r>
              <a:rPr lang="bn-BD" sz="2800" b="1" dirty="0" smtClean="0">
                <a:latin typeface="Times New Roman" pitchFamily="18" charset="0"/>
                <a:cs typeface="Nikosh" pitchFamily="2" charset="0"/>
              </a:rPr>
              <a:t> </a:t>
            </a:r>
            <a:r>
              <a:rPr lang="bn-BD" sz="2800" dirty="0" smtClean="0">
                <a:latin typeface="Nikosh" pitchFamily="2" charset="0"/>
                <a:cs typeface="Nikosh" pitchFamily="2" charset="0"/>
              </a:rPr>
              <a:t>খ।  ই এফ গর্ডন  </a:t>
            </a:r>
            <a:r>
              <a:rPr lang="en-US" sz="2800" dirty="0" smtClean="0">
                <a:latin typeface="Nikosh" pitchFamily="2" charset="0"/>
                <a:cs typeface="Nikosh" pitchFamily="2" charset="0"/>
              </a:rPr>
              <a:t>  </a:t>
            </a:r>
            <a:r>
              <a:rPr lang="bn-BD" sz="2800" dirty="0" smtClean="0">
                <a:latin typeface="Nikosh" pitchFamily="2" charset="0"/>
                <a:cs typeface="Nikosh" pitchFamily="2" charset="0"/>
              </a:rPr>
              <a:t>গ।</a:t>
            </a:r>
            <a:r>
              <a:rPr lang="en-US" sz="2800" dirty="0" smtClean="0">
                <a:latin typeface="Nikosh" pitchFamily="2" charset="0"/>
                <a:cs typeface="Nikosh" pitchFamily="2" charset="0"/>
              </a:rPr>
              <a:t> </a:t>
            </a:r>
            <a:r>
              <a:rPr lang="bn-BD" sz="2800" dirty="0" smtClean="0">
                <a:latin typeface="Nikosh" pitchFamily="2" charset="0"/>
                <a:cs typeface="Nikosh" pitchFamily="2" charset="0"/>
              </a:rPr>
              <a:t> চার্লস ব্যাবেজ</a:t>
            </a:r>
            <a:r>
              <a:rPr lang="en-US" sz="2800" dirty="0" smtClean="0">
                <a:latin typeface="Times New Roman" pitchFamily="18" charset="0"/>
                <a:cs typeface="Times New Roman" pitchFamily="18" charset="0"/>
              </a:rPr>
              <a:t>  </a:t>
            </a:r>
            <a:r>
              <a:rPr lang="bn-BD" sz="2800" dirty="0" smtClean="0">
                <a:latin typeface="Nikosh" pitchFamily="2" charset="0"/>
                <a:cs typeface="Nikosh" pitchFamily="2" charset="0"/>
              </a:rPr>
              <a:t>ঘ।</a:t>
            </a:r>
            <a:r>
              <a:rPr lang="en-US" sz="2800" dirty="0" smtClean="0">
                <a:latin typeface="Nikosh" pitchFamily="2" charset="0"/>
                <a:cs typeface="Nikosh" pitchFamily="2" charset="0"/>
              </a:rPr>
              <a:t> </a:t>
            </a:r>
            <a:r>
              <a:rPr lang="bn-BD" sz="2800" dirty="0" smtClean="0">
                <a:latin typeface="Nikosh" pitchFamily="2" charset="0"/>
                <a:cs typeface="Nikosh" pitchFamily="2" charset="0"/>
              </a:rPr>
              <a:t> ই এফ জোসেফ</a:t>
            </a:r>
          </a:p>
          <a:p>
            <a:pPr>
              <a:buNone/>
            </a:pPr>
            <a:r>
              <a:rPr lang="bn-BD" sz="2800" dirty="0" smtClean="0">
                <a:latin typeface="Nikosh" pitchFamily="2" charset="0"/>
                <a:cs typeface="Nikosh" pitchFamily="2" charset="0"/>
              </a:rPr>
              <a:t>১০।  একটি টেবিলে প্রাইমারী কী কয়টি থাকতে পারে?       </a:t>
            </a:r>
          </a:p>
          <a:p>
            <a:pPr>
              <a:buNone/>
            </a:pPr>
            <a:r>
              <a:rPr lang="bn-BD" sz="2800" b="1" dirty="0" smtClean="0">
                <a:latin typeface="Nikosh" pitchFamily="2" charset="0"/>
                <a:cs typeface="Nikosh" pitchFamily="2" charset="0"/>
              </a:rPr>
              <a:t>ক।   ৩  </a:t>
            </a:r>
            <a:r>
              <a:rPr lang="bn-BD" sz="2800" dirty="0" smtClean="0">
                <a:latin typeface="Nikosh" pitchFamily="2" charset="0"/>
                <a:cs typeface="Nikosh" pitchFamily="2" charset="0"/>
              </a:rPr>
              <a:t>খ।  ১  গ</a:t>
            </a:r>
            <a:r>
              <a:rPr lang="bn-BD" sz="2800" b="1" dirty="0" smtClean="0">
                <a:latin typeface="Nikosh" pitchFamily="2" charset="0"/>
                <a:cs typeface="Nikosh" pitchFamily="2" charset="0"/>
              </a:rPr>
              <a:t>।</a:t>
            </a:r>
            <a:r>
              <a:rPr lang="en-US" sz="2800" b="1" dirty="0" smtClean="0">
                <a:latin typeface="Nikosh" pitchFamily="2" charset="0"/>
                <a:cs typeface="Nikosh" pitchFamily="2" charset="0"/>
              </a:rPr>
              <a:t> </a:t>
            </a:r>
            <a:r>
              <a:rPr lang="bn-BD" sz="2800" b="1" dirty="0" smtClean="0">
                <a:latin typeface="Nikosh" pitchFamily="2" charset="0"/>
                <a:cs typeface="Nikosh" pitchFamily="2" charset="0"/>
              </a:rPr>
              <a:t> </a:t>
            </a:r>
            <a:r>
              <a:rPr lang="bn-BD" sz="2800" dirty="0" smtClean="0">
                <a:latin typeface="Nikosh" pitchFamily="2" charset="0"/>
                <a:cs typeface="Nikosh" pitchFamily="2" charset="0"/>
              </a:rPr>
              <a:t>২</a:t>
            </a:r>
            <a:r>
              <a:rPr lang="en-US" sz="2800" dirty="0" smtClean="0">
                <a:latin typeface="Times New Roman" pitchFamily="18" charset="0"/>
                <a:cs typeface="Times New Roman" pitchFamily="18" charset="0"/>
              </a:rPr>
              <a:t> </a:t>
            </a:r>
            <a:r>
              <a:rPr lang="bn-BD" sz="2800" b="1" dirty="0" smtClean="0">
                <a:latin typeface="Nikosh" pitchFamily="2" charset="0"/>
                <a:cs typeface="Nikosh" pitchFamily="2" charset="0"/>
              </a:rPr>
              <a:t> </a:t>
            </a:r>
            <a:r>
              <a:rPr lang="bn-BD" sz="2800" dirty="0" smtClean="0">
                <a:latin typeface="Nikosh" pitchFamily="2" charset="0"/>
                <a:cs typeface="Nikosh" pitchFamily="2" charset="0"/>
              </a:rPr>
              <a:t>ঘ।  ৫</a:t>
            </a:r>
            <a:endParaRPr lang="en-US" sz="2800" dirty="0" smtClean="0"/>
          </a:p>
          <a:p>
            <a:pPr>
              <a:buNone/>
            </a:pPr>
            <a:endParaRPr lang="en-US" sz="2800" dirty="0" smtClean="0"/>
          </a:p>
          <a:p>
            <a:pPr>
              <a:buNone/>
            </a:pP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5" presetClass="emph" presetSubtype="0" fill="hold" grpId="1" nodeType="clickEffect">
                                  <p:stCondLst>
                                    <p:cond delay="0"/>
                                  </p:stCondLst>
                                  <p:childTnLst>
                                    <p:animClr clrSpc="hsl" dir="cw">
                                      <p:cBhvr override="childStyle">
                                        <p:cTn id="14" dur="500" fill="hold"/>
                                        <p:tgtEl>
                                          <p:spTgt spid="2"/>
                                        </p:tgtEl>
                                        <p:attrNameLst>
                                          <p:attrName>style.color</p:attrName>
                                        </p:attrNameLst>
                                      </p:cBhvr>
                                      <p:by>
                                        <p:hsl h="0" s="-70588" l="0"/>
                                      </p:by>
                                    </p:animClr>
                                    <p:animClr clrSpc="hsl" dir="cw">
                                      <p:cBhvr>
                                        <p:cTn id="15" dur="500" fill="hold"/>
                                        <p:tgtEl>
                                          <p:spTgt spid="2"/>
                                        </p:tgtEl>
                                        <p:attrNameLst>
                                          <p:attrName>fillcolor</p:attrName>
                                        </p:attrNameLst>
                                      </p:cBhvr>
                                      <p:by>
                                        <p:hsl h="0" s="-70588" l="0"/>
                                      </p:by>
                                    </p:animClr>
                                    <p:animClr clrSpc="hsl" dir="cw">
                                      <p:cBhvr>
                                        <p:cTn id="16" dur="500" fill="hold"/>
                                        <p:tgtEl>
                                          <p:spTgt spid="2"/>
                                        </p:tgtEl>
                                        <p:attrNameLst>
                                          <p:attrName>stroke.color</p:attrName>
                                        </p:attrNameLst>
                                      </p:cBhvr>
                                      <p:by>
                                        <p:hsl h="0" s="-70588" l="0"/>
                                      </p:by>
                                    </p:animClr>
                                    <p:set>
                                      <p:cBhvr>
                                        <p:cTn id="17"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4572000" cy="1143000"/>
          </a:xfrm>
        </p:spPr>
        <p:txBody>
          <a:bodyPr/>
          <a:lstStyle/>
          <a:p>
            <a:pPr algn="ctr"/>
            <a:r>
              <a:rPr lang="bn-BD" dirty="0" smtClean="0">
                <a:latin typeface="Nikosh" pitchFamily="2" charset="0"/>
                <a:cs typeface="Nikosh" pitchFamily="2" charset="0"/>
              </a:rPr>
              <a:t>  পাঠ পরিচিতি</a:t>
            </a:r>
            <a:endParaRPr lang="en-US" dirty="0">
              <a:latin typeface="Nikosh" pitchFamily="2" charset="0"/>
              <a:cs typeface="Nikosh" pitchFamily="2" charset="0"/>
            </a:endParaRPr>
          </a:p>
        </p:txBody>
      </p:sp>
      <p:sp>
        <p:nvSpPr>
          <p:cNvPr id="3" name="Content Placeholder 2"/>
          <p:cNvSpPr>
            <a:spLocks noGrp="1"/>
          </p:cNvSpPr>
          <p:nvPr>
            <p:ph idx="1"/>
          </p:nvPr>
        </p:nvSpPr>
        <p:spPr>
          <a:xfrm>
            <a:off x="1828800" y="1828800"/>
            <a:ext cx="4876800" cy="2362200"/>
          </a:xfrm>
        </p:spPr>
        <p:txBody>
          <a:bodyPr/>
          <a:lstStyle/>
          <a:p>
            <a:pPr algn="ctr">
              <a:buNone/>
            </a:pPr>
            <a:r>
              <a:rPr lang="bn-BD" dirty="0" smtClean="0">
                <a:latin typeface="Nikosh" pitchFamily="2" charset="0"/>
                <a:cs typeface="Nikosh" pitchFamily="2" charset="0"/>
              </a:rPr>
              <a:t>শ্রেনীঃ একাদশ/ দ্বাদশ রিভিশন </a:t>
            </a:r>
          </a:p>
          <a:p>
            <a:pPr algn="ctr">
              <a:buNone/>
            </a:pPr>
            <a:r>
              <a:rPr lang="bn-BD" dirty="0" smtClean="0">
                <a:latin typeface="Nikosh" pitchFamily="2" charset="0"/>
                <a:cs typeface="Nikosh" pitchFamily="2" charset="0"/>
              </a:rPr>
              <a:t>তথ্য ও যোগাযোগ প্রযুক্তি বিভাগ</a:t>
            </a:r>
          </a:p>
          <a:p>
            <a:pPr algn="ctr">
              <a:buNone/>
            </a:pPr>
            <a:r>
              <a:rPr lang="bn-BD" dirty="0" smtClean="0">
                <a:latin typeface="Nikosh" pitchFamily="2" charset="0"/>
                <a:cs typeface="Nikosh" pitchFamily="2" charset="0"/>
              </a:rPr>
              <a:t>সময়ঃ ৪৫ মিনিট                     </a:t>
            </a:r>
          </a:p>
          <a:p>
            <a:pPr algn="ctr">
              <a:buNone/>
            </a:pPr>
            <a:r>
              <a:rPr lang="bn-BD" dirty="0" smtClean="0">
                <a:latin typeface="Nikosh" pitchFamily="2" charset="0"/>
                <a:cs typeface="Nikosh" pitchFamily="2" charset="0"/>
              </a:rPr>
              <a:t>তারিখঃ </a:t>
            </a:r>
            <a:r>
              <a:rPr lang="en-US" dirty="0" smtClean="0">
                <a:latin typeface="Nikosh" pitchFamily="2" charset="0"/>
                <a:cs typeface="Nikosh" pitchFamily="2" charset="0"/>
              </a:rPr>
              <a:t>২৯</a:t>
            </a:r>
            <a:r>
              <a:rPr lang="bn-BD" dirty="0" smtClean="0">
                <a:latin typeface="Nikosh" pitchFamily="2" charset="0"/>
                <a:cs typeface="Nikosh" pitchFamily="2" charset="0"/>
              </a:rPr>
              <a:t>/১১/২০১</a:t>
            </a:r>
            <a:r>
              <a:rPr lang="en-US" dirty="0">
                <a:latin typeface="Nikosh" pitchFamily="2" charset="0"/>
                <a:cs typeface="Nikosh" pitchFamily="2" charset="0"/>
              </a:rPr>
              <a:t>৬</a:t>
            </a:r>
            <a:r>
              <a:rPr lang="bn-BD" dirty="0" smtClean="0">
                <a:latin typeface="Nikosh" pitchFamily="2" charset="0"/>
                <a:cs typeface="Nikosh" pitchFamily="2" charset="0"/>
              </a:rPr>
              <a:t>                 </a:t>
            </a:r>
            <a:endParaRPr lang="en-US" dirty="0">
              <a:latin typeface="Nikosh" pitchFamily="2" charset="0"/>
              <a:cs typeface="Nikosh"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mph" presetSubtype="0" fill="hold" grpId="1" nodeType="clickEffect">
                                  <p:stCondLst>
                                    <p:cond delay="0"/>
                                  </p:stCondLst>
                                  <p:childTnLst>
                                    <p:anim calcmode="discrete" valueType="str">
                                      <p:cBhvr override="childStyle">
                                        <p:cTn id="24" dur="2000" fill="hold"/>
                                        <p:tgtEl>
                                          <p:spTgt spid="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533400"/>
            <a:ext cx="3657600" cy="838200"/>
          </a:xfrm>
        </p:spPr>
        <p:txBody>
          <a:bodyPr/>
          <a:lstStyle/>
          <a:p>
            <a:pPr algn="ctr"/>
            <a:r>
              <a:rPr lang="bn-BD" dirty="0" smtClean="0">
                <a:latin typeface="Nikosh" pitchFamily="2" charset="0"/>
                <a:cs typeface="Nikosh" pitchFamily="2" charset="0"/>
              </a:rPr>
              <a:t>মুল্যায়ন</a:t>
            </a:r>
            <a:endParaRPr lang="en-US" dirty="0"/>
          </a:p>
        </p:txBody>
      </p:sp>
      <p:sp>
        <p:nvSpPr>
          <p:cNvPr id="3" name="Content Placeholder 2"/>
          <p:cNvSpPr>
            <a:spLocks noGrp="1"/>
          </p:cNvSpPr>
          <p:nvPr>
            <p:ph idx="1"/>
          </p:nvPr>
        </p:nvSpPr>
        <p:spPr/>
        <p:txBody>
          <a:bodyPr>
            <a:normAutofit fontScale="40000" lnSpcReduction="20000"/>
          </a:bodyPr>
          <a:lstStyle/>
          <a:p>
            <a:pPr>
              <a:buNone/>
            </a:pPr>
            <a:r>
              <a:rPr lang="bn-BD" sz="3000" dirty="0" smtClean="0">
                <a:latin typeface="Nikosh" pitchFamily="2" charset="0"/>
                <a:cs typeface="Nikosh" pitchFamily="2" charset="0"/>
              </a:rPr>
              <a:t>জ্ঞান মুলক,অনুধাবন মুলক, প্রয়োগ মুলক প্রশ্ন (গ) </a:t>
            </a:r>
          </a:p>
          <a:p>
            <a:pPr>
              <a:buNone/>
            </a:pPr>
            <a:r>
              <a:rPr lang="bn-BD" sz="2200" dirty="0" smtClean="0">
                <a:latin typeface="Nikosh" pitchFamily="2" charset="0"/>
                <a:cs typeface="Nikosh" pitchFamily="2" charset="0"/>
              </a:rPr>
              <a:t>১। </a:t>
            </a:r>
            <a:r>
              <a:rPr lang="en-US" sz="2200" dirty="0" smtClean="0">
                <a:latin typeface="Nikosh" pitchFamily="2" charset="0"/>
                <a:cs typeface="Nikosh" pitchFamily="2" charset="0"/>
              </a:rPr>
              <a:t> </a:t>
            </a:r>
            <a:r>
              <a:rPr lang="bn-BD" sz="2200" dirty="0" smtClean="0">
                <a:latin typeface="Nikosh" pitchFamily="2" charset="0"/>
                <a:cs typeface="Nikosh" pitchFamily="2" charset="0"/>
              </a:rPr>
              <a:t>ডেটাবেজ থেকে নির্দিষ্ট শর্তের ভিত্তিতে তথ্য খোজ করার জন্য কী ব্যবহার করতে হয়?</a:t>
            </a:r>
            <a:r>
              <a:rPr lang="bn-BD" sz="2200" dirty="0" smtClean="0">
                <a:latin typeface="Times New Roman" pitchFamily="18" charset="0"/>
                <a:cs typeface="Nikosh" pitchFamily="2" charset="0"/>
              </a:rPr>
              <a:t>   </a:t>
            </a:r>
            <a:r>
              <a:rPr lang="bn-BD" sz="2200" dirty="0" smtClean="0">
                <a:latin typeface="Times New Roman" pitchFamily="18" charset="0"/>
                <a:cs typeface="Times New Roman" pitchFamily="18" charset="0"/>
              </a:rPr>
              <a:t>  </a:t>
            </a:r>
            <a:r>
              <a:rPr lang="bn-BD" sz="2200" dirty="0" smtClean="0">
                <a:latin typeface="Nikosh" pitchFamily="2" charset="0"/>
                <a:cs typeface="Nikosh" pitchFamily="2" charset="0"/>
              </a:rPr>
              <a:t>    </a:t>
            </a:r>
          </a:p>
          <a:p>
            <a:pPr>
              <a:buNone/>
            </a:pPr>
            <a:r>
              <a:rPr lang="bn-BD" sz="2200" b="1" dirty="0" smtClean="0">
                <a:latin typeface="Nikosh" pitchFamily="2" charset="0"/>
                <a:cs typeface="Nikosh" pitchFamily="2" charset="0"/>
              </a:rPr>
              <a:t>ক।  কুয়েরি  </a:t>
            </a:r>
            <a:r>
              <a:rPr lang="bn-BD" sz="2200" dirty="0" smtClean="0">
                <a:latin typeface="Nikosh" pitchFamily="2" charset="0"/>
                <a:cs typeface="Nikosh" pitchFamily="2" charset="0"/>
              </a:rPr>
              <a:t>খ।</a:t>
            </a:r>
            <a:r>
              <a:rPr lang="bn-BD" sz="2200" b="1" dirty="0" smtClean="0">
                <a:latin typeface="Nikosh" pitchFamily="2" charset="0"/>
                <a:cs typeface="Nikosh" pitchFamily="2" charset="0"/>
              </a:rPr>
              <a:t> </a:t>
            </a:r>
            <a:r>
              <a:rPr lang="bn-BD" sz="2200" dirty="0" smtClean="0">
                <a:latin typeface="Nikosh" pitchFamily="2" charset="0"/>
                <a:cs typeface="Nikosh" pitchFamily="2" charset="0"/>
              </a:rPr>
              <a:t>রিলেশন  </a:t>
            </a:r>
            <a:r>
              <a:rPr lang="bn-BD" sz="2200" dirty="0" smtClean="0">
                <a:latin typeface="Times New Roman" pitchFamily="18" charset="0"/>
                <a:cs typeface="Nikosh" pitchFamily="2" charset="0"/>
              </a:rPr>
              <a:t> </a:t>
            </a:r>
            <a:r>
              <a:rPr lang="bn-BD" sz="2200" dirty="0" smtClean="0">
                <a:latin typeface="Nikosh" pitchFamily="2" charset="0"/>
                <a:cs typeface="Nikosh" pitchFamily="2" charset="0"/>
              </a:rPr>
              <a:t>গ।</a:t>
            </a:r>
            <a:r>
              <a:rPr lang="bn-BD" sz="2200" b="1" dirty="0" smtClean="0">
                <a:latin typeface="Nikosh" pitchFamily="2" charset="0"/>
                <a:cs typeface="Nikosh" pitchFamily="2" charset="0"/>
              </a:rPr>
              <a:t> </a:t>
            </a:r>
            <a:r>
              <a:rPr lang="bn-BD" sz="2200" dirty="0" smtClean="0">
                <a:latin typeface="Nikosh" pitchFamily="2" charset="0"/>
                <a:cs typeface="Nikosh" pitchFamily="2" charset="0"/>
              </a:rPr>
              <a:t>সার্চিং</a:t>
            </a:r>
            <a:r>
              <a:rPr lang="bn-BD" sz="2200" b="1" dirty="0" smtClean="0">
                <a:latin typeface="Nikosh" pitchFamily="2" charset="0"/>
                <a:cs typeface="Nikosh" pitchFamily="2" charset="0"/>
              </a:rPr>
              <a:t> </a:t>
            </a:r>
            <a:r>
              <a:rPr lang="bn-BD" sz="2200" dirty="0" smtClean="0">
                <a:latin typeface="Nikosh" pitchFamily="2" charset="0"/>
                <a:cs typeface="Nikosh" pitchFamily="2" charset="0"/>
              </a:rPr>
              <a:t>  ঘ। ইন্ডেক্স   </a:t>
            </a:r>
            <a:endParaRPr lang="bn-BD" sz="2200" dirty="0" smtClean="0">
              <a:latin typeface="Times New Roman" pitchFamily="18" charset="0"/>
              <a:cs typeface="Nikosh" pitchFamily="2" charset="0"/>
            </a:endParaRPr>
          </a:p>
          <a:p>
            <a:pPr>
              <a:buNone/>
            </a:pPr>
            <a:r>
              <a:rPr lang="bn-BD" sz="2200" dirty="0" smtClean="0">
                <a:latin typeface="Nikosh" pitchFamily="2" charset="0"/>
                <a:cs typeface="Nikosh" pitchFamily="2" charset="0"/>
              </a:rPr>
              <a:t> ২।  কোনটি ফরেন কী এর কাজ করে? </a:t>
            </a:r>
          </a:p>
          <a:p>
            <a:pPr>
              <a:buNone/>
            </a:pPr>
            <a:r>
              <a:rPr lang="bn-BD" sz="2200" dirty="0" smtClean="0">
                <a:latin typeface="Nikosh" pitchFamily="2" charset="0"/>
                <a:cs typeface="Nikosh" pitchFamily="2" charset="0"/>
              </a:rPr>
              <a:t>ক। দুটি আট্রীবিউটকে আলাদাভাবে চিহ্নিত করা  </a:t>
            </a:r>
            <a:r>
              <a:rPr lang="bn-BD" sz="2200" dirty="0" smtClean="0">
                <a:latin typeface="Times New Roman" pitchFamily="18" charset="0"/>
                <a:cs typeface="Nikosh" pitchFamily="2" charset="0"/>
              </a:rPr>
              <a:t> </a:t>
            </a:r>
            <a:r>
              <a:rPr lang="bn-BD" sz="2200" b="1" dirty="0" smtClean="0">
                <a:latin typeface="Nikosh" pitchFamily="2" charset="0"/>
                <a:cs typeface="Nikosh" pitchFamily="2" charset="0"/>
              </a:rPr>
              <a:t>খ।  দুটি টেবিলের মধ্যে যোগসুত্র স্থাপন করা </a:t>
            </a:r>
          </a:p>
          <a:p>
            <a:pPr>
              <a:buNone/>
            </a:pPr>
            <a:r>
              <a:rPr lang="en-US" sz="2200" b="1" dirty="0" smtClean="0">
                <a:latin typeface="Times New Roman" pitchFamily="18" charset="0"/>
                <a:cs typeface="Times New Roman" pitchFamily="18" charset="0"/>
              </a:rPr>
              <a:t> </a:t>
            </a:r>
            <a:r>
              <a:rPr lang="bn-BD" sz="2200" b="1" dirty="0" smtClean="0">
                <a:latin typeface="Times New Roman" pitchFamily="18" charset="0"/>
                <a:cs typeface="Nikosh" pitchFamily="2" charset="0"/>
              </a:rPr>
              <a:t> </a:t>
            </a:r>
            <a:r>
              <a:rPr lang="bn-BD" sz="2200" dirty="0" smtClean="0">
                <a:latin typeface="Nikosh" pitchFamily="2" charset="0"/>
                <a:cs typeface="Nikosh" pitchFamily="2" charset="0"/>
              </a:rPr>
              <a:t>গ। দুটি টেবিলকে স্বনির্ভর করা</a:t>
            </a:r>
            <a:r>
              <a:rPr lang="bn-BD" sz="2200" dirty="0" smtClean="0">
                <a:latin typeface="Times New Roman" pitchFamily="18" charset="0"/>
                <a:cs typeface="Nikosh" pitchFamily="2" charset="0"/>
              </a:rPr>
              <a:t> </a:t>
            </a:r>
            <a:r>
              <a:rPr lang="bn-BD" sz="2200" dirty="0" smtClean="0">
                <a:latin typeface="Nikosh" pitchFamily="2" charset="0"/>
                <a:cs typeface="Nikosh" pitchFamily="2" charset="0"/>
              </a:rPr>
              <a:t>   ঘ।</a:t>
            </a:r>
            <a:r>
              <a:rPr lang="en-US" sz="2200" dirty="0" smtClean="0">
                <a:latin typeface="Nikosh" pitchFamily="2" charset="0"/>
                <a:cs typeface="Nikosh" pitchFamily="2" charset="0"/>
              </a:rPr>
              <a:t> </a:t>
            </a:r>
            <a:r>
              <a:rPr lang="bn-BD" sz="2200" dirty="0" smtClean="0">
                <a:latin typeface="Nikosh" pitchFamily="2" charset="0"/>
                <a:cs typeface="Nikosh" pitchFamily="2" charset="0"/>
              </a:rPr>
              <a:t>  আট্রিবিউট ও রেকর্ড শনাক্ত করা</a:t>
            </a:r>
            <a:r>
              <a:rPr lang="en-US" sz="2200" dirty="0" smtClean="0">
                <a:latin typeface="Nikosh" pitchFamily="2" charset="0"/>
                <a:cs typeface="Nikosh" pitchFamily="2" charset="0"/>
              </a:rPr>
              <a:t> </a:t>
            </a:r>
            <a:r>
              <a:rPr lang="bn-BD" sz="2200" dirty="0" smtClean="0">
                <a:latin typeface="Nikosh" pitchFamily="2" charset="0"/>
                <a:cs typeface="Nikosh" pitchFamily="2" charset="0"/>
              </a:rPr>
              <a:t>  </a:t>
            </a:r>
            <a:r>
              <a:rPr lang="en-US" sz="2200" dirty="0" smtClean="0">
                <a:latin typeface="Nikosh" pitchFamily="2" charset="0"/>
                <a:cs typeface="Nikosh" pitchFamily="2" charset="0"/>
              </a:rPr>
              <a:t> </a:t>
            </a:r>
            <a:r>
              <a:rPr lang="en-US" sz="2200" dirty="0" smtClean="0">
                <a:latin typeface="Times New Roman" pitchFamily="18" charset="0"/>
                <a:cs typeface="Times New Roman" pitchFamily="18" charset="0"/>
              </a:rPr>
              <a:t> </a:t>
            </a:r>
            <a:r>
              <a:rPr lang="bn-BD" sz="2200" dirty="0" smtClean="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a:p>
            <a:pPr>
              <a:buNone/>
            </a:pPr>
            <a:r>
              <a:rPr lang="bn-BD" sz="2200" dirty="0" smtClean="0">
                <a:latin typeface="Nikosh" pitchFamily="2" charset="0"/>
                <a:cs typeface="Nikosh" pitchFamily="2" charset="0"/>
              </a:rPr>
              <a:t>৩। </a:t>
            </a:r>
            <a:r>
              <a:rPr lang="en-US" sz="2200" dirty="0" smtClean="0">
                <a:latin typeface="Nikosh" pitchFamily="2" charset="0"/>
                <a:cs typeface="Nikosh" pitchFamily="2" charset="0"/>
              </a:rPr>
              <a:t> </a:t>
            </a:r>
            <a:r>
              <a:rPr lang="bn-BD" sz="2200" dirty="0" smtClean="0">
                <a:latin typeface="Nikosh" pitchFamily="2" charset="0"/>
                <a:cs typeface="Nikosh" pitchFamily="2" charset="0"/>
              </a:rPr>
              <a:t>নেম ফিল্ড প্রাইমারী কী নয় কেন?  </a:t>
            </a:r>
          </a:p>
          <a:p>
            <a:pPr>
              <a:buNone/>
            </a:pPr>
            <a:r>
              <a:rPr lang="bn-BD" sz="2200" b="1" dirty="0" smtClean="0">
                <a:latin typeface="Nikosh" pitchFamily="2" charset="0"/>
                <a:cs typeface="Nikosh" pitchFamily="2" charset="0"/>
              </a:rPr>
              <a:t>ক। একাধিক ব্যক্তির একই নাম হতে পারে</a:t>
            </a:r>
            <a:r>
              <a:rPr lang="bn-BD" sz="2200" b="1" dirty="0" smtClean="0">
                <a:latin typeface="Times New Roman" pitchFamily="18" charset="0"/>
                <a:cs typeface="Nikosh" pitchFamily="2" charset="0"/>
              </a:rPr>
              <a:t>  </a:t>
            </a:r>
            <a:r>
              <a:rPr lang="bn-BD" sz="2200" dirty="0" smtClean="0">
                <a:latin typeface="Nikosh" pitchFamily="2" charset="0"/>
                <a:cs typeface="Nikosh" pitchFamily="2" charset="0"/>
              </a:rPr>
              <a:t>খ। ব্যক্তির নাম </a:t>
            </a:r>
            <a:r>
              <a:rPr lang="en-US" sz="2200" dirty="0" smtClean="0">
                <a:latin typeface="Nikosh" pitchFamily="2" charset="0"/>
                <a:cs typeface="Nikosh" pitchFamily="2" charset="0"/>
              </a:rPr>
              <a:t>  </a:t>
            </a:r>
            <a:endParaRPr lang="bn-BD" sz="2200" dirty="0" smtClean="0">
              <a:latin typeface="Nikosh" pitchFamily="2" charset="0"/>
              <a:cs typeface="Nikosh" pitchFamily="2" charset="0"/>
            </a:endParaRPr>
          </a:p>
          <a:p>
            <a:pPr>
              <a:buNone/>
            </a:pPr>
            <a:r>
              <a:rPr lang="bn-BD" sz="2200" dirty="0" smtClean="0">
                <a:latin typeface="Nikosh" pitchFamily="2" charset="0"/>
                <a:cs typeface="Nikosh" pitchFamily="2" charset="0"/>
              </a:rPr>
              <a:t>গ।</a:t>
            </a:r>
            <a:r>
              <a:rPr lang="en-US" sz="2200" dirty="0" smtClean="0">
                <a:latin typeface="Nikosh" pitchFamily="2" charset="0"/>
                <a:cs typeface="Nikosh" pitchFamily="2" charset="0"/>
              </a:rPr>
              <a:t> </a:t>
            </a:r>
            <a:r>
              <a:rPr lang="bn-BD" sz="2200" dirty="0" smtClean="0">
                <a:latin typeface="Times New Roman" pitchFamily="18" charset="0"/>
                <a:cs typeface="Nikosh" pitchFamily="2" charset="0"/>
              </a:rPr>
              <a:t> নাম আট্রিবিউট বহির্ভুত </a:t>
            </a:r>
            <a:r>
              <a:rPr lang="en-US" sz="2200" dirty="0" smtClean="0">
                <a:latin typeface="Times New Roman" pitchFamily="18" charset="0"/>
                <a:cs typeface="Times New Roman" pitchFamily="18" charset="0"/>
              </a:rPr>
              <a:t>  </a:t>
            </a:r>
            <a:r>
              <a:rPr lang="bn-BD" sz="2200" dirty="0" smtClean="0">
                <a:latin typeface="Nikosh" pitchFamily="2" charset="0"/>
                <a:cs typeface="Nikosh" pitchFamily="2" charset="0"/>
              </a:rPr>
              <a:t>ঘ।</a:t>
            </a:r>
            <a:r>
              <a:rPr lang="en-US" sz="2200" dirty="0" smtClean="0">
                <a:latin typeface="Nikosh" pitchFamily="2" charset="0"/>
                <a:cs typeface="Nikosh" pitchFamily="2" charset="0"/>
              </a:rPr>
              <a:t> </a:t>
            </a:r>
            <a:r>
              <a:rPr lang="bn-BD" sz="2200" dirty="0" smtClean="0">
                <a:latin typeface="Nikosh" pitchFamily="2" charset="0"/>
                <a:cs typeface="Nikosh" pitchFamily="2" charset="0"/>
              </a:rPr>
              <a:t>ভিন্ন ভিন্ন ব্যক্তির নাম সবসময় ভিন্ন ভিন্ন   </a:t>
            </a:r>
          </a:p>
          <a:p>
            <a:pPr>
              <a:buNone/>
            </a:pPr>
            <a:r>
              <a:rPr lang="bn-BD" sz="2200" dirty="0" smtClean="0">
                <a:latin typeface="Nikosh" pitchFamily="2" charset="0"/>
                <a:cs typeface="Nikosh" pitchFamily="2" charset="0"/>
              </a:rPr>
              <a:t>৪।  ডেটাবেজে কোন ধরনের প্রোগ্রাম থাকে</a:t>
            </a:r>
            <a:r>
              <a:rPr lang="en-US" sz="2200" dirty="0" smtClean="0">
                <a:latin typeface="Nikosh" pitchFamily="2" charset="0"/>
                <a:cs typeface="Nikosh" pitchFamily="2" charset="0"/>
              </a:rPr>
              <a:t> </a:t>
            </a:r>
            <a:r>
              <a:rPr lang="bn-BD" sz="2200" dirty="0" smtClean="0">
                <a:latin typeface="Nikosh" pitchFamily="2" charset="0"/>
                <a:cs typeface="Nikosh" pitchFamily="2" charset="0"/>
              </a:rPr>
              <a:t>?         </a:t>
            </a:r>
          </a:p>
          <a:p>
            <a:pPr>
              <a:buNone/>
            </a:pPr>
            <a:r>
              <a:rPr lang="bn-BD" sz="2200" b="1" dirty="0" smtClean="0">
                <a:latin typeface="Nikosh" pitchFamily="2" charset="0"/>
                <a:cs typeface="Nikosh" pitchFamily="2" charset="0"/>
              </a:rPr>
              <a:t>ক। এপ্লিকেশন প্রোগ্রাম</a:t>
            </a:r>
            <a:r>
              <a:rPr lang="bn-BD" sz="2200" b="1" dirty="0" smtClean="0">
                <a:latin typeface="Times New Roman" pitchFamily="18" charset="0"/>
                <a:cs typeface="Nikosh" pitchFamily="2" charset="0"/>
              </a:rPr>
              <a:t>  </a:t>
            </a:r>
            <a:r>
              <a:rPr lang="bn-BD" sz="2200" dirty="0" smtClean="0">
                <a:latin typeface="Nikosh" pitchFamily="2" charset="0"/>
                <a:cs typeface="Nikosh" pitchFamily="2" charset="0"/>
              </a:rPr>
              <a:t>খ।  সহকারী প্রোগ্রাম </a:t>
            </a:r>
            <a:r>
              <a:rPr lang="en-US" sz="2200" dirty="0" smtClean="0">
                <a:latin typeface="Nikosh" pitchFamily="2" charset="0"/>
                <a:cs typeface="Nikosh" pitchFamily="2" charset="0"/>
              </a:rPr>
              <a:t>  </a:t>
            </a:r>
            <a:r>
              <a:rPr lang="bn-BD" sz="2200" dirty="0" smtClean="0">
                <a:latin typeface="Nikosh" pitchFamily="2" charset="0"/>
                <a:cs typeface="Nikosh" pitchFamily="2" charset="0"/>
              </a:rPr>
              <a:t>গ।</a:t>
            </a:r>
            <a:r>
              <a:rPr lang="en-US" sz="2200" dirty="0" smtClean="0">
                <a:latin typeface="Nikosh" pitchFamily="2" charset="0"/>
                <a:cs typeface="Nikosh" pitchFamily="2" charset="0"/>
              </a:rPr>
              <a:t> </a:t>
            </a:r>
            <a:r>
              <a:rPr lang="bn-BD" sz="2200" dirty="0" smtClean="0">
                <a:latin typeface="Times New Roman" pitchFamily="18" charset="0"/>
                <a:cs typeface="Nikosh" pitchFamily="2" charset="0"/>
              </a:rPr>
              <a:t> সিস্টেম প্রোগ্রাম </a:t>
            </a:r>
            <a:r>
              <a:rPr lang="en-US" sz="2200" dirty="0" smtClean="0">
                <a:latin typeface="Times New Roman" pitchFamily="18" charset="0"/>
                <a:cs typeface="Times New Roman" pitchFamily="18" charset="0"/>
              </a:rPr>
              <a:t>  </a:t>
            </a:r>
            <a:r>
              <a:rPr lang="bn-BD" sz="2200" dirty="0" smtClean="0">
                <a:latin typeface="Nikosh" pitchFamily="2" charset="0"/>
                <a:cs typeface="Nikosh" pitchFamily="2" charset="0"/>
              </a:rPr>
              <a:t>ঘ।</a:t>
            </a:r>
            <a:r>
              <a:rPr lang="en-US" sz="2200" dirty="0" smtClean="0">
                <a:latin typeface="Nikosh" pitchFamily="2" charset="0"/>
                <a:cs typeface="Nikosh" pitchFamily="2" charset="0"/>
              </a:rPr>
              <a:t> </a:t>
            </a:r>
            <a:r>
              <a:rPr lang="bn-BD" sz="2200" dirty="0" smtClean="0">
                <a:latin typeface="Nikosh" pitchFamily="2" charset="0"/>
                <a:cs typeface="Nikosh" pitchFamily="2" charset="0"/>
              </a:rPr>
              <a:t> সি প্রোগ্রাম </a:t>
            </a:r>
          </a:p>
          <a:p>
            <a:pPr>
              <a:buNone/>
            </a:pPr>
            <a:r>
              <a:rPr lang="bn-BD" sz="2200" dirty="0" smtClean="0">
                <a:latin typeface="Nikosh" pitchFamily="2" charset="0"/>
                <a:cs typeface="Nikosh" pitchFamily="2" charset="0"/>
              </a:rPr>
              <a:t>৫।  আরডিবিএমএস এর ধারণা আসে কত সালে ?       </a:t>
            </a:r>
          </a:p>
          <a:p>
            <a:pPr>
              <a:buNone/>
            </a:pPr>
            <a:r>
              <a:rPr lang="bn-BD" sz="2200" b="1" dirty="0" smtClean="0">
                <a:latin typeface="Nikosh" pitchFamily="2" charset="0"/>
                <a:cs typeface="Nikosh" pitchFamily="2" charset="0"/>
              </a:rPr>
              <a:t>ক। ১৯৭০   </a:t>
            </a:r>
            <a:r>
              <a:rPr lang="bn-BD" sz="2200" dirty="0" smtClean="0">
                <a:latin typeface="Nikosh" pitchFamily="2" charset="0"/>
                <a:cs typeface="Nikosh" pitchFamily="2" charset="0"/>
              </a:rPr>
              <a:t>খ।  ১৯৯০  গ</a:t>
            </a:r>
            <a:r>
              <a:rPr lang="bn-BD" sz="2200" b="1" dirty="0" smtClean="0">
                <a:latin typeface="Nikosh" pitchFamily="2" charset="0"/>
                <a:cs typeface="Nikosh" pitchFamily="2" charset="0"/>
              </a:rPr>
              <a:t>।</a:t>
            </a:r>
            <a:r>
              <a:rPr lang="en-US" sz="2200" b="1" dirty="0" smtClean="0">
                <a:latin typeface="Nikosh" pitchFamily="2" charset="0"/>
                <a:cs typeface="Nikosh" pitchFamily="2" charset="0"/>
              </a:rPr>
              <a:t> </a:t>
            </a:r>
            <a:r>
              <a:rPr lang="bn-BD" sz="2200" b="1" dirty="0" smtClean="0">
                <a:latin typeface="Nikosh" pitchFamily="2" charset="0"/>
                <a:cs typeface="Nikosh" pitchFamily="2" charset="0"/>
              </a:rPr>
              <a:t> ১৯৬০</a:t>
            </a:r>
            <a:r>
              <a:rPr lang="en-US" sz="2200" b="1" dirty="0" smtClean="0">
                <a:latin typeface="Times New Roman" pitchFamily="18" charset="0"/>
                <a:cs typeface="Times New Roman" pitchFamily="18" charset="0"/>
              </a:rPr>
              <a:t> </a:t>
            </a:r>
            <a:r>
              <a:rPr lang="bn-BD" sz="2200" b="1" dirty="0" smtClean="0">
                <a:latin typeface="Nikosh" pitchFamily="2" charset="0"/>
                <a:cs typeface="Nikosh" pitchFamily="2" charset="0"/>
              </a:rPr>
              <a:t> </a:t>
            </a:r>
            <a:r>
              <a:rPr lang="bn-BD" sz="2200" dirty="0" smtClean="0">
                <a:latin typeface="Nikosh" pitchFamily="2" charset="0"/>
                <a:cs typeface="Nikosh" pitchFamily="2" charset="0"/>
              </a:rPr>
              <a:t>ঘ।  ১৯৮০</a:t>
            </a:r>
            <a:endParaRPr lang="en-US" sz="2200" dirty="0" smtClean="0"/>
          </a:p>
          <a:p>
            <a:pPr>
              <a:buNone/>
            </a:pPr>
            <a:endParaRPr lang="en-US" sz="22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mph" presetSubtype="0" fill="hold" grpId="1" nodeType="clickEffect">
                                  <p:stCondLst>
                                    <p:cond delay="0"/>
                                  </p:stCondLst>
                                  <p:childTnLst>
                                    <p:anim calcmode="discrete" valueType="str">
                                      <p:cBhvr override="childStyle">
                                        <p:cTn id="11" dur="2000" fill="hold"/>
                                        <p:tgtEl>
                                          <p:spTgt spid="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162800" cy="1143000"/>
          </a:xfrm>
        </p:spPr>
        <p:txBody>
          <a:bodyPr>
            <a:normAutofit/>
          </a:bodyPr>
          <a:lstStyle/>
          <a:p>
            <a:pPr algn="ctr"/>
            <a:r>
              <a:rPr lang="bn-BD" sz="3200" dirty="0" smtClean="0">
                <a:latin typeface="Nikosh" pitchFamily="2" charset="0"/>
                <a:cs typeface="Nikosh" pitchFamily="2" charset="0"/>
              </a:rPr>
              <a:t>জ্ঞান মুলক,অনুধাবন মুলক, প্রয়োগ মুলক প্রশ্ন (গ) </a:t>
            </a:r>
            <a:br>
              <a:rPr lang="bn-BD" sz="3200" dirty="0" smtClean="0">
                <a:latin typeface="Nikosh" pitchFamily="2" charset="0"/>
                <a:cs typeface="Nikosh" pitchFamily="2" charset="0"/>
              </a:rPr>
            </a:br>
            <a:endParaRPr lang="en-US" sz="3200" dirty="0"/>
          </a:p>
        </p:txBody>
      </p:sp>
      <p:sp>
        <p:nvSpPr>
          <p:cNvPr id="3" name="Content Placeholder 2"/>
          <p:cNvSpPr>
            <a:spLocks noGrp="1"/>
          </p:cNvSpPr>
          <p:nvPr>
            <p:ph idx="1"/>
          </p:nvPr>
        </p:nvSpPr>
        <p:spPr/>
        <p:txBody>
          <a:bodyPr>
            <a:normAutofit fontScale="55000" lnSpcReduction="20000"/>
          </a:bodyPr>
          <a:lstStyle/>
          <a:p>
            <a:pPr>
              <a:buNone/>
            </a:pPr>
            <a:r>
              <a:rPr lang="bn-BD" dirty="0" smtClean="0">
                <a:latin typeface="Nikosh" pitchFamily="2" charset="0"/>
                <a:cs typeface="Nikosh" pitchFamily="2" charset="0"/>
              </a:rPr>
              <a:t>৬।  আরডিবিএমএস সফটওয়ার কোনটি? </a:t>
            </a:r>
            <a:r>
              <a:rPr lang="bn-BD" dirty="0" smtClean="0">
                <a:latin typeface="Times New Roman" pitchFamily="18" charset="0"/>
                <a:cs typeface="Nikosh" pitchFamily="2" charset="0"/>
              </a:rPr>
              <a:t>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    </a:t>
            </a:r>
          </a:p>
          <a:p>
            <a:pPr>
              <a:buNone/>
            </a:pPr>
            <a:r>
              <a:rPr lang="bn-BD" b="1" dirty="0" smtClean="0">
                <a:latin typeface="Nikosh" pitchFamily="2" charset="0"/>
                <a:cs typeface="Nikosh" pitchFamily="2" charset="0"/>
              </a:rPr>
              <a:t>ক।  এমএস এক্সেস </a:t>
            </a:r>
            <a:r>
              <a:rPr lang="bn-BD" dirty="0" smtClean="0">
                <a:latin typeface="Nikosh" pitchFamily="2" charset="0"/>
                <a:cs typeface="Nikosh" pitchFamily="2" charset="0"/>
              </a:rPr>
              <a:t>খ।</a:t>
            </a:r>
            <a:r>
              <a:rPr lang="bn-BD" b="1" dirty="0" smtClean="0">
                <a:latin typeface="Nikosh" pitchFamily="2" charset="0"/>
                <a:cs typeface="Nikosh" pitchFamily="2" charset="0"/>
              </a:rPr>
              <a:t> </a:t>
            </a:r>
            <a:r>
              <a:rPr lang="bn-BD" dirty="0" smtClean="0">
                <a:latin typeface="Nikosh" pitchFamily="2" charset="0"/>
                <a:cs typeface="Nikosh" pitchFamily="2" charset="0"/>
              </a:rPr>
              <a:t>পাওয়ার পয়েন্ট </a:t>
            </a:r>
            <a:r>
              <a:rPr lang="bn-BD" dirty="0" smtClean="0">
                <a:latin typeface="Times New Roman" pitchFamily="18" charset="0"/>
                <a:cs typeface="Nikosh" pitchFamily="2" charset="0"/>
              </a:rPr>
              <a:t> </a:t>
            </a:r>
            <a:r>
              <a:rPr lang="bn-BD" dirty="0" smtClean="0">
                <a:latin typeface="Nikosh" pitchFamily="2" charset="0"/>
                <a:cs typeface="Nikosh" pitchFamily="2" charset="0"/>
              </a:rPr>
              <a:t>গ।</a:t>
            </a:r>
            <a:r>
              <a:rPr lang="bn-BD" b="1" dirty="0" smtClean="0">
                <a:latin typeface="Nikosh" pitchFamily="2" charset="0"/>
                <a:cs typeface="Nikosh" pitchFamily="2" charset="0"/>
              </a:rPr>
              <a:t> </a:t>
            </a:r>
            <a:r>
              <a:rPr lang="bn-BD" dirty="0" smtClean="0">
                <a:latin typeface="Nikosh" pitchFamily="2" charset="0"/>
                <a:cs typeface="Nikosh" pitchFamily="2" charset="0"/>
              </a:rPr>
              <a:t>ওরাকল ঘ। এমএস ওয়ার্ড    </a:t>
            </a:r>
            <a:endParaRPr lang="bn-BD" dirty="0" smtClean="0">
              <a:latin typeface="Times New Roman" pitchFamily="18" charset="0"/>
              <a:cs typeface="Nikosh" pitchFamily="2" charset="0"/>
            </a:endParaRPr>
          </a:p>
          <a:p>
            <a:pPr>
              <a:buNone/>
            </a:pPr>
            <a:r>
              <a:rPr lang="bn-BD" dirty="0" smtClean="0">
                <a:latin typeface="Nikosh" pitchFamily="2" charset="0"/>
                <a:cs typeface="Nikosh" pitchFamily="2" charset="0"/>
              </a:rPr>
              <a:t> ৭।  ডেটা টেবিলের মধ্যে কোনটি প্রাইমারী কী ফিল্ড ? </a:t>
            </a:r>
          </a:p>
          <a:p>
            <a:pPr>
              <a:buNone/>
            </a:pPr>
            <a:r>
              <a:rPr lang="bn-BD" dirty="0" smtClean="0">
                <a:latin typeface="Nikosh" pitchFamily="2" charset="0"/>
                <a:cs typeface="Nikosh" pitchFamily="2" charset="0"/>
              </a:rPr>
              <a:t>ক। নাম </a:t>
            </a:r>
            <a:r>
              <a:rPr lang="bn-BD" dirty="0" smtClean="0">
                <a:latin typeface="Times New Roman" pitchFamily="18" charset="0"/>
                <a:cs typeface="Nikosh" pitchFamily="2" charset="0"/>
              </a:rPr>
              <a:t> </a:t>
            </a:r>
            <a:r>
              <a:rPr lang="bn-BD" b="1" dirty="0" smtClean="0">
                <a:latin typeface="Nikosh" pitchFamily="2" charset="0"/>
                <a:cs typeface="Nikosh" pitchFamily="2" charset="0"/>
              </a:rPr>
              <a:t>খ।  রোল নম্বর</a:t>
            </a:r>
            <a:r>
              <a:rPr lang="en-US" b="1" dirty="0" smtClean="0">
                <a:latin typeface="Times New Roman" pitchFamily="18" charset="0"/>
                <a:cs typeface="Times New Roman" pitchFamily="18" charset="0"/>
              </a:rPr>
              <a:t>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গ। গ্রুপ  ঘ।</a:t>
            </a:r>
            <a:r>
              <a:rPr lang="en-US" dirty="0" smtClean="0">
                <a:latin typeface="Nikosh" pitchFamily="2" charset="0"/>
                <a:cs typeface="Nikosh" pitchFamily="2" charset="0"/>
              </a:rPr>
              <a:t> </a:t>
            </a:r>
            <a:r>
              <a:rPr lang="bn-BD" dirty="0" smtClean="0">
                <a:latin typeface="Nikosh" pitchFamily="2" charset="0"/>
                <a:cs typeface="Nikosh" pitchFamily="2" charset="0"/>
              </a:rPr>
              <a:t>বয়স</a:t>
            </a:r>
            <a:r>
              <a:rPr lang="en-US" dirty="0" smtClean="0">
                <a:latin typeface="Nikosh" pitchFamily="2" charset="0"/>
                <a:cs typeface="Nikosh" pitchFamily="2" charset="0"/>
              </a:rPr>
              <a:t> </a:t>
            </a:r>
            <a:r>
              <a:rPr lang="bn-BD" dirty="0" smtClean="0">
                <a:latin typeface="Nikosh" pitchFamily="2" charset="0"/>
                <a:cs typeface="Nikosh" pitchFamily="2" charset="0"/>
              </a:rPr>
              <a:t>  </a:t>
            </a:r>
            <a:r>
              <a:rPr lang="en-US" dirty="0" smtClean="0">
                <a:latin typeface="Nikosh" pitchFamily="2" charset="0"/>
                <a:cs typeface="Nikosh" pitchFamily="2" charset="0"/>
              </a:rPr>
              <a:t> </a:t>
            </a:r>
            <a:r>
              <a:rPr lang="en-US" dirty="0" smtClean="0">
                <a:latin typeface="Times New Roman" pitchFamily="18" charset="0"/>
                <a:cs typeface="Times New Roman" pitchFamily="18" charset="0"/>
              </a:rPr>
              <a:t> </a:t>
            </a:r>
            <a:r>
              <a:rPr lang="bn-BD"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buNone/>
            </a:pPr>
            <a:r>
              <a:rPr lang="bn-BD" dirty="0" smtClean="0">
                <a:latin typeface="Nikosh" pitchFamily="2" charset="0"/>
                <a:cs typeface="Nikosh" pitchFamily="2" charset="0"/>
              </a:rPr>
              <a:t>৮। </a:t>
            </a:r>
            <a:r>
              <a:rPr lang="en-US" dirty="0" smtClean="0">
                <a:latin typeface="Nikosh" pitchFamily="2" charset="0"/>
                <a:cs typeface="Nikosh" pitchFamily="2" charset="0"/>
              </a:rPr>
              <a:t> </a:t>
            </a:r>
            <a:r>
              <a:rPr lang="bn-BD" dirty="0" smtClean="0">
                <a:latin typeface="Nikosh" pitchFamily="2" charset="0"/>
                <a:cs typeface="Nikosh" pitchFamily="2" charset="0"/>
              </a:rPr>
              <a:t>রিলেশনাল ডেটাবেজে সর্বনিম্ন ফাইলের সংখ্যা কয়টি?  </a:t>
            </a:r>
          </a:p>
          <a:p>
            <a:pPr>
              <a:buNone/>
            </a:pPr>
            <a:r>
              <a:rPr lang="bn-BD" b="1" dirty="0" smtClean="0">
                <a:latin typeface="Nikosh" pitchFamily="2" charset="0"/>
                <a:cs typeface="Nikosh" pitchFamily="2" charset="0"/>
              </a:rPr>
              <a:t>ক। ২</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৩</a:t>
            </a:r>
            <a:r>
              <a:rPr lang="en-US" dirty="0" smtClean="0">
                <a:latin typeface="Nikosh" pitchFamily="2" charset="0"/>
                <a:cs typeface="Nikosh" pitchFamily="2" charset="0"/>
              </a:rPr>
              <a:t>  </a:t>
            </a:r>
            <a:r>
              <a:rPr lang="bn-BD" dirty="0" smtClean="0">
                <a:latin typeface="Nikosh" pitchFamily="2" charset="0"/>
                <a:cs typeface="Nikosh" pitchFamily="2" charset="0"/>
              </a:rPr>
              <a:t>গ।</a:t>
            </a:r>
            <a:r>
              <a:rPr lang="en-US" dirty="0" smtClean="0">
                <a:latin typeface="Nikosh" pitchFamily="2" charset="0"/>
                <a:cs typeface="Nikosh" pitchFamily="2" charset="0"/>
              </a:rPr>
              <a:t> </a:t>
            </a:r>
            <a:r>
              <a:rPr lang="bn-BD" dirty="0" smtClean="0">
                <a:latin typeface="Times New Roman" pitchFamily="18" charset="0"/>
                <a:cs typeface="Nikosh" pitchFamily="2" charset="0"/>
              </a:rPr>
              <a:t>৪</a:t>
            </a:r>
            <a:r>
              <a:rPr lang="en-US" dirty="0" smtClean="0">
                <a:latin typeface="Times New Roman" pitchFamily="18" charset="0"/>
                <a:cs typeface="Times New Roman" pitchFamily="18" charset="0"/>
              </a:rPr>
              <a:t>  </a:t>
            </a:r>
            <a:r>
              <a:rPr lang="bn-BD" dirty="0" smtClean="0">
                <a:latin typeface="Nikosh" pitchFamily="2" charset="0"/>
                <a:cs typeface="Nikosh" pitchFamily="2" charset="0"/>
              </a:rPr>
              <a:t>ঘ।</a:t>
            </a:r>
            <a:r>
              <a:rPr lang="en-US" dirty="0" smtClean="0">
                <a:latin typeface="Nikosh" pitchFamily="2" charset="0"/>
                <a:cs typeface="Nikosh" pitchFamily="2" charset="0"/>
              </a:rPr>
              <a:t> </a:t>
            </a:r>
            <a:r>
              <a:rPr lang="bn-BD" dirty="0" smtClean="0">
                <a:latin typeface="Nikosh" pitchFamily="2" charset="0"/>
                <a:cs typeface="Nikosh" pitchFamily="2" charset="0"/>
              </a:rPr>
              <a:t>৬</a:t>
            </a:r>
          </a:p>
          <a:p>
            <a:pPr>
              <a:buNone/>
            </a:pPr>
            <a:r>
              <a:rPr lang="bn-BD" dirty="0" smtClean="0">
                <a:latin typeface="Nikosh" pitchFamily="2" charset="0"/>
                <a:cs typeface="Nikosh" pitchFamily="2" charset="0"/>
              </a:rPr>
              <a:t> ৯। </a:t>
            </a:r>
            <a:r>
              <a:rPr lang="en-US" dirty="0" smtClean="0">
                <a:latin typeface="Nikosh" pitchFamily="2" charset="0"/>
                <a:cs typeface="Nikosh" pitchFamily="2" charset="0"/>
              </a:rPr>
              <a:t> </a:t>
            </a:r>
            <a:r>
              <a:rPr lang="bn-BD" dirty="0" smtClean="0">
                <a:latin typeface="Nikosh" pitchFamily="2" charset="0"/>
                <a:cs typeface="Nikosh" pitchFamily="2" charset="0"/>
              </a:rPr>
              <a:t>নিচের কোনটি আরডিএমএসের কাজ নয়?    </a:t>
            </a:r>
          </a:p>
          <a:p>
            <a:pPr>
              <a:buNone/>
            </a:pPr>
            <a:r>
              <a:rPr lang="bn-BD" dirty="0" smtClean="0">
                <a:latin typeface="Nikosh" pitchFamily="2" charset="0"/>
                <a:cs typeface="Nikosh" pitchFamily="2" charset="0"/>
              </a:rPr>
              <a:t>ক। ডেটা সংরক্ষণ করা</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ডেটার নিরাপত্তা রক্ষা করা</a:t>
            </a:r>
            <a:r>
              <a:rPr lang="en-US" dirty="0" smtClean="0">
                <a:latin typeface="Nikosh" pitchFamily="2" charset="0"/>
                <a:cs typeface="Nikosh" pitchFamily="2" charset="0"/>
              </a:rPr>
              <a:t>  </a:t>
            </a:r>
            <a:r>
              <a:rPr lang="bn-BD" b="1" dirty="0" smtClean="0">
                <a:latin typeface="Nikosh" pitchFamily="2" charset="0"/>
                <a:cs typeface="Nikosh" pitchFamily="2" charset="0"/>
              </a:rPr>
              <a:t>গ।</a:t>
            </a:r>
            <a:r>
              <a:rPr lang="en-US" b="1" dirty="0" smtClean="0">
                <a:latin typeface="Nikosh" pitchFamily="2" charset="0"/>
                <a:cs typeface="Nikosh" pitchFamily="2" charset="0"/>
              </a:rPr>
              <a:t> </a:t>
            </a:r>
            <a:r>
              <a:rPr lang="bn-BD" b="1" dirty="0" smtClean="0">
                <a:latin typeface="Nikosh" pitchFamily="2" charset="0"/>
                <a:cs typeface="Nikosh" pitchFamily="2" charset="0"/>
              </a:rPr>
              <a:t>তথ্যের বিশুদ্ধতা রক্ষা করা </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ঘ।</a:t>
            </a:r>
            <a:r>
              <a:rPr lang="en-US" dirty="0" smtClean="0">
                <a:latin typeface="Nikosh" pitchFamily="2" charset="0"/>
                <a:cs typeface="Nikosh" pitchFamily="2" charset="0"/>
              </a:rPr>
              <a:t> </a:t>
            </a:r>
            <a:r>
              <a:rPr lang="bn-BD" dirty="0" smtClean="0">
                <a:latin typeface="Nikosh" pitchFamily="2" charset="0"/>
                <a:cs typeface="Nikosh" pitchFamily="2" charset="0"/>
              </a:rPr>
              <a:t>একই সময়ে একাধিক ব্যবহারকারী প্রতিরোধ করা       </a:t>
            </a:r>
          </a:p>
          <a:p>
            <a:pPr>
              <a:buNone/>
            </a:pPr>
            <a:r>
              <a:rPr lang="bn-BD" dirty="0" smtClean="0">
                <a:latin typeface="Nikosh" pitchFamily="2" charset="0"/>
                <a:cs typeface="Nikosh" pitchFamily="2" charset="0"/>
              </a:rPr>
              <a:t>১০। কোনটি সর্বাধিক ব্যবহৃত অবাণিজ্যিক আরডিবিএমএস সফটওয়ার?        </a:t>
            </a:r>
          </a:p>
          <a:p>
            <a:pPr>
              <a:buNone/>
            </a:pPr>
            <a:r>
              <a:rPr lang="bn-BD" b="1" dirty="0" smtClean="0">
                <a:latin typeface="Nikosh" pitchFamily="2" charset="0"/>
                <a:cs typeface="Nikosh" pitchFamily="2" charset="0"/>
              </a:rPr>
              <a:t>ক। মাইএসকিউএল  </a:t>
            </a:r>
            <a:r>
              <a:rPr lang="bn-BD" dirty="0" smtClean="0">
                <a:latin typeface="Nikosh" pitchFamily="2" charset="0"/>
                <a:cs typeface="Nikosh" pitchFamily="2" charset="0"/>
              </a:rPr>
              <a:t>খ।  এসকিউওএল সার্ভার  গ</a:t>
            </a:r>
            <a:r>
              <a:rPr lang="bn-BD" b="1" dirty="0" smtClean="0">
                <a:latin typeface="Nikosh" pitchFamily="2" charset="0"/>
                <a:cs typeface="Nikosh" pitchFamily="2" charset="0"/>
              </a:rPr>
              <a:t>।</a:t>
            </a:r>
            <a:r>
              <a:rPr lang="en-US" b="1" dirty="0" smtClean="0">
                <a:latin typeface="Nikosh" pitchFamily="2" charset="0"/>
                <a:cs typeface="Nikosh" pitchFamily="2" charset="0"/>
              </a:rPr>
              <a:t> </a:t>
            </a:r>
            <a:r>
              <a:rPr lang="bn-BD" dirty="0" smtClean="0">
                <a:latin typeface="Nikosh" pitchFamily="2" charset="0"/>
                <a:cs typeface="Nikosh" pitchFamily="2" charset="0"/>
              </a:rPr>
              <a:t>ডিবি-২ ঘ।  এসকিউওএল সার্ভার</a:t>
            </a:r>
            <a:endParaRPr lang="en-US" dirty="0" smtClean="0"/>
          </a:p>
          <a:p>
            <a:pPr>
              <a:buNone/>
            </a:pPr>
            <a:endParaRPr lang="en-US"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mph" presetSubtype="2" fill="hold" nodeType="clickEffect">
                                  <p:stCondLst>
                                    <p:cond delay="0"/>
                                  </p:stCondLst>
                                  <p:childTnLst>
                                    <p:animClr clrSpc="rgb" dir="cw">
                                      <p:cBhvr>
                                        <p:cTn id="11" dur="2000" fill="hold"/>
                                        <p:tgtEl>
                                          <p:spTgt spid="2"/>
                                        </p:tgtEl>
                                        <p:attrNameLst>
                                          <p:attrName>fillcolor</p:attrName>
                                        </p:attrNameLst>
                                      </p:cBhvr>
                                      <p:to>
                                        <a:schemeClr val="accent2"/>
                                      </p:to>
                                    </p:animClr>
                                    <p:set>
                                      <p:cBhvr>
                                        <p:cTn id="12" dur="2000" fill="hold"/>
                                        <p:tgtEl>
                                          <p:spTgt spid="2"/>
                                        </p:tgtEl>
                                        <p:attrNameLst>
                                          <p:attrName>fill.type</p:attrName>
                                        </p:attrNameLst>
                                      </p:cBhvr>
                                      <p:to>
                                        <p:strVal val="solid"/>
                                      </p:to>
                                    </p:set>
                                    <p:set>
                                      <p:cBhvr>
                                        <p:cTn id="13" dur="2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bn-BD" sz="3200" dirty="0" smtClean="0">
                <a:latin typeface="Nikosh" pitchFamily="2" charset="0"/>
                <a:cs typeface="Nikosh" pitchFamily="2" charset="0"/>
              </a:rPr>
              <a:t>বহুপদী সমাপ্তি সুচক/অভিন্ন তথ্যভিত্তিক বহুনির্বাচনী প্রশ্ন</a:t>
            </a:r>
            <a:endParaRPr lang="en-US" sz="3200" dirty="0"/>
          </a:p>
        </p:txBody>
      </p:sp>
      <p:sp>
        <p:nvSpPr>
          <p:cNvPr id="3" name="Content Placeholder 2"/>
          <p:cNvSpPr>
            <a:spLocks noGrp="1"/>
          </p:cNvSpPr>
          <p:nvPr>
            <p:ph idx="1"/>
          </p:nvPr>
        </p:nvSpPr>
        <p:spPr>
          <a:xfrm>
            <a:off x="990600" y="2057400"/>
            <a:ext cx="7620000" cy="4191000"/>
          </a:xfrm>
        </p:spPr>
        <p:txBody>
          <a:bodyPr>
            <a:normAutofit fontScale="25000" lnSpcReduction="20000"/>
          </a:bodyPr>
          <a:lstStyle/>
          <a:p>
            <a:pPr marL="571500" indent="-571500">
              <a:buNone/>
            </a:pPr>
            <a:r>
              <a:rPr lang="bn-BD" sz="8000" dirty="0" smtClean="0">
                <a:latin typeface="Nikosh" pitchFamily="2" charset="0"/>
                <a:cs typeface="Nikosh" pitchFamily="2" charset="0"/>
              </a:rPr>
              <a:t>জহির সাহেব তার প্রতিষ্ঠানের প্রতিদিনের হিসাব- নিকাশ খাতা কলমের মাধ্যমে সম্পন্ন করে। এতে </a:t>
            </a:r>
          </a:p>
          <a:p>
            <a:pPr marL="571500" indent="-571500">
              <a:buNone/>
            </a:pPr>
            <a:r>
              <a:rPr lang="bn-BD" sz="8000" dirty="0" smtClean="0">
                <a:latin typeface="Nikosh" pitchFamily="2" charset="0"/>
                <a:cs typeface="Nikosh" pitchFamily="2" charset="0"/>
              </a:rPr>
              <a:t>করে প্রয়োজনীয় সিদ্ধান্ত নিতে অনেক সমস্যা হয়। তাই তিনি ডেটাবেজ ব্যবহার করার সিদ্ধান্ত নেন। </a:t>
            </a:r>
          </a:p>
          <a:p>
            <a:pPr marL="571500" indent="-571500">
              <a:buNone/>
            </a:pPr>
            <a:r>
              <a:rPr lang="bn-BD" sz="8000" dirty="0" smtClean="0">
                <a:latin typeface="Nikosh" pitchFamily="2" charset="0"/>
                <a:cs typeface="Nikosh" pitchFamily="2" charset="0"/>
              </a:rPr>
              <a:t>১১। ডেটাবেজ প্রোগ্রাম ব্যবহার করে- ? </a:t>
            </a:r>
            <a:r>
              <a:rPr lang="bn-BD" sz="8000" dirty="0" smtClean="0">
                <a:latin typeface="Times New Roman" pitchFamily="18" charset="0"/>
                <a:cs typeface="Nikosh" pitchFamily="2" charset="0"/>
              </a:rPr>
              <a:t> </a:t>
            </a:r>
            <a:endParaRPr lang="bn-BD" sz="8000" dirty="0" smtClean="0">
              <a:latin typeface="Nikosh" pitchFamily="2" charset="0"/>
              <a:cs typeface="Nikosh" pitchFamily="2" charset="0"/>
            </a:endParaRPr>
          </a:p>
          <a:p>
            <a:pPr>
              <a:buNone/>
            </a:pPr>
            <a:r>
              <a:rPr lang="en-US" sz="8000" dirty="0" err="1" smtClean="0">
                <a:latin typeface="Times New Roman" pitchFamily="18" charset="0"/>
                <a:cs typeface="Times New Roman" pitchFamily="18" charset="0"/>
              </a:rPr>
              <a:t>i</a:t>
            </a:r>
            <a:r>
              <a:rPr lang="en-US" sz="8000" dirty="0" smtClean="0">
                <a:latin typeface="Times New Roman" pitchFamily="18" charset="0"/>
                <a:cs typeface="Times New Roman" pitchFamily="18" charset="0"/>
              </a:rPr>
              <a:t>. </a:t>
            </a:r>
            <a:r>
              <a:rPr lang="bn-BD" sz="8000" dirty="0" smtClean="0">
                <a:latin typeface="Nikosh" pitchFamily="2" charset="0"/>
                <a:cs typeface="Nikosh" pitchFamily="2" charset="0"/>
              </a:rPr>
              <a:t>শিল্প  প্রতিষ্ঠানের বার্ষিক হিসাব ও উৎপাদনের তথ্য সহজে সংরক্ষন করা যায়  </a:t>
            </a:r>
            <a:r>
              <a:rPr lang="en-US" sz="8000" dirty="0" smtClean="0">
                <a:latin typeface="Times New Roman" pitchFamily="18" charset="0"/>
                <a:cs typeface="Times New Roman" pitchFamily="18" charset="0"/>
              </a:rPr>
              <a:t>ii.</a:t>
            </a:r>
            <a:r>
              <a:rPr lang="bn-BD" sz="8000" dirty="0" smtClean="0">
                <a:latin typeface="Nikosh" pitchFamily="2" charset="0"/>
                <a:cs typeface="Nikosh" pitchFamily="2" charset="0"/>
              </a:rPr>
              <a:t> কাঙ্কিত তথ্য দ্রুত উপস্থান করা যায়   </a:t>
            </a:r>
            <a:r>
              <a:rPr lang="en-US" sz="8000" dirty="0" smtClean="0">
                <a:latin typeface="Times New Roman" pitchFamily="18" charset="0"/>
                <a:cs typeface="Times New Roman" pitchFamily="18" charset="0"/>
              </a:rPr>
              <a:t>iii. </a:t>
            </a:r>
            <a:r>
              <a:rPr lang="bn-BD" sz="8000" dirty="0" smtClean="0">
                <a:latin typeface="Nikosh" pitchFamily="2" charset="0"/>
                <a:cs typeface="Nikosh" pitchFamily="2" charset="0"/>
              </a:rPr>
              <a:t>প্রয়োজনীয় রেকর্ডসমুহ সহজে খুজে পাওয়া যায়     </a:t>
            </a:r>
          </a:p>
          <a:p>
            <a:pPr>
              <a:buNone/>
            </a:pPr>
            <a:r>
              <a:rPr lang="bn-BD" sz="8000" dirty="0" smtClean="0">
                <a:latin typeface="Nikosh" pitchFamily="2" charset="0"/>
                <a:cs typeface="Nikosh" pitchFamily="2" charset="0"/>
              </a:rPr>
              <a:t>নিচের কোনটি সঠিক?</a:t>
            </a:r>
          </a:p>
          <a:p>
            <a:pPr>
              <a:buNone/>
            </a:pPr>
            <a:r>
              <a:rPr lang="bn-BD" sz="8000" dirty="0" smtClean="0">
                <a:latin typeface="Nikosh" pitchFamily="2" charset="0"/>
                <a:cs typeface="Nikosh" pitchFamily="2" charset="0"/>
              </a:rPr>
              <a:t>ক। </a:t>
            </a:r>
            <a:r>
              <a:rPr lang="en-US" sz="8000" dirty="0" err="1" smtClean="0">
                <a:latin typeface="Times New Roman" pitchFamily="18" charset="0"/>
                <a:cs typeface="Times New Roman" pitchFamily="18" charset="0"/>
              </a:rPr>
              <a:t>i</a:t>
            </a:r>
            <a:r>
              <a:rPr lang="en-US" sz="8000" dirty="0" smtClean="0">
                <a:latin typeface="Times New Roman" pitchFamily="18" charset="0"/>
                <a:cs typeface="Times New Roman" pitchFamily="18" charset="0"/>
              </a:rPr>
              <a:t>  </a:t>
            </a:r>
            <a:r>
              <a:rPr lang="bn-BD" sz="8000" dirty="0" smtClean="0">
                <a:latin typeface="Nikosh" pitchFamily="2" charset="0"/>
                <a:cs typeface="Nikosh" pitchFamily="2" charset="0"/>
              </a:rPr>
              <a:t>ও</a:t>
            </a:r>
            <a:r>
              <a:rPr lang="en-US" sz="8000" dirty="0" smtClean="0">
                <a:latin typeface="Times New Roman" pitchFamily="18" charset="0"/>
                <a:cs typeface="Times New Roman" pitchFamily="18" charset="0"/>
              </a:rPr>
              <a:t> ii   </a:t>
            </a:r>
            <a:r>
              <a:rPr lang="bn-BD" sz="8000" dirty="0" smtClean="0">
                <a:latin typeface="Nikosh" pitchFamily="2" charset="0"/>
                <a:cs typeface="Nikosh" pitchFamily="2" charset="0"/>
              </a:rPr>
              <a:t>খ।</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i</a:t>
            </a:r>
            <a:r>
              <a:rPr lang="en-US" sz="8000" dirty="0" smtClean="0">
                <a:latin typeface="Times New Roman" pitchFamily="18" charset="0"/>
                <a:cs typeface="Times New Roman" pitchFamily="18" charset="0"/>
              </a:rPr>
              <a:t>  </a:t>
            </a:r>
            <a:r>
              <a:rPr lang="bn-BD" sz="8000" dirty="0" smtClean="0">
                <a:latin typeface="Nikosh" pitchFamily="2" charset="0"/>
                <a:cs typeface="Nikosh" pitchFamily="2" charset="0"/>
              </a:rPr>
              <a:t>ও</a:t>
            </a:r>
            <a:r>
              <a:rPr lang="en-US" sz="8000" dirty="0" smtClean="0">
                <a:latin typeface="Times New Roman" pitchFamily="18" charset="0"/>
                <a:cs typeface="Times New Roman" pitchFamily="18" charset="0"/>
              </a:rPr>
              <a:t> iii </a:t>
            </a:r>
            <a:r>
              <a:rPr lang="bn-BD" sz="8000" dirty="0" smtClean="0">
                <a:latin typeface="Times New Roman" pitchFamily="18" charset="0"/>
                <a:cs typeface="Times New Roman" pitchFamily="18" charset="0"/>
              </a:rPr>
              <a:t> </a:t>
            </a:r>
            <a:r>
              <a:rPr lang="bn-BD" sz="8000" dirty="0" smtClean="0">
                <a:latin typeface="Nikosh" pitchFamily="2" charset="0"/>
                <a:cs typeface="Nikosh" pitchFamily="2" charset="0"/>
              </a:rPr>
              <a:t>গ।</a:t>
            </a:r>
            <a:r>
              <a:rPr lang="bn-BD" sz="8000" dirty="0" smtClean="0">
                <a:latin typeface="Times New Roman" pitchFamily="18" charset="0"/>
                <a:cs typeface="Times New Roman" pitchFamily="18" charset="0"/>
              </a:rPr>
              <a:t> </a:t>
            </a:r>
            <a:r>
              <a:rPr lang="en-US" sz="8000" dirty="0" smtClean="0">
                <a:latin typeface="Times New Roman" pitchFamily="18" charset="0"/>
                <a:cs typeface="Times New Roman" pitchFamily="18" charset="0"/>
              </a:rPr>
              <a:t> ii  </a:t>
            </a:r>
            <a:r>
              <a:rPr lang="bn-BD" sz="8000" dirty="0" smtClean="0">
                <a:latin typeface="Nikosh" pitchFamily="2" charset="0"/>
                <a:cs typeface="Nikosh" pitchFamily="2" charset="0"/>
              </a:rPr>
              <a:t>ও</a:t>
            </a:r>
            <a:r>
              <a:rPr lang="en-US" sz="8000" dirty="0" smtClean="0">
                <a:latin typeface="Times New Roman" pitchFamily="18" charset="0"/>
                <a:cs typeface="Times New Roman" pitchFamily="18" charset="0"/>
              </a:rPr>
              <a:t> iii   </a:t>
            </a:r>
            <a:r>
              <a:rPr lang="bn-BD" sz="8000" dirty="0" smtClean="0">
                <a:latin typeface="Times New Roman" pitchFamily="18" charset="0"/>
                <a:cs typeface="Times New Roman" pitchFamily="18" charset="0"/>
              </a:rPr>
              <a:t> </a:t>
            </a:r>
            <a:r>
              <a:rPr lang="bn-BD" sz="8000" b="1" dirty="0" smtClean="0">
                <a:latin typeface="Nikosh" pitchFamily="2" charset="0"/>
                <a:cs typeface="Nikosh" pitchFamily="2" charset="0"/>
              </a:rPr>
              <a:t>ঘ।</a:t>
            </a:r>
            <a:r>
              <a:rPr lang="en-US" sz="8000" b="1" dirty="0" smtClean="0">
                <a:latin typeface="Times New Roman" pitchFamily="18" charset="0"/>
                <a:cs typeface="Times New Roman" pitchFamily="18" charset="0"/>
              </a:rPr>
              <a:t>  </a:t>
            </a:r>
            <a:r>
              <a:rPr lang="en-US" sz="8000" b="1" dirty="0" err="1" smtClean="0">
                <a:latin typeface="Times New Roman" pitchFamily="18" charset="0"/>
                <a:cs typeface="Times New Roman" pitchFamily="18" charset="0"/>
              </a:rPr>
              <a:t>i</a:t>
            </a:r>
            <a:r>
              <a:rPr lang="en-US" sz="8000" b="1" dirty="0" smtClean="0">
                <a:latin typeface="Times New Roman" pitchFamily="18" charset="0"/>
                <a:cs typeface="Times New Roman" pitchFamily="18" charset="0"/>
              </a:rPr>
              <a:t>,  </a:t>
            </a:r>
            <a:r>
              <a:rPr lang="en-US" sz="8000" b="1" dirty="0" err="1" smtClean="0">
                <a:latin typeface="Times New Roman" pitchFamily="18" charset="0"/>
                <a:cs typeface="Times New Roman" pitchFamily="18" charset="0"/>
              </a:rPr>
              <a:t>i</a:t>
            </a:r>
            <a:r>
              <a:rPr lang="en-US" sz="8000" b="1" dirty="0" smtClean="0">
                <a:latin typeface="Times New Roman" pitchFamily="18" charset="0"/>
                <a:cs typeface="Times New Roman" pitchFamily="18" charset="0"/>
              </a:rPr>
              <a:t> </a:t>
            </a:r>
            <a:r>
              <a:rPr lang="bn-BD" sz="8000" b="1" dirty="0" smtClean="0">
                <a:latin typeface="Nikosh" pitchFamily="2" charset="0"/>
                <a:cs typeface="Nikosh" pitchFamily="2" charset="0"/>
              </a:rPr>
              <a:t>ও</a:t>
            </a:r>
            <a:r>
              <a:rPr lang="en-US" sz="8000" b="1" dirty="0" smtClean="0">
                <a:latin typeface="Times New Roman" pitchFamily="18" charset="0"/>
                <a:cs typeface="Times New Roman" pitchFamily="18" charset="0"/>
              </a:rPr>
              <a:t> iii </a:t>
            </a:r>
            <a:r>
              <a:rPr lang="bn-BD" sz="8000" b="1" dirty="0" smtClean="0">
                <a:latin typeface="Times New Roman" pitchFamily="18" charset="0"/>
                <a:cs typeface="Times New Roman" pitchFamily="18" charset="0"/>
              </a:rPr>
              <a:t> </a:t>
            </a:r>
          </a:p>
          <a:p>
            <a:pPr marL="571500" indent="-571500">
              <a:buNone/>
            </a:pPr>
            <a:r>
              <a:rPr lang="bn-BD" sz="8000" dirty="0" smtClean="0">
                <a:latin typeface="Nikosh" pitchFamily="2" charset="0"/>
                <a:cs typeface="Nikosh" pitchFamily="2" charset="0"/>
              </a:rPr>
              <a:t>১২। কোনো ডেটাবেজের আওতায় থাকতে পারে ? </a:t>
            </a:r>
            <a:r>
              <a:rPr lang="bn-BD" sz="8000" dirty="0" smtClean="0">
                <a:latin typeface="Times New Roman" pitchFamily="18" charset="0"/>
                <a:cs typeface="Nikosh" pitchFamily="2" charset="0"/>
              </a:rPr>
              <a:t> </a:t>
            </a:r>
            <a:endParaRPr lang="bn-BD" sz="8000" dirty="0" smtClean="0">
              <a:latin typeface="Nikosh" pitchFamily="2" charset="0"/>
              <a:cs typeface="Nikosh" pitchFamily="2" charset="0"/>
            </a:endParaRPr>
          </a:p>
          <a:p>
            <a:pPr>
              <a:buNone/>
            </a:pPr>
            <a:r>
              <a:rPr lang="en-US" sz="8000" dirty="0" err="1" smtClean="0">
                <a:latin typeface="Times New Roman" pitchFamily="18" charset="0"/>
                <a:cs typeface="Times New Roman" pitchFamily="18" charset="0"/>
              </a:rPr>
              <a:t>i</a:t>
            </a:r>
            <a:r>
              <a:rPr lang="en-US" sz="8000" dirty="0" smtClean="0">
                <a:latin typeface="Times New Roman" pitchFamily="18" charset="0"/>
                <a:cs typeface="Times New Roman" pitchFamily="18" charset="0"/>
              </a:rPr>
              <a:t>. </a:t>
            </a:r>
            <a:r>
              <a:rPr lang="bn-BD" sz="8000" dirty="0" smtClean="0">
                <a:latin typeface="Nikosh" pitchFamily="2" charset="0"/>
                <a:cs typeface="Nikosh" pitchFamily="2" charset="0"/>
              </a:rPr>
              <a:t>এক বা একাধিক ডেটাটেবিল কুয়েরী  </a:t>
            </a:r>
            <a:r>
              <a:rPr lang="en-US" sz="8000" dirty="0" smtClean="0">
                <a:latin typeface="Times New Roman" pitchFamily="18" charset="0"/>
                <a:cs typeface="Times New Roman" pitchFamily="18" charset="0"/>
              </a:rPr>
              <a:t>ii.</a:t>
            </a:r>
            <a:r>
              <a:rPr lang="bn-BD" sz="8000" dirty="0" smtClean="0">
                <a:latin typeface="Nikosh" pitchFamily="2" charset="0"/>
                <a:cs typeface="Nikosh" pitchFamily="2" charset="0"/>
              </a:rPr>
              <a:t> ফর্ম, রিপোর্ট   </a:t>
            </a:r>
            <a:r>
              <a:rPr lang="en-US" sz="8000" dirty="0" smtClean="0">
                <a:latin typeface="Times New Roman" pitchFamily="18" charset="0"/>
                <a:cs typeface="Times New Roman" pitchFamily="18" charset="0"/>
              </a:rPr>
              <a:t>iii. </a:t>
            </a:r>
            <a:r>
              <a:rPr lang="bn-BD" sz="8000" dirty="0" smtClean="0">
                <a:latin typeface="Nikosh" pitchFamily="2" charset="0"/>
                <a:cs typeface="Nikosh" pitchFamily="2" charset="0"/>
              </a:rPr>
              <a:t>ম্যাক্রো এবং মডিউল     </a:t>
            </a:r>
          </a:p>
          <a:p>
            <a:pPr>
              <a:buNone/>
            </a:pPr>
            <a:r>
              <a:rPr lang="bn-BD" sz="8000" dirty="0" smtClean="0">
                <a:latin typeface="Nikosh" pitchFamily="2" charset="0"/>
                <a:cs typeface="Nikosh" pitchFamily="2" charset="0"/>
              </a:rPr>
              <a:t>নিচের কোনটি সঠিক?</a:t>
            </a:r>
          </a:p>
          <a:p>
            <a:pPr>
              <a:buNone/>
            </a:pPr>
            <a:r>
              <a:rPr lang="bn-BD" sz="8000" dirty="0" smtClean="0">
                <a:latin typeface="Nikosh" pitchFamily="2" charset="0"/>
                <a:cs typeface="Nikosh" pitchFamily="2" charset="0"/>
              </a:rPr>
              <a:t>ক। </a:t>
            </a:r>
            <a:r>
              <a:rPr lang="en-US" sz="8000" dirty="0" err="1" smtClean="0">
                <a:latin typeface="Times New Roman" pitchFamily="18" charset="0"/>
                <a:cs typeface="Times New Roman" pitchFamily="18" charset="0"/>
              </a:rPr>
              <a:t>i</a:t>
            </a:r>
            <a:r>
              <a:rPr lang="en-US" sz="8000" dirty="0" smtClean="0">
                <a:latin typeface="Times New Roman" pitchFamily="18" charset="0"/>
                <a:cs typeface="Times New Roman" pitchFamily="18" charset="0"/>
              </a:rPr>
              <a:t>  </a:t>
            </a:r>
            <a:r>
              <a:rPr lang="bn-BD" sz="8000" dirty="0" smtClean="0">
                <a:latin typeface="Nikosh" pitchFamily="2" charset="0"/>
                <a:cs typeface="Nikosh" pitchFamily="2" charset="0"/>
              </a:rPr>
              <a:t>ও</a:t>
            </a:r>
            <a:r>
              <a:rPr lang="en-US" sz="8000" dirty="0" smtClean="0">
                <a:latin typeface="Times New Roman" pitchFamily="18" charset="0"/>
                <a:cs typeface="Times New Roman" pitchFamily="18" charset="0"/>
              </a:rPr>
              <a:t> ii   </a:t>
            </a:r>
            <a:r>
              <a:rPr lang="bn-BD" sz="8000" dirty="0" smtClean="0">
                <a:latin typeface="Nikosh" pitchFamily="2" charset="0"/>
                <a:cs typeface="Nikosh" pitchFamily="2" charset="0"/>
              </a:rPr>
              <a:t>খ।</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i</a:t>
            </a:r>
            <a:r>
              <a:rPr lang="en-US" sz="8000" dirty="0" smtClean="0">
                <a:latin typeface="Times New Roman" pitchFamily="18" charset="0"/>
                <a:cs typeface="Times New Roman" pitchFamily="18" charset="0"/>
              </a:rPr>
              <a:t>  </a:t>
            </a:r>
            <a:r>
              <a:rPr lang="bn-BD" sz="8000" dirty="0" smtClean="0">
                <a:latin typeface="Nikosh" pitchFamily="2" charset="0"/>
                <a:cs typeface="Nikosh" pitchFamily="2" charset="0"/>
              </a:rPr>
              <a:t>ও</a:t>
            </a:r>
            <a:r>
              <a:rPr lang="en-US" sz="8000" dirty="0" smtClean="0">
                <a:latin typeface="Times New Roman" pitchFamily="18" charset="0"/>
                <a:cs typeface="Times New Roman" pitchFamily="18" charset="0"/>
              </a:rPr>
              <a:t> iii </a:t>
            </a:r>
            <a:r>
              <a:rPr lang="bn-BD" sz="8000" dirty="0" smtClean="0">
                <a:latin typeface="Times New Roman" pitchFamily="18" charset="0"/>
                <a:cs typeface="Times New Roman" pitchFamily="18" charset="0"/>
              </a:rPr>
              <a:t> </a:t>
            </a:r>
            <a:r>
              <a:rPr lang="bn-BD" sz="8000" dirty="0" smtClean="0">
                <a:latin typeface="Nikosh" pitchFamily="2" charset="0"/>
                <a:cs typeface="Nikosh" pitchFamily="2" charset="0"/>
              </a:rPr>
              <a:t>গ।</a:t>
            </a:r>
            <a:r>
              <a:rPr lang="bn-BD" sz="8000" dirty="0" smtClean="0">
                <a:latin typeface="Times New Roman" pitchFamily="18" charset="0"/>
                <a:cs typeface="Times New Roman" pitchFamily="18" charset="0"/>
              </a:rPr>
              <a:t> </a:t>
            </a:r>
            <a:r>
              <a:rPr lang="en-US" sz="8000" dirty="0" smtClean="0">
                <a:latin typeface="Times New Roman" pitchFamily="18" charset="0"/>
                <a:cs typeface="Times New Roman" pitchFamily="18" charset="0"/>
              </a:rPr>
              <a:t> ii  </a:t>
            </a:r>
            <a:r>
              <a:rPr lang="bn-BD" sz="8000" dirty="0" smtClean="0">
                <a:latin typeface="Nikosh" pitchFamily="2" charset="0"/>
                <a:cs typeface="Nikosh" pitchFamily="2" charset="0"/>
              </a:rPr>
              <a:t>ও</a:t>
            </a:r>
            <a:r>
              <a:rPr lang="en-US" sz="8000" dirty="0" smtClean="0">
                <a:latin typeface="Times New Roman" pitchFamily="18" charset="0"/>
                <a:cs typeface="Times New Roman" pitchFamily="18" charset="0"/>
              </a:rPr>
              <a:t> iii   </a:t>
            </a:r>
            <a:r>
              <a:rPr lang="bn-BD" sz="8000" dirty="0" smtClean="0">
                <a:latin typeface="Times New Roman" pitchFamily="18" charset="0"/>
                <a:cs typeface="Times New Roman" pitchFamily="18" charset="0"/>
              </a:rPr>
              <a:t> </a:t>
            </a:r>
            <a:r>
              <a:rPr lang="bn-BD" sz="8000" b="1" dirty="0" smtClean="0">
                <a:latin typeface="Nikosh" pitchFamily="2" charset="0"/>
                <a:cs typeface="Nikosh" pitchFamily="2" charset="0"/>
              </a:rPr>
              <a:t>ঘ।</a:t>
            </a:r>
            <a:r>
              <a:rPr lang="en-US" sz="8000" b="1" dirty="0" smtClean="0">
                <a:latin typeface="Times New Roman" pitchFamily="18" charset="0"/>
                <a:cs typeface="Times New Roman" pitchFamily="18" charset="0"/>
              </a:rPr>
              <a:t>  </a:t>
            </a:r>
            <a:r>
              <a:rPr lang="en-US" sz="8000" b="1" dirty="0" err="1" smtClean="0">
                <a:latin typeface="Times New Roman" pitchFamily="18" charset="0"/>
                <a:cs typeface="Times New Roman" pitchFamily="18" charset="0"/>
              </a:rPr>
              <a:t>i</a:t>
            </a:r>
            <a:r>
              <a:rPr lang="en-US" sz="8000" b="1" dirty="0" smtClean="0">
                <a:latin typeface="Times New Roman" pitchFamily="18" charset="0"/>
                <a:cs typeface="Times New Roman" pitchFamily="18" charset="0"/>
              </a:rPr>
              <a:t>,  </a:t>
            </a:r>
            <a:r>
              <a:rPr lang="en-US" sz="8000" b="1" dirty="0" err="1" smtClean="0">
                <a:latin typeface="Times New Roman" pitchFamily="18" charset="0"/>
                <a:cs typeface="Times New Roman" pitchFamily="18" charset="0"/>
              </a:rPr>
              <a:t>i</a:t>
            </a:r>
            <a:r>
              <a:rPr lang="en-US" sz="8000" b="1" dirty="0" smtClean="0">
                <a:latin typeface="Times New Roman" pitchFamily="18" charset="0"/>
                <a:cs typeface="Times New Roman" pitchFamily="18" charset="0"/>
              </a:rPr>
              <a:t> </a:t>
            </a:r>
            <a:r>
              <a:rPr lang="bn-BD" sz="8000" b="1" dirty="0" smtClean="0">
                <a:latin typeface="Nikosh" pitchFamily="2" charset="0"/>
                <a:cs typeface="Nikosh" pitchFamily="2" charset="0"/>
              </a:rPr>
              <a:t>ও</a:t>
            </a:r>
            <a:r>
              <a:rPr lang="en-US" sz="8000" b="1" dirty="0" smtClean="0">
                <a:latin typeface="Times New Roman" pitchFamily="18" charset="0"/>
                <a:cs typeface="Times New Roman" pitchFamily="18" charset="0"/>
              </a:rPr>
              <a:t> iii </a:t>
            </a:r>
            <a:r>
              <a:rPr lang="bn-BD" sz="8000" b="1" dirty="0" smtClean="0">
                <a:latin typeface="Times New Roman" pitchFamily="18" charset="0"/>
                <a:cs typeface="Times New Roman" pitchFamily="18" charset="0"/>
              </a:rPr>
              <a:t> </a:t>
            </a:r>
          </a:p>
          <a:p>
            <a:pPr>
              <a:buNone/>
            </a:pPr>
            <a:endParaRPr lang="bn-BD" sz="8000" b="1" dirty="0" smtClean="0">
              <a:latin typeface="Times New Roman" pitchFamily="18" charset="0"/>
              <a:cs typeface="Times New Roman" pitchFamily="18" charset="0"/>
            </a:endParaRPr>
          </a:p>
          <a:p>
            <a:pPr>
              <a:buNone/>
            </a:pPr>
            <a:endParaRPr lang="bn-BD" sz="8000" b="1" dirty="0" smtClean="0">
              <a:latin typeface="Times New Roman" pitchFamily="18" charset="0"/>
              <a:cs typeface="Times New Roman" pitchFamily="18" charset="0"/>
            </a:endParaRPr>
          </a:p>
          <a:p>
            <a:pPr>
              <a:buNone/>
            </a:pPr>
            <a:endParaRPr lang="bn-BD" sz="6400" dirty="0" smtClean="0">
              <a:latin typeface="Times New Roman" pitchFamily="18" charset="0"/>
              <a:cs typeface="Times New Roman" pitchFamily="18" charset="0"/>
            </a:endParaRPr>
          </a:p>
          <a:p>
            <a:pPr>
              <a:buNone/>
            </a:pPr>
            <a:endParaRPr lang="en-US" sz="4000" dirty="0" smtClean="0">
              <a:latin typeface="Nikosh" pitchFamily="2" charset="0"/>
              <a:cs typeface="Nikosh" pitchFamily="2" charset="0"/>
            </a:endParaRPr>
          </a:p>
          <a:p>
            <a:pPr>
              <a:buNone/>
            </a:pPr>
            <a:endParaRPr lang="bn-BD" sz="4000" dirty="0" smtClean="0">
              <a:latin typeface="Nikosh" pitchFamily="2" charset="0"/>
              <a:cs typeface="Nikosh" pitchFamily="2" charset="0"/>
            </a:endParaRPr>
          </a:p>
          <a:p>
            <a:pPr>
              <a:buNone/>
            </a:pPr>
            <a:endParaRPr lang="bn-BD" sz="4000" dirty="0" smtClean="0">
              <a:latin typeface="Nikosh" pitchFamily="2" charset="0"/>
              <a:cs typeface="Nikosh" pitchFamily="2" charset="0"/>
            </a:endParaRPr>
          </a:p>
          <a:p>
            <a:pPr>
              <a:buNone/>
            </a:pPr>
            <a:r>
              <a:rPr lang="en-US" sz="4400" b="1" dirty="0" smtClean="0">
                <a:latin typeface="Times New Roman" pitchFamily="18" charset="0"/>
                <a:cs typeface="Times New Roman" pitchFamily="18" charset="0"/>
              </a:rPr>
              <a:t> </a:t>
            </a:r>
            <a:endParaRPr lang="en-US" sz="4400" b="1" dirty="0" smtClean="0">
              <a:latin typeface="Nikosh" pitchFamily="2" charset="0"/>
              <a:cs typeface="Nikosh" pitchFamily="2" charset="0"/>
            </a:endParaRPr>
          </a:p>
          <a:p>
            <a:pPr marL="571500" indent="-571500">
              <a:buNone/>
            </a:pPr>
            <a:endParaRPr lang="bn-BD" dirty="0" smtClean="0">
              <a:latin typeface="Nikosh" pitchFamily="2" charset="0"/>
              <a:cs typeface="Nikosh" pitchFamily="2" charset="0"/>
            </a:endParaRPr>
          </a:p>
          <a:p>
            <a:pPr marL="571500" indent="-571500">
              <a:buNone/>
            </a:pPr>
            <a:endParaRPr lang="bn-BD" dirty="0" smtClean="0">
              <a:latin typeface="Nikosh" pitchFamily="2" charset="0"/>
              <a:cs typeface="Nikosh" pitchFamily="2" charset="0"/>
            </a:endParaRPr>
          </a:p>
          <a:p>
            <a:pPr marL="571500" indent="-571500">
              <a:buNone/>
            </a:pPr>
            <a:endParaRPr lang="bn-BD" dirty="0" smtClean="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mph" presetSubtype="0" fill="hold" grpId="1" nodeType="clickEffect">
                                  <p:stCondLst>
                                    <p:cond delay="0"/>
                                  </p:stCondLst>
                                  <p:childTnLst>
                                    <p:anim calcmode="discrete" valueType="str">
                                      <p:cBhvr override="childStyle">
                                        <p:cTn id="11" dur="2000" fill="hold"/>
                                        <p:tgtEl>
                                          <p:spTgt spid="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Autofit/>
          </a:bodyPr>
          <a:lstStyle/>
          <a:p>
            <a:pPr algn="ctr"/>
            <a:r>
              <a:rPr lang="bn-BD" sz="3200" dirty="0" smtClean="0">
                <a:latin typeface="Nikosh" pitchFamily="2" charset="0"/>
                <a:cs typeface="Nikosh" pitchFamily="2" charset="0"/>
              </a:rPr>
              <a:t>বহুপদী সমাপ্তি সুচক/অভিন্ন তথ্যভিত্তিক বহুনির্বাচনী প্রশ্ন</a:t>
            </a:r>
            <a:endParaRPr lang="en-US" sz="2800" dirty="0"/>
          </a:p>
        </p:txBody>
      </p:sp>
      <p:sp>
        <p:nvSpPr>
          <p:cNvPr id="3" name="Content Placeholder 2"/>
          <p:cNvSpPr>
            <a:spLocks noGrp="1"/>
          </p:cNvSpPr>
          <p:nvPr>
            <p:ph idx="1"/>
          </p:nvPr>
        </p:nvSpPr>
        <p:spPr/>
        <p:txBody>
          <a:bodyPr>
            <a:normAutofit fontScale="62500" lnSpcReduction="20000"/>
          </a:bodyPr>
          <a:lstStyle/>
          <a:p>
            <a:pPr>
              <a:buNone/>
            </a:pPr>
            <a:r>
              <a:rPr lang="bn-BD" sz="2000" dirty="0" smtClean="0">
                <a:latin typeface="Nikosh" pitchFamily="2" charset="0"/>
                <a:cs typeface="Nikosh" pitchFamily="2" charset="0"/>
              </a:rPr>
              <a:t>১৩।</a:t>
            </a:r>
            <a:r>
              <a:rPr lang="bn-BD" sz="2000" b="1" dirty="0" smtClean="0">
                <a:latin typeface="Nikosh" pitchFamily="2" charset="0"/>
                <a:cs typeface="Nikosh" pitchFamily="2" charset="0"/>
              </a:rPr>
              <a:t> </a:t>
            </a:r>
            <a:r>
              <a:rPr lang="bn-BD" sz="2000" dirty="0" smtClean="0">
                <a:latin typeface="Nikosh" pitchFamily="2" charset="0"/>
                <a:cs typeface="Nikosh" pitchFamily="2" charset="0"/>
              </a:rPr>
              <a:t> শর্টিং হল  </a:t>
            </a:r>
            <a:endParaRPr lang="en-US" sz="2000" dirty="0" smtClean="0">
              <a:latin typeface="Nikosh" pitchFamily="2" charset="0"/>
              <a:cs typeface="Nikosh" pitchFamily="2" charset="0"/>
            </a:endParaRPr>
          </a:p>
          <a:p>
            <a:pPr marL="857250" indent="-857250">
              <a:buNone/>
            </a:pPr>
            <a:r>
              <a:rPr lang="en-US" sz="2000"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a:t>
            </a:r>
            <a:r>
              <a:rPr lang="en-US" sz="2000" dirty="0" smtClean="0">
                <a:latin typeface="Nikosh" pitchFamily="2" charset="0"/>
                <a:cs typeface="Nikosh" pitchFamily="2" charset="0"/>
              </a:rPr>
              <a:t>  </a:t>
            </a:r>
            <a:r>
              <a:rPr lang="bn-BD" sz="2000" dirty="0" smtClean="0">
                <a:latin typeface="Nikosh" pitchFamily="2" charset="0"/>
                <a:cs typeface="Nikosh" pitchFamily="2" charset="0"/>
              </a:rPr>
              <a:t>মানের উদ্ধ্বক্রমে সাজানো    </a:t>
            </a:r>
            <a:r>
              <a:rPr lang="en-US" sz="2000" dirty="0" smtClean="0">
                <a:latin typeface="Times New Roman" pitchFamily="18" charset="0"/>
                <a:cs typeface="Times New Roman" pitchFamily="18" charset="0"/>
              </a:rPr>
              <a:t>ii.</a:t>
            </a:r>
            <a:r>
              <a:rPr lang="bn-BD" sz="2000" dirty="0" smtClean="0">
                <a:latin typeface="Nikosh" pitchFamily="2" charset="0"/>
                <a:cs typeface="Nikosh" pitchFamily="2" charset="0"/>
              </a:rPr>
              <a:t> মানের নিম্নক্রমে সাজানো    </a:t>
            </a:r>
            <a:r>
              <a:rPr lang="en-US" sz="2000" dirty="0" smtClean="0">
                <a:latin typeface="Times New Roman" pitchFamily="18" charset="0"/>
                <a:cs typeface="Times New Roman" pitchFamily="18" charset="0"/>
              </a:rPr>
              <a:t>iii. </a:t>
            </a:r>
            <a:r>
              <a:rPr lang="bn-BD" sz="2000" dirty="0" smtClean="0">
                <a:latin typeface="Nikosh" pitchFamily="2" charset="0"/>
                <a:cs typeface="Nikosh" pitchFamily="2" charset="0"/>
              </a:rPr>
              <a:t>শব্দ</a:t>
            </a:r>
            <a:r>
              <a:rPr lang="bn-BD" sz="2000" dirty="0" smtClean="0">
                <a:latin typeface="Times New Roman" pitchFamily="18" charset="0"/>
                <a:cs typeface="Times New Roman" pitchFamily="18" charset="0"/>
              </a:rPr>
              <a:t> </a:t>
            </a:r>
            <a:r>
              <a:rPr lang="bn-BD" sz="2000" dirty="0" smtClean="0">
                <a:latin typeface="Nikosh" pitchFamily="2" charset="0"/>
                <a:cs typeface="Nikosh" pitchFamily="2" charset="0"/>
              </a:rPr>
              <a:t>বা  সংখ্যার  দৈঘ্য অনুসারে </a:t>
            </a:r>
          </a:p>
          <a:p>
            <a:pPr marL="857250" indent="-857250">
              <a:buNone/>
            </a:pPr>
            <a:r>
              <a:rPr lang="bn-BD" sz="2000" dirty="0" smtClean="0">
                <a:latin typeface="Nikosh" pitchFamily="2" charset="0"/>
                <a:cs typeface="Nikosh" pitchFamily="2" charset="0"/>
              </a:rPr>
              <a:t>সাজানো  -    নিচের কোনটি সঠিক?</a:t>
            </a:r>
          </a:p>
          <a:p>
            <a:pPr>
              <a:buNone/>
            </a:pPr>
            <a:r>
              <a:rPr lang="bn-BD" sz="2000" b="1" dirty="0" smtClean="0">
                <a:latin typeface="Nikosh" pitchFamily="2" charset="0"/>
                <a:cs typeface="Nikosh" pitchFamily="2" charset="0"/>
              </a:rPr>
              <a:t>ক।</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i</a:t>
            </a:r>
            <a:r>
              <a:rPr lang="en-US" sz="2000" b="1" dirty="0" smtClean="0">
                <a:latin typeface="Times New Roman" pitchFamily="18" charset="0"/>
                <a:cs typeface="Times New Roman" pitchFamily="18" charset="0"/>
              </a:rPr>
              <a:t>  </a:t>
            </a:r>
            <a:r>
              <a:rPr lang="bn-BD" sz="2000" b="1" dirty="0" smtClean="0">
                <a:latin typeface="Nikosh" pitchFamily="2" charset="0"/>
                <a:cs typeface="Nikosh" pitchFamily="2" charset="0"/>
              </a:rPr>
              <a:t>ও</a:t>
            </a:r>
            <a:r>
              <a:rPr lang="en-US" sz="2000" b="1" dirty="0" smtClean="0">
                <a:latin typeface="Times New Roman" pitchFamily="18" charset="0"/>
                <a:cs typeface="Times New Roman" pitchFamily="18" charset="0"/>
              </a:rPr>
              <a:t> ii   </a:t>
            </a:r>
            <a:r>
              <a:rPr lang="bn-BD" sz="2000" dirty="0" smtClean="0">
                <a:latin typeface="Nikosh" pitchFamily="2" charset="0"/>
                <a:cs typeface="Nikosh" pitchFamily="2" charset="0"/>
              </a:rPr>
              <a:t>খ।</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  </a:t>
            </a:r>
            <a:r>
              <a:rPr lang="bn-BD" sz="2000" dirty="0" smtClean="0">
                <a:latin typeface="Nikosh" pitchFamily="2" charset="0"/>
                <a:cs typeface="Nikosh" pitchFamily="2" charset="0"/>
              </a:rPr>
              <a:t>ও</a:t>
            </a:r>
            <a:r>
              <a:rPr lang="en-US" sz="2000" dirty="0" smtClean="0">
                <a:latin typeface="Times New Roman" pitchFamily="18" charset="0"/>
                <a:cs typeface="Times New Roman" pitchFamily="18" charset="0"/>
              </a:rPr>
              <a:t> iii</a:t>
            </a:r>
            <a:r>
              <a:rPr lang="en-US" sz="2000" b="1" dirty="0" smtClean="0">
                <a:latin typeface="Times New Roman" pitchFamily="18" charset="0"/>
                <a:cs typeface="Times New Roman" pitchFamily="18" charset="0"/>
              </a:rPr>
              <a:t> </a:t>
            </a:r>
            <a:r>
              <a:rPr lang="bn-BD" sz="2000" b="1" dirty="0" smtClean="0">
                <a:latin typeface="Times New Roman" pitchFamily="18" charset="0"/>
                <a:cs typeface="Times New Roman" pitchFamily="18" charset="0"/>
              </a:rPr>
              <a:t> </a:t>
            </a:r>
            <a:r>
              <a:rPr lang="bn-BD" sz="2000" dirty="0" smtClean="0">
                <a:latin typeface="Nikosh" pitchFamily="2" charset="0"/>
                <a:cs typeface="Nikosh" pitchFamily="2" charset="0"/>
              </a:rPr>
              <a:t>গ।</a:t>
            </a:r>
            <a:r>
              <a:rPr lang="bn-BD"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ii  </a:t>
            </a:r>
            <a:r>
              <a:rPr lang="bn-BD" sz="2000" dirty="0" smtClean="0">
                <a:latin typeface="Nikosh" pitchFamily="2" charset="0"/>
                <a:cs typeface="Nikosh" pitchFamily="2" charset="0"/>
              </a:rPr>
              <a:t>ও</a:t>
            </a:r>
            <a:r>
              <a:rPr lang="en-US" sz="2000" dirty="0" smtClean="0">
                <a:latin typeface="Times New Roman" pitchFamily="18" charset="0"/>
                <a:cs typeface="Times New Roman" pitchFamily="18" charset="0"/>
              </a:rPr>
              <a:t> iii   </a:t>
            </a:r>
            <a:r>
              <a:rPr lang="bn-BD" sz="2000" dirty="0" smtClean="0">
                <a:latin typeface="Times New Roman" pitchFamily="18" charset="0"/>
                <a:cs typeface="Times New Roman" pitchFamily="18" charset="0"/>
              </a:rPr>
              <a:t> </a:t>
            </a:r>
            <a:r>
              <a:rPr lang="bn-BD" sz="2000" dirty="0" smtClean="0">
                <a:latin typeface="Nikosh" pitchFamily="2" charset="0"/>
                <a:cs typeface="Nikosh" pitchFamily="2" charset="0"/>
              </a:rPr>
              <a:t>ঘ।</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 </a:t>
            </a:r>
            <a:r>
              <a:rPr lang="bn-BD" sz="2000" dirty="0" smtClean="0">
                <a:latin typeface="Nikosh" pitchFamily="2" charset="0"/>
                <a:cs typeface="Nikosh" pitchFamily="2" charset="0"/>
              </a:rPr>
              <a:t>ও</a:t>
            </a:r>
            <a:r>
              <a:rPr lang="en-US" sz="2000" dirty="0" smtClean="0">
                <a:latin typeface="Times New Roman" pitchFamily="18" charset="0"/>
                <a:cs typeface="Times New Roman" pitchFamily="18" charset="0"/>
              </a:rPr>
              <a:t> iii </a:t>
            </a:r>
            <a:r>
              <a:rPr lang="bn-BD" sz="2000" dirty="0" smtClean="0">
                <a:latin typeface="Times New Roman" pitchFamily="18" charset="0"/>
                <a:cs typeface="Times New Roman" pitchFamily="18" charset="0"/>
              </a:rPr>
              <a:t> </a:t>
            </a:r>
          </a:p>
          <a:p>
            <a:pPr>
              <a:buNone/>
            </a:pPr>
            <a:r>
              <a:rPr lang="bn-BD" sz="2000" dirty="0" smtClean="0">
                <a:latin typeface="Nikosh" pitchFamily="2" charset="0"/>
                <a:cs typeface="Nikosh" pitchFamily="2" charset="0"/>
              </a:rPr>
              <a:t>১৪। ডিবিএমএস হলো -  </a:t>
            </a:r>
          </a:p>
          <a:p>
            <a:pPr marL="514350" indent="-514350">
              <a:buNone/>
            </a:pPr>
            <a:r>
              <a:rPr lang="bn-BD" sz="2000" dirty="0" smtClean="0">
                <a:latin typeface="Nikosh" pitchFamily="2" charset="0"/>
                <a:cs typeface="Nikosh" pitchFamily="2" charset="0"/>
              </a:rPr>
              <a:t> </a:t>
            </a:r>
            <a:r>
              <a:rPr lang="en-US" sz="2000" dirty="0" err="1" smtClean="0">
                <a:latin typeface="Times New Roman" pitchFamily="18" charset="0"/>
                <a:cs typeface="Times New Roman" pitchFamily="18" charset="0"/>
              </a:rPr>
              <a:t>i</a:t>
            </a:r>
            <a:r>
              <a:rPr lang="bn-BD" sz="2000" dirty="0" smtClean="0">
                <a:latin typeface="Times New Roman" pitchFamily="18" charset="0"/>
                <a:cs typeface="Times New Roman" pitchFamily="18" charset="0"/>
              </a:rPr>
              <a:t>. </a:t>
            </a:r>
            <a:r>
              <a:rPr lang="bn-BD" sz="2000" dirty="0" smtClean="0">
                <a:latin typeface="Nikosh" pitchFamily="2" charset="0"/>
                <a:cs typeface="Nikosh" pitchFamily="2" charset="0"/>
              </a:rPr>
              <a:t>আইবিএমডিবি-২ </a:t>
            </a:r>
            <a:r>
              <a:rPr lang="en-US" sz="2000" dirty="0" smtClean="0">
                <a:latin typeface="Nikosh" pitchFamily="2" charset="0"/>
                <a:cs typeface="Nikosh" pitchFamily="2" charset="0"/>
              </a:rPr>
              <a:t> </a:t>
            </a:r>
            <a:r>
              <a:rPr lang="en-US" sz="2000" dirty="0" smtClean="0">
                <a:latin typeface="Times New Roman" pitchFamily="18" charset="0"/>
                <a:cs typeface="Times New Roman" pitchFamily="18" charset="0"/>
              </a:rPr>
              <a:t>   ii</a:t>
            </a:r>
            <a:r>
              <a:rPr lang="en-US" sz="2000" dirty="0" smtClean="0">
                <a:latin typeface="Nikosh" pitchFamily="2" charset="0"/>
                <a:cs typeface="Nikosh" pitchFamily="2" charset="0"/>
              </a:rPr>
              <a:t>. </a:t>
            </a:r>
            <a:r>
              <a:rPr lang="bn-BD" sz="2000" dirty="0" smtClean="0">
                <a:latin typeface="Nikosh" pitchFamily="2" charset="0"/>
                <a:cs typeface="Nikosh" pitchFamily="2" charset="0"/>
              </a:rPr>
              <a:t>ওরাকল    </a:t>
            </a:r>
            <a:r>
              <a:rPr lang="en-US" sz="2000" dirty="0" smtClean="0">
                <a:latin typeface="Times New Roman" pitchFamily="18" charset="0"/>
                <a:cs typeface="Times New Roman" pitchFamily="18" charset="0"/>
              </a:rPr>
              <a:t>iii.</a:t>
            </a:r>
            <a:r>
              <a:rPr lang="bn-BD" sz="2000" dirty="0" smtClean="0">
                <a:latin typeface="Nikosh" pitchFamily="2" charset="0"/>
                <a:cs typeface="Nikosh" pitchFamily="2" charset="0"/>
              </a:rPr>
              <a:t>  ফক্সপ্রো-২৬ </a:t>
            </a:r>
            <a:endParaRPr lang="en-US" sz="2000" dirty="0" smtClean="0">
              <a:latin typeface="Nikosh" pitchFamily="2" charset="0"/>
              <a:cs typeface="Nikosh" pitchFamily="2" charset="0"/>
            </a:endParaRPr>
          </a:p>
          <a:p>
            <a:pPr marL="514350" indent="-514350">
              <a:buNone/>
            </a:pPr>
            <a:r>
              <a:rPr lang="en-US" sz="2000" dirty="0" smtClean="0">
                <a:latin typeface="Times New Roman" pitchFamily="18" charset="0"/>
                <a:cs typeface="Times New Roman" pitchFamily="18" charset="0"/>
              </a:rPr>
              <a:t> </a:t>
            </a:r>
            <a:r>
              <a:rPr lang="bn-BD" sz="2000" dirty="0" smtClean="0">
                <a:latin typeface="Nikosh" pitchFamily="2" charset="0"/>
                <a:cs typeface="Nikosh" pitchFamily="2" charset="0"/>
              </a:rPr>
              <a:t>নিচের কোনটি সঠিক?</a:t>
            </a:r>
          </a:p>
          <a:p>
            <a:pPr>
              <a:buNone/>
            </a:pPr>
            <a:r>
              <a:rPr lang="bn-BD" sz="2000" dirty="0" smtClean="0">
                <a:latin typeface="Nikosh" pitchFamily="2" charset="0"/>
                <a:cs typeface="Nikosh" pitchFamily="2" charset="0"/>
              </a:rPr>
              <a:t>ক। </a:t>
            </a:r>
            <a:r>
              <a:rPr lang="en-US" sz="2000"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     </a:t>
            </a:r>
            <a:r>
              <a:rPr lang="bn-BD" sz="2000" dirty="0" smtClean="0">
                <a:latin typeface="Nikosh" pitchFamily="2" charset="0"/>
                <a:cs typeface="Nikosh" pitchFamily="2" charset="0"/>
              </a:rPr>
              <a:t>খ।</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  </a:t>
            </a:r>
            <a:r>
              <a:rPr lang="bn-BD" sz="2000" dirty="0" smtClean="0">
                <a:latin typeface="Nikosh" pitchFamily="2" charset="0"/>
                <a:cs typeface="Nikosh" pitchFamily="2" charset="0"/>
              </a:rPr>
              <a:t>ও</a:t>
            </a:r>
            <a:r>
              <a:rPr lang="en-US" sz="2000" dirty="0" smtClean="0">
                <a:latin typeface="Times New Roman" pitchFamily="18" charset="0"/>
                <a:cs typeface="Times New Roman" pitchFamily="18" charset="0"/>
              </a:rPr>
              <a:t> iii</a:t>
            </a:r>
            <a:r>
              <a:rPr lang="en-US" sz="2000" b="1" dirty="0" smtClean="0">
                <a:latin typeface="Times New Roman" pitchFamily="18" charset="0"/>
                <a:cs typeface="Times New Roman" pitchFamily="18" charset="0"/>
              </a:rPr>
              <a:t> </a:t>
            </a:r>
            <a:r>
              <a:rPr lang="bn-BD" sz="2000" b="1" dirty="0" smtClean="0">
                <a:latin typeface="Times New Roman" pitchFamily="18" charset="0"/>
                <a:cs typeface="Times New Roman" pitchFamily="18" charset="0"/>
              </a:rPr>
              <a:t> </a:t>
            </a:r>
            <a:r>
              <a:rPr lang="bn-BD" sz="2000" b="1" dirty="0" smtClean="0">
                <a:latin typeface="Nikosh" pitchFamily="2" charset="0"/>
                <a:cs typeface="Nikosh" pitchFamily="2" charset="0"/>
              </a:rPr>
              <a:t>গ।</a:t>
            </a:r>
            <a:r>
              <a:rPr lang="en-US" sz="2000" b="1" dirty="0" smtClean="0">
                <a:latin typeface="Times New Roman" pitchFamily="18" charset="0"/>
                <a:cs typeface="Times New Roman" pitchFamily="18" charset="0"/>
              </a:rPr>
              <a:t> iii   </a:t>
            </a:r>
            <a:r>
              <a:rPr lang="bn-BD" sz="2000" b="1" dirty="0" smtClean="0">
                <a:latin typeface="Times New Roman" pitchFamily="18" charset="0"/>
                <a:cs typeface="Times New Roman" pitchFamily="18" charset="0"/>
              </a:rPr>
              <a:t> </a:t>
            </a:r>
            <a:r>
              <a:rPr lang="bn-BD" sz="2000" dirty="0" smtClean="0">
                <a:latin typeface="Nikosh" pitchFamily="2" charset="0"/>
                <a:cs typeface="Nikosh" pitchFamily="2" charset="0"/>
              </a:rPr>
              <a:t>ঘ।</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 </a:t>
            </a:r>
            <a:r>
              <a:rPr lang="bn-BD" sz="2000" dirty="0" smtClean="0">
                <a:latin typeface="Nikosh" pitchFamily="2" charset="0"/>
                <a:cs typeface="Nikosh" pitchFamily="2" charset="0"/>
              </a:rPr>
              <a:t>ও</a:t>
            </a:r>
            <a:r>
              <a:rPr lang="en-US" sz="2000" dirty="0" smtClean="0">
                <a:latin typeface="Times New Roman" pitchFamily="18" charset="0"/>
                <a:cs typeface="Times New Roman" pitchFamily="18" charset="0"/>
              </a:rPr>
              <a:t> iii </a:t>
            </a:r>
            <a:endParaRPr lang="bn-BD" sz="2000" dirty="0" smtClean="0">
              <a:latin typeface="Times New Roman" pitchFamily="18" charset="0"/>
              <a:cs typeface="Times New Roman" pitchFamily="18" charset="0"/>
            </a:endParaRPr>
          </a:p>
          <a:p>
            <a:pPr>
              <a:buNone/>
            </a:pPr>
            <a:r>
              <a:rPr lang="bn-BD" sz="2000" dirty="0" smtClean="0">
                <a:latin typeface="Nikosh" pitchFamily="2" charset="0"/>
                <a:cs typeface="Nikosh" pitchFamily="2" charset="0"/>
              </a:rPr>
              <a:t>১৫।</a:t>
            </a:r>
            <a:r>
              <a:rPr lang="bn-BD" sz="2000" b="1" dirty="0" smtClean="0">
                <a:latin typeface="Nikosh" pitchFamily="2" charset="0"/>
                <a:cs typeface="Nikosh" pitchFamily="2" charset="0"/>
              </a:rPr>
              <a:t> </a:t>
            </a:r>
            <a:r>
              <a:rPr lang="bn-BD" sz="2000" dirty="0" smtClean="0">
                <a:latin typeface="Nikosh" pitchFamily="2" charset="0"/>
                <a:cs typeface="Nikosh" pitchFamily="2" charset="0"/>
              </a:rPr>
              <a:t> যে সব ফিল্ডের উপর সর্ট অপারেশন করা যায় না -  </a:t>
            </a:r>
            <a:endParaRPr lang="en-US" sz="2000" dirty="0" smtClean="0">
              <a:latin typeface="Nikosh" pitchFamily="2" charset="0"/>
              <a:cs typeface="Nikosh" pitchFamily="2" charset="0"/>
            </a:endParaRPr>
          </a:p>
          <a:p>
            <a:pPr marL="857250" indent="-857250">
              <a:buNone/>
            </a:pPr>
            <a:r>
              <a:rPr lang="en-US" sz="2000"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a:t>
            </a:r>
            <a:r>
              <a:rPr lang="en-US" sz="2000" dirty="0" smtClean="0">
                <a:latin typeface="Nikosh" pitchFamily="2" charset="0"/>
                <a:cs typeface="Nikosh" pitchFamily="2" charset="0"/>
              </a:rPr>
              <a:t>  </a:t>
            </a:r>
            <a:r>
              <a:rPr lang="bn-BD" sz="2000" dirty="0" smtClean="0">
                <a:latin typeface="Nikosh" pitchFamily="2" charset="0"/>
                <a:cs typeface="Nikosh" pitchFamily="2" charset="0"/>
              </a:rPr>
              <a:t>মেমো    </a:t>
            </a:r>
            <a:r>
              <a:rPr lang="en-US" sz="2000" dirty="0" smtClean="0">
                <a:latin typeface="Times New Roman" pitchFamily="18" charset="0"/>
                <a:cs typeface="Times New Roman" pitchFamily="18" charset="0"/>
              </a:rPr>
              <a:t>ii.</a:t>
            </a:r>
            <a:r>
              <a:rPr lang="bn-BD" sz="2000" dirty="0" smtClean="0">
                <a:latin typeface="Nikosh" pitchFamily="2" charset="0"/>
                <a:cs typeface="Nikosh" pitchFamily="2" charset="0"/>
              </a:rPr>
              <a:t> কারেন্সি    </a:t>
            </a:r>
            <a:r>
              <a:rPr lang="en-US" sz="2000" dirty="0" smtClean="0">
                <a:latin typeface="Times New Roman" pitchFamily="18" charset="0"/>
                <a:cs typeface="Times New Roman" pitchFamily="18" charset="0"/>
              </a:rPr>
              <a:t>iii. </a:t>
            </a:r>
            <a:r>
              <a:rPr lang="bn-BD" sz="2000" dirty="0" smtClean="0">
                <a:latin typeface="Nikosh" pitchFamily="2" charset="0"/>
                <a:cs typeface="Nikosh" pitchFamily="2" charset="0"/>
              </a:rPr>
              <a:t>ও এল ই   -    নিচের কোনটি সঠিক?</a:t>
            </a:r>
          </a:p>
          <a:p>
            <a:pPr>
              <a:buNone/>
            </a:pPr>
            <a:r>
              <a:rPr lang="bn-BD" sz="2000" dirty="0" smtClean="0">
                <a:latin typeface="Nikosh" pitchFamily="2" charset="0"/>
                <a:cs typeface="Nikosh" pitchFamily="2" charset="0"/>
              </a:rPr>
              <a:t>ক।</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  </a:t>
            </a:r>
            <a:r>
              <a:rPr lang="bn-BD" sz="2000" dirty="0" smtClean="0">
                <a:latin typeface="Nikosh" pitchFamily="2" charset="0"/>
                <a:cs typeface="Nikosh" pitchFamily="2" charset="0"/>
              </a:rPr>
              <a:t>ও</a:t>
            </a:r>
            <a:r>
              <a:rPr lang="en-US" sz="2000" dirty="0" smtClean="0">
                <a:latin typeface="Times New Roman" pitchFamily="18" charset="0"/>
                <a:cs typeface="Times New Roman" pitchFamily="18" charset="0"/>
              </a:rPr>
              <a:t> ii   </a:t>
            </a:r>
            <a:r>
              <a:rPr lang="bn-BD" sz="2000" b="1" dirty="0" smtClean="0">
                <a:latin typeface="Nikosh" pitchFamily="2" charset="0"/>
                <a:cs typeface="Nikosh" pitchFamily="2" charset="0"/>
              </a:rPr>
              <a:t>খ।</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i</a:t>
            </a:r>
            <a:r>
              <a:rPr lang="en-US" sz="2000" b="1" dirty="0" smtClean="0">
                <a:latin typeface="Times New Roman" pitchFamily="18" charset="0"/>
                <a:cs typeface="Times New Roman" pitchFamily="18" charset="0"/>
              </a:rPr>
              <a:t>  </a:t>
            </a:r>
            <a:r>
              <a:rPr lang="bn-BD" sz="2000" b="1" dirty="0" smtClean="0">
                <a:latin typeface="Nikosh" pitchFamily="2" charset="0"/>
                <a:cs typeface="Nikosh" pitchFamily="2" charset="0"/>
              </a:rPr>
              <a:t>ও</a:t>
            </a:r>
            <a:r>
              <a:rPr lang="en-US" sz="2000" b="1" dirty="0" smtClean="0">
                <a:latin typeface="Times New Roman" pitchFamily="18" charset="0"/>
                <a:cs typeface="Times New Roman" pitchFamily="18" charset="0"/>
              </a:rPr>
              <a:t> iii </a:t>
            </a:r>
            <a:r>
              <a:rPr lang="bn-BD" sz="2000" b="1" dirty="0" smtClean="0">
                <a:latin typeface="Times New Roman" pitchFamily="18" charset="0"/>
                <a:cs typeface="Times New Roman" pitchFamily="18" charset="0"/>
              </a:rPr>
              <a:t> </a:t>
            </a:r>
            <a:r>
              <a:rPr lang="bn-BD" sz="2000" dirty="0" smtClean="0">
                <a:latin typeface="Nikosh" pitchFamily="2" charset="0"/>
                <a:cs typeface="Nikosh" pitchFamily="2" charset="0"/>
              </a:rPr>
              <a:t>গ।</a:t>
            </a:r>
            <a:r>
              <a:rPr lang="bn-BD"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ii  </a:t>
            </a:r>
            <a:r>
              <a:rPr lang="bn-BD" sz="2000" dirty="0" smtClean="0">
                <a:latin typeface="Nikosh" pitchFamily="2" charset="0"/>
                <a:cs typeface="Nikosh" pitchFamily="2" charset="0"/>
              </a:rPr>
              <a:t>ও</a:t>
            </a:r>
            <a:r>
              <a:rPr lang="en-US" sz="2000" dirty="0" smtClean="0">
                <a:latin typeface="Times New Roman" pitchFamily="18" charset="0"/>
                <a:cs typeface="Times New Roman" pitchFamily="18" charset="0"/>
              </a:rPr>
              <a:t> iii   </a:t>
            </a:r>
            <a:r>
              <a:rPr lang="bn-BD" sz="2000" dirty="0" smtClean="0">
                <a:latin typeface="Times New Roman" pitchFamily="18" charset="0"/>
                <a:cs typeface="Times New Roman" pitchFamily="18" charset="0"/>
              </a:rPr>
              <a:t> </a:t>
            </a:r>
            <a:r>
              <a:rPr lang="bn-BD" sz="2000" dirty="0" smtClean="0">
                <a:latin typeface="Nikosh" pitchFamily="2" charset="0"/>
                <a:cs typeface="Nikosh" pitchFamily="2" charset="0"/>
              </a:rPr>
              <a:t>ঘ।</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 </a:t>
            </a:r>
            <a:r>
              <a:rPr lang="bn-BD" sz="2000" dirty="0" smtClean="0">
                <a:latin typeface="Nikosh" pitchFamily="2" charset="0"/>
                <a:cs typeface="Nikosh" pitchFamily="2" charset="0"/>
              </a:rPr>
              <a:t>ও</a:t>
            </a:r>
            <a:r>
              <a:rPr lang="en-US" sz="2000" dirty="0" smtClean="0">
                <a:latin typeface="Times New Roman" pitchFamily="18" charset="0"/>
                <a:cs typeface="Times New Roman" pitchFamily="18" charset="0"/>
              </a:rPr>
              <a:t> iii </a:t>
            </a:r>
            <a:r>
              <a:rPr lang="bn-BD" sz="2000" dirty="0" smtClean="0">
                <a:latin typeface="Times New Roman" pitchFamily="18" charset="0"/>
                <a:cs typeface="Times New Roman" pitchFamily="18" charset="0"/>
              </a:rPr>
              <a:t> </a:t>
            </a:r>
          </a:p>
          <a:p>
            <a:pPr>
              <a:buNone/>
            </a:pPr>
            <a:endParaRPr lang="bn-BD" sz="2000" dirty="0" smtClean="0">
              <a:latin typeface="Times New Roman" pitchFamily="18" charset="0"/>
              <a:cs typeface="Times New Roman" pitchFamily="18" charset="0"/>
            </a:endParaRPr>
          </a:p>
          <a:p>
            <a:pPr>
              <a:buNone/>
            </a:pPr>
            <a:endParaRPr lang="bn-BD" dirty="0" smtClean="0">
              <a:latin typeface="Nikosh" pitchFamily="2" charset="0"/>
              <a:cs typeface="Nikosh" pitchFamily="2" charset="0"/>
            </a:endParaRPr>
          </a:p>
          <a:p>
            <a:pPr>
              <a:buNone/>
            </a:pPr>
            <a:endParaRPr lang="en-US"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2000" fill="hold"/>
                                        <p:tgtEl>
                                          <p:spTgt spid="2"/>
                                        </p:tgtEl>
                                        <p:attrNameLst>
                                          <p:attrName>fillcolor</p:attrName>
                                        </p:attrNameLst>
                                      </p:cBhvr>
                                      <p:to>
                                        <a:schemeClr val="accent2"/>
                                      </p:to>
                                    </p:animClr>
                                    <p:set>
                                      <p:cBhvr>
                                        <p:cTn id="13" dur="2000" fill="hold"/>
                                        <p:tgtEl>
                                          <p:spTgt spid="2"/>
                                        </p:tgtEl>
                                        <p:attrNameLst>
                                          <p:attrName>fill.type</p:attrName>
                                        </p:attrNameLst>
                                      </p:cBhvr>
                                      <p:to>
                                        <p:strVal val="solid"/>
                                      </p:to>
                                    </p:set>
                                    <p:set>
                                      <p:cBhvr>
                                        <p:cTn id="14" dur="2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638"/>
            <a:ext cx="3048000" cy="1143000"/>
          </a:xfrm>
        </p:spPr>
        <p:txBody>
          <a:bodyPr/>
          <a:lstStyle/>
          <a:p>
            <a:pPr algn="ctr"/>
            <a:r>
              <a:rPr lang="bn-BD" dirty="0" smtClean="0">
                <a:latin typeface="Nikosh" pitchFamily="2" charset="0"/>
                <a:cs typeface="Nikosh" pitchFamily="2" charset="0"/>
              </a:rPr>
              <a:t>     সমাধান</a:t>
            </a:r>
            <a:endParaRPr lang="en-US" dirty="0">
              <a:latin typeface="Nikosh" pitchFamily="2" charset="0"/>
              <a:cs typeface="Nikosh" pitchFamily="2" charset="0"/>
            </a:endParaRPr>
          </a:p>
        </p:txBody>
      </p:sp>
      <p:sp>
        <p:nvSpPr>
          <p:cNvPr id="3" name="Content Placeholder 2"/>
          <p:cNvSpPr>
            <a:spLocks noGrp="1"/>
          </p:cNvSpPr>
          <p:nvPr>
            <p:ph idx="1"/>
          </p:nvPr>
        </p:nvSpPr>
        <p:spPr>
          <a:xfrm>
            <a:off x="1066800" y="2209800"/>
            <a:ext cx="7315200" cy="3657600"/>
          </a:xfrm>
        </p:spPr>
        <p:txBody>
          <a:bodyPr>
            <a:noAutofit/>
          </a:bodyPr>
          <a:lstStyle/>
          <a:p>
            <a:pPr>
              <a:buNone/>
            </a:pPr>
            <a:r>
              <a:rPr lang="bn-BD" sz="2400" b="1" dirty="0" smtClean="0">
                <a:latin typeface="Nikosh" pitchFamily="2" charset="0"/>
                <a:cs typeface="Nikosh" pitchFamily="2" charset="0"/>
              </a:rPr>
              <a:t>(ক)  </a:t>
            </a:r>
            <a:r>
              <a:rPr lang="bn-BD" sz="2400" dirty="0" smtClean="0">
                <a:latin typeface="Nikosh" pitchFamily="2" charset="0"/>
                <a:cs typeface="Nikosh" pitchFamily="2" charset="0"/>
              </a:rPr>
              <a:t>১। ক  ২। খ  ৩। ক  ৪। ক  ৫। ক  ৬। গ  ৭। খ  ৮। ক  ৯। ক  ১০। ক  </a:t>
            </a:r>
            <a:r>
              <a:rPr lang="bn-BD" sz="2400" b="1" dirty="0" smtClean="0">
                <a:latin typeface="Nikosh" pitchFamily="2" charset="0"/>
                <a:cs typeface="Nikosh" pitchFamily="2" charset="0"/>
              </a:rPr>
              <a:t> </a:t>
            </a:r>
          </a:p>
          <a:p>
            <a:pPr>
              <a:buNone/>
            </a:pPr>
            <a:r>
              <a:rPr lang="bn-BD" sz="2400" b="1" dirty="0" smtClean="0">
                <a:latin typeface="Nikosh" pitchFamily="2" charset="0"/>
                <a:cs typeface="Nikosh" pitchFamily="2" charset="0"/>
              </a:rPr>
              <a:t>(খ)  </a:t>
            </a:r>
            <a:r>
              <a:rPr lang="bn-BD" sz="2400" dirty="0" smtClean="0">
                <a:latin typeface="Nikosh" pitchFamily="2" charset="0"/>
                <a:cs typeface="Nikosh" pitchFamily="2" charset="0"/>
              </a:rPr>
              <a:t>১। ক  ২। খ  ৩। ক  ৪। ক  ৫। ক  ৬। ক  ৭। খ  ৮। ক  ৯। ক  ১০। ক  </a:t>
            </a:r>
            <a:r>
              <a:rPr lang="bn-BD" sz="2400" b="1" dirty="0" smtClean="0">
                <a:latin typeface="Nikosh" pitchFamily="2" charset="0"/>
                <a:cs typeface="Nikosh" pitchFamily="2" charset="0"/>
              </a:rPr>
              <a:t> </a:t>
            </a:r>
          </a:p>
          <a:p>
            <a:pPr>
              <a:buNone/>
            </a:pPr>
            <a:r>
              <a:rPr lang="bn-BD" sz="2400" b="1" dirty="0" smtClean="0">
                <a:latin typeface="Nikosh" pitchFamily="2" charset="0"/>
                <a:cs typeface="Nikosh" pitchFamily="2" charset="0"/>
              </a:rPr>
              <a:t>(গ)  </a:t>
            </a:r>
            <a:r>
              <a:rPr lang="bn-BD" sz="2400" dirty="0" smtClean="0">
                <a:latin typeface="Nikosh" pitchFamily="2" charset="0"/>
                <a:cs typeface="Nikosh" pitchFamily="2" charset="0"/>
              </a:rPr>
              <a:t>১। ক  ২। খ  ৩। ক  ৪। ক  ৫। ক  ৬। ক  ৭। খ  ৮। ক  ৯। গ  ১০। ক  ১১। ঘ </a:t>
            </a:r>
            <a:r>
              <a:rPr lang="bn-BD" sz="2400" b="1" dirty="0" smtClean="0">
                <a:latin typeface="Nikosh" pitchFamily="2" charset="0"/>
                <a:cs typeface="Nikosh" pitchFamily="2" charset="0"/>
              </a:rPr>
              <a:t> </a:t>
            </a:r>
            <a:r>
              <a:rPr lang="bn-BD" sz="2400" dirty="0" smtClean="0">
                <a:latin typeface="Nikosh" pitchFamily="2" charset="0"/>
                <a:cs typeface="Nikosh" pitchFamily="2" charset="0"/>
              </a:rPr>
              <a:t>১২। ঘ  ১৩। ক  ১৪। গ   ১৫। খ</a:t>
            </a:r>
          </a:p>
          <a:p>
            <a:pPr>
              <a:buNone/>
            </a:pPr>
            <a:r>
              <a:rPr lang="bn-BD" sz="2400" dirty="0" smtClean="0">
                <a:latin typeface="Nikosh" pitchFamily="2" charset="0"/>
                <a:cs typeface="Nikosh" pitchFamily="2" charset="0"/>
              </a:rPr>
              <a:t> </a:t>
            </a:r>
            <a:endParaRPr lang="en-US" sz="2400" dirty="0">
              <a:latin typeface="Nikosh" pitchFamily="2" charset="0"/>
              <a:cs typeface="Nikosh"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mph" presetSubtype="0" grpId="1" nodeType="clickEffect">
                                  <p:stCondLst>
                                    <p:cond delay="0"/>
                                  </p:stCondLst>
                                  <p:iterate type="lt">
                                    <p:tmAbs val="25"/>
                                  </p:iterate>
                                  <p:childTnLst>
                                    <p:set>
                                      <p:cBhvr override="childStyle">
                                        <p:cTn id="11" dur="indefinite"/>
                                        <p:tgtEl>
                                          <p:spTgt spid="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3124200" cy="1143000"/>
          </a:xfrm>
        </p:spPr>
        <p:txBody>
          <a:bodyPr/>
          <a:lstStyle/>
          <a:p>
            <a:pPr algn="ctr"/>
            <a:r>
              <a:rPr lang="bn-BD" dirty="0" smtClean="0">
                <a:latin typeface="Nikosh" pitchFamily="2" charset="0"/>
                <a:cs typeface="Nikosh" pitchFamily="2" charset="0"/>
              </a:rPr>
              <a:t>   বাড়ির কাজ</a:t>
            </a:r>
            <a:endParaRPr lang="en-US" dirty="0">
              <a:latin typeface="Nikosh" pitchFamily="2" charset="0"/>
              <a:cs typeface="Nikosh" pitchFamily="2" charset="0"/>
            </a:endParaRPr>
          </a:p>
        </p:txBody>
      </p:sp>
      <p:sp>
        <p:nvSpPr>
          <p:cNvPr id="3" name="Content Placeholder 2"/>
          <p:cNvSpPr>
            <a:spLocks noGrp="1"/>
          </p:cNvSpPr>
          <p:nvPr>
            <p:ph idx="1"/>
          </p:nvPr>
        </p:nvSpPr>
        <p:spPr>
          <a:xfrm>
            <a:off x="533400" y="1981200"/>
            <a:ext cx="8077200" cy="2286000"/>
          </a:xfrm>
        </p:spPr>
        <p:txBody>
          <a:bodyPr>
            <a:normAutofit fontScale="70000" lnSpcReduction="20000"/>
          </a:bodyPr>
          <a:lstStyle/>
          <a:p>
            <a:pPr algn="ctr">
              <a:buNone/>
            </a:pPr>
            <a:r>
              <a:rPr lang="bn-BD" sz="2800" dirty="0" smtClean="0">
                <a:latin typeface="Nikosh" pitchFamily="2" charset="0"/>
                <a:cs typeface="Nikosh" pitchFamily="2" charset="0"/>
              </a:rPr>
              <a:t>ডেটা ব্যবহারে অনাকাংখিত প্রবেশ ঝুকিপুর্ণ আলোচনা কর ?  </a:t>
            </a:r>
            <a:endParaRPr lang="en-US" sz="2800" dirty="0" smtClean="0">
              <a:latin typeface="Nikosh" pitchFamily="2" charset="0"/>
              <a:cs typeface="Nikosh" pitchFamily="2" charset="0"/>
            </a:endParaRPr>
          </a:p>
          <a:p>
            <a:pPr algn="ctr">
              <a:buNone/>
            </a:pPr>
            <a:endParaRPr lang="en-US" sz="2800" dirty="0">
              <a:latin typeface="Nikosh" pitchFamily="2" charset="0"/>
              <a:cs typeface="Nikosh" pitchFamily="2" charset="0"/>
            </a:endParaRPr>
          </a:p>
          <a:p>
            <a:pPr algn="ctr">
              <a:buNone/>
            </a:pPr>
            <a:r>
              <a:rPr lang="bn-BD" sz="2800">
                <a:latin typeface="Nikosh" pitchFamily="2" charset="0"/>
                <a:cs typeface="Nikosh" pitchFamily="2" charset="0"/>
              </a:rPr>
              <a:t>সহায়ক গ্রন্থ/ প্রকাশনীঃ তথ্য ও যোগাযোগ প্রযুক্তিঃ  ভয়েজার প্রকাশনী, সিসটেক প্রকাশনী, লেকচার প্রকাশনী, পাঞ্জেরী/ অক্ষরপত্র প্রকাশনী, গ্রন্থ কুটির প্রকাশনী, প্রতিভা বিকাশ পাবলিকেশন্স </a:t>
            </a:r>
          </a:p>
          <a:p>
            <a:pPr algn="ctr">
              <a:buNone/>
            </a:pPr>
            <a:r>
              <a:rPr lang="bn-BD" sz="2800" smtClean="0">
                <a:latin typeface="Nikosh" pitchFamily="2" charset="0"/>
                <a:cs typeface="Nikosh" pitchFamily="2" charset="0"/>
              </a:rPr>
              <a:t>  </a:t>
            </a:r>
            <a:endParaRPr lang="bn-BD" dirty="0" smtClean="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mph" presetSubtype="0" fill="hold" grpId="1" nodeType="clickEffect">
                                  <p:stCondLst>
                                    <p:cond delay="0"/>
                                  </p:stCondLst>
                                  <p:childTnLst>
                                    <p:animClr clrSpc="hsl" dir="cw">
                                      <p:cBhvr override="childStyle">
                                        <p:cTn id="11" dur="500" fill="hold"/>
                                        <p:tgtEl>
                                          <p:spTgt spid="2"/>
                                        </p:tgtEl>
                                        <p:attrNameLst>
                                          <p:attrName>style.color</p:attrName>
                                        </p:attrNameLst>
                                      </p:cBhvr>
                                      <p:by>
                                        <p:hsl h="7200000" s="0" l="0"/>
                                      </p:by>
                                    </p:animClr>
                                    <p:animClr clrSpc="hsl" dir="cw">
                                      <p:cBhvr>
                                        <p:cTn id="12" dur="500" fill="hold"/>
                                        <p:tgtEl>
                                          <p:spTgt spid="2"/>
                                        </p:tgtEl>
                                        <p:attrNameLst>
                                          <p:attrName>fillcolor</p:attrName>
                                        </p:attrNameLst>
                                      </p:cBhvr>
                                      <p:by>
                                        <p:hsl h="7200000" s="0" l="0"/>
                                      </p:by>
                                    </p:animClr>
                                    <p:animClr clrSpc="hsl" dir="cw">
                                      <p:cBhvr>
                                        <p:cTn id="13" dur="500" fill="hold"/>
                                        <p:tgtEl>
                                          <p:spTgt spid="2"/>
                                        </p:tgtEl>
                                        <p:attrNameLst>
                                          <p:attrName>stroke.color</p:attrName>
                                        </p:attrNameLst>
                                      </p:cBhvr>
                                      <p:by>
                                        <p:hsl h="7200000" s="0" l="0"/>
                                      </p:by>
                                    </p:animClr>
                                    <p:set>
                                      <p:cBhvr>
                                        <p:cTn id="14"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3200" y="274638"/>
            <a:ext cx="3886200" cy="1143000"/>
          </a:xfrm>
        </p:spPr>
        <p:txBody>
          <a:bodyPr/>
          <a:lstStyle/>
          <a:p>
            <a:pPr algn="ctr"/>
            <a:r>
              <a:rPr lang="bn-BD" dirty="0" smtClean="0">
                <a:latin typeface="Nikosh" pitchFamily="2" charset="0"/>
                <a:cs typeface="Nikosh" pitchFamily="2" charset="0"/>
              </a:rPr>
              <a:t>সহায়তা</a:t>
            </a:r>
            <a:endParaRPr lang="en-US" dirty="0">
              <a:latin typeface="Nikosh" pitchFamily="2" charset="0"/>
              <a:cs typeface="Nikosh" pitchFamily="2" charset="0"/>
            </a:endParaRPr>
          </a:p>
        </p:txBody>
      </p:sp>
      <p:sp>
        <p:nvSpPr>
          <p:cNvPr id="2" name="Content Placeholder 1"/>
          <p:cNvSpPr>
            <a:spLocks noGrp="1"/>
          </p:cNvSpPr>
          <p:nvPr>
            <p:ph idx="1"/>
          </p:nvPr>
        </p:nvSpPr>
        <p:spPr/>
        <p:txBody>
          <a:bodyPr>
            <a:normAutofit fontScale="62500" lnSpcReduction="20000"/>
          </a:bodyPr>
          <a:lstStyle/>
          <a:p>
            <a:pPr>
              <a:buNone/>
            </a:pPr>
            <a:r>
              <a:rPr lang="bn-BD" sz="2400" dirty="0" smtClean="0">
                <a:latin typeface="Nikosh" pitchFamily="2" charset="0"/>
                <a:cs typeface="Nikosh" pitchFamily="2" charset="0"/>
              </a:rPr>
              <a:t>প্রিয় ছাত্র/ ছাত্রী বন্ধুরা তোমাদের উন্নত মানের পড়শুনার জন্য যথেষ্ট্য চেষ্টা করেছি, তবে কিছু বানাব ভুল ও আরও কিছু  তথ্য সম্বলিত করে উপ</a:t>
            </a:r>
            <a:r>
              <a:rPr lang="en-US" sz="2400" dirty="0" err="1" smtClean="0">
                <a:latin typeface="Nikosh" pitchFamily="2" charset="0"/>
                <a:cs typeface="Nikosh" pitchFamily="2" charset="0"/>
              </a:rPr>
              <a:t>স্থা</a:t>
            </a:r>
            <a:r>
              <a:rPr lang="bn-BD" sz="2400" dirty="0" smtClean="0">
                <a:latin typeface="Nikosh" pitchFamily="2" charset="0"/>
                <a:cs typeface="Nikosh" pitchFamily="2" charset="0"/>
              </a:rPr>
              <a:t>পন করলে তোমাদের জন্য আই সি টি পাঠ ভালো হত। কিন্তু সীমিত সময় ও প্রয়োজনীয় উপকরনের অভাবে আমি পরোপুরি ক্লাস ডেলিভারী দিতে পারিনি। পরবর্তী বছর গুলোতে এই সব ভুলত্রুটি সংশোধন করে উপস্থাপন করব। আর দেশের বিভিন্ন জায়গা হতে যেসব শিক্ষক ভাইয়েরা আমার ক্লাস দেখে উৎসাহিত করেছেন পরামর্শ দিয়েছেন  তাদের প্রতি কৃতজ্ঞতা জানাই। তাছাড়া দেশের বিভিন্ন প্রতিষ্ঠানের ছাত্র/ ছাত্রী ভাইবোনেরা দেখেছেন তাদের প্রতিও রইল শুভেচ্ছা। আপনারা ভালো থাকুন এই প্রত্যাশায়!</a:t>
            </a:r>
          </a:p>
          <a:p>
            <a:pPr>
              <a:buNone/>
            </a:pPr>
            <a:r>
              <a:rPr lang="bn-BD" sz="2400" dirty="0" smtClean="0">
                <a:latin typeface="Nikosh" pitchFamily="2" charset="0"/>
                <a:cs typeface="Nikosh" pitchFamily="2" charset="0"/>
              </a:rPr>
              <a:t>বিনীত</a:t>
            </a:r>
          </a:p>
          <a:p>
            <a:pPr>
              <a:buNone/>
            </a:pPr>
            <a:r>
              <a:rPr lang="bn-BD" sz="2400" dirty="0" smtClean="0">
                <a:latin typeface="Nikosh" pitchFamily="2" charset="0"/>
                <a:cs typeface="Nikosh" pitchFamily="2" charset="0"/>
              </a:rPr>
              <a:t> মোঃ ওবায়দুর রহমান হেলাল</a:t>
            </a:r>
          </a:p>
          <a:p>
            <a:pPr>
              <a:buNone/>
            </a:pPr>
            <a:r>
              <a:rPr lang="bn-BD" sz="2400" dirty="0" smtClean="0">
                <a:latin typeface="Nikosh" pitchFamily="2" charset="0"/>
                <a:cs typeface="Nikosh" pitchFamily="2" charset="0"/>
              </a:rPr>
              <a:t>প্রভাষক</a:t>
            </a:r>
          </a:p>
          <a:p>
            <a:pPr>
              <a:buNone/>
            </a:pPr>
            <a:r>
              <a:rPr lang="bn-BD" sz="2400" dirty="0" smtClean="0">
                <a:latin typeface="Nikosh" pitchFamily="2" charset="0"/>
                <a:cs typeface="Nikosh" pitchFamily="2" charset="0"/>
              </a:rPr>
              <a:t>বসন্তকেদার </a:t>
            </a:r>
            <a:r>
              <a:rPr lang="en-US" sz="2400" dirty="0" err="1" smtClean="0">
                <a:latin typeface="Nikosh" pitchFamily="2" charset="0"/>
                <a:cs typeface="Nikosh" pitchFamily="2" charset="0"/>
              </a:rPr>
              <a:t>ডিগ্রী</a:t>
            </a:r>
            <a:r>
              <a:rPr lang="en-US" sz="2400" dirty="0" smtClean="0">
                <a:latin typeface="Nikosh" pitchFamily="2" charset="0"/>
                <a:cs typeface="Nikosh" pitchFamily="2" charset="0"/>
              </a:rPr>
              <a:t> </a:t>
            </a:r>
            <a:r>
              <a:rPr lang="bn-BD" sz="2400" dirty="0" smtClean="0">
                <a:latin typeface="Nikosh" pitchFamily="2" charset="0"/>
                <a:cs typeface="Nikosh" pitchFamily="2" charset="0"/>
              </a:rPr>
              <a:t>কলেজ</a:t>
            </a:r>
          </a:p>
          <a:p>
            <a:pPr>
              <a:buNone/>
            </a:pPr>
            <a:r>
              <a:rPr lang="bn-BD" sz="2400" dirty="0" smtClean="0">
                <a:latin typeface="Nikosh" pitchFamily="2" charset="0"/>
                <a:cs typeface="Nikosh" pitchFamily="2" charset="0"/>
              </a:rPr>
              <a:t>মোহনপুর, রাজশাহী। </a:t>
            </a:r>
          </a:p>
          <a:p>
            <a:pPr>
              <a:buNone/>
            </a:pPr>
            <a:endParaRPr lang="en-US" dirty="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5" presetClass="emph" presetSubtype="0" grpId="1" nodeType="clickEffect">
                                  <p:stCondLst>
                                    <p:cond delay="0"/>
                                  </p:stCondLst>
                                  <p:iterate type="lt">
                                    <p:tmAbs val="25"/>
                                  </p:iterate>
                                  <p:childTnLst>
                                    <p:set>
                                      <p:cBhvr override="childStyle">
                                        <p:cTn id="14" dur="indefinite"/>
                                        <p:tgtEl>
                                          <p:spTgt spid="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304800"/>
            <a:ext cx="3352800" cy="1143000"/>
          </a:xfrm>
        </p:spPr>
        <p:txBody>
          <a:bodyPr/>
          <a:lstStyle/>
          <a:p>
            <a:pPr algn="ctr"/>
            <a:r>
              <a:rPr lang="bn-BD" dirty="0" smtClean="0">
                <a:latin typeface="Nikosh" pitchFamily="2" charset="0"/>
                <a:cs typeface="Nikosh" pitchFamily="2" charset="0"/>
              </a:rPr>
              <a:t>     ধন্যবাদ</a:t>
            </a:r>
            <a:endParaRPr lang="en-US" dirty="0">
              <a:latin typeface="Nikosh" pitchFamily="2" charset="0"/>
              <a:cs typeface="Nikosh" pitchFamily="2" charset="0"/>
            </a:endParaRPr>
          </a:p>
        </p:txBody>
      </p:sp>
      <p:pic>
        <p:nvPicPr>
          <p:cNvPr id="10" name="Content Placeholder 9" descr="images11.png"/>
          <p:cNvPicPr>
            <a:picLocks noGrp="1" noChangeAspect="1"/>
          </p:cNvPicPr>
          <p:nvPr>
            <p:ph idx="1"/>
          </p:nvPr>
        </p:nvPicPr>
        <p:blipFill>
          <a:blip r:embed="rId2"/>
          <a:stretch>
            <a:fillRect/>
          </a:stretch>
        </p:blipFill>
        <p:spPr>
          <a:xfrm>
            <a:off x="1614227" y="2684948"/>
            <a:ext cx="2029345" cy="2029345"/>
          </a:xfrm>
        </p:spPr>
      </p:pic>
      <p:pic>
        <p:nvPicPr>
          <p:cNvPr id="8" name="Content Placeholder 3" descr="images321.jpg"/>
          <p:cNvPicPr>
            <a:picLocks noChangeAspect="1"/>
          </p:cNvPicPr>
          <p:nvPr/>
        </p:nvPicPr>
        <p:blipFill>
          <a:blip r:embed="rId3"/>
          <a:stretch>
            <a:fillRect/>
          </a:stretch>
        </p:blipFill>
        <p:spPr>
          <a:xfrm>
            <a:off x="4953000" y="2362200"/>
            <a:ext cx="3276600" cy="3047999"/>
          </a:xfrm>
          <a:prstGeom prst="rect">
            <a:avLst/>
          </a:prstGeom>
        </p:spPr>
      </p:pic>
      <p:pic>
        <p:nvPicPr>
          <p:cNvPr id="5" name="Content Placeholder 3" descr="Senary 1.jpg"/>
          <p:cNvPicPr>
            <a:picLocks noChangeAspect="1"/>
          </p:cNvPicPr>
          <p:nvPr/>
        </p:nvPicPr>
        <p:blipFill>
          <a:blip r:embed="rId4"/>
          <a:stretch>
            <a:fillRect/>
          </a:stretch>
        </p:blipFill>
        <p:spPr>
          <a:xfrm>
            <a:off x="838200" y="2286000"/>
            <a:ext cx="3886200" cy="3286671"/>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mph" presetSubtype="0" fill="hold" grpId="1" nodeType="clickEffect">
                                  <p:stCondLst>
                                    <p:cond delay="0"/>
                                  </p:stCondLst>
                                  <p:childTnLst>
                                    <p:anim calcmode="discrete" valueType="str">
                                      <p:cBhvr override="childStyle">
                                        <p:cTn id="11" dur="2000" fill="hold"/>
                                        <p:tgtEl>
                                          <p:spTgt spid="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6019800" cy="1143000"/>
          </a:xfrm>
        </p:spPr>
        <p:txBody>
          <a:bodyPr>
            <a:normAutofit/>
          </a:bodyPr>
          <a:lstStyle/>
          <a:p>
            <a:pPr algn="ctr"/>
            <a:r>
              <a:rPr lang="bn-BD" sz="3200" dirty="0" smtClean="0">
                <a:latin typeface="Nikosh" pitchFamily="2" charset="0"/>
                <a:cs typeface="Nikosh" pitchFamily="2" charset="0"/>
              </a:rPr>
              <a:t> </a:t>
            </a:r>
            <a:r>
              <a:rPr lang="bn-BD" sz="2800" dirty="0" smtClean="0">
                <a:latin typeface="Nikosh" pitchFamily="2" charset="0"/>
                <a:cs typeface="Nikosh" pitchFamily="2" charset="0"/>
              </a:rPr>
              <a:t>মুল শিরোনামঃ ডেটাবেজ ম্যানেজমেন্ট সিস্টেম</a:t>
            </a:r>
            <a:r>
              <a:rPr lang="en-US" sz="2800" dirty="0" smtClean="0">
                <a:latin typeface="Times New Roman" pitchFamily="18" charset="0"/>
                <a:cs typeface="Times New Roman" pitchFamily="18" charset="0"/>
              </a:rPr>
              <a:t> </a:t>
            </a:r>
            <a:endParaRPr lang="en-US" sz="3200" dirty="0">
              <a:latin typeface="Nikosh" pitchFamily="2" charset="0"/>
              <a:cs typeface="Nikosh" pitchFamily="2" charset="0"/>
            </a:endParaRPr>
          </a:p>
        </p:txBody>
      </p:sp>
      <p:sp>
        <p:nvSpPr>
          <p:cNvPr id="3" name="Content Placeholder 2"/>
          <p:cNvSpPr>
            <a:spLocks noGrp="1"/>
          </p:cNvSpPr>
          <p:nvPr>
            <p:ph idx="1"/>
          </p:nvPr>
        </p:nvSpPr>
        <p:spPr>
          <a:xfrm>
            <a:off x="304800" y="2057400"/>
            <a:ext cx="8077200" cy="1981200"/>
          </a:xfrm>
        </p:spPr>
        <p:txBody>
          <a:bodyPr>
            <a:normAutofit fontScale="92500" lnSpcReduction="10000"/>
          </a:bodyPr>
          <a:lstStyle/>
          <a:p>
            <a:pPr algn="ctr">
              <a:buNone/>
            </a:pPr>
            <a:r>
              <a:rPr lang="bn-BD" sz="5400" dirty="0" smtClean="0">
                <a:latin typeface="Nikosh" pitchFamily="2" charset="0"/>
                <a:cs typeface="Nikosh" pitchFamily="2" charset="0"/>
              </a:rPr>
              <a:t>আধ্যায়ঃ ৬ </a:t>
            </a:r>
            <a:r>
              <a:rPr lang="bn-BD" sz="4000" dirty="0" smtClean="0">
                <a:latin typeface="Nikosh" pitchFamily="2" charset="0"/>
                <a:cs typeface="Nikosh" pitchFamily="2" charset="0"/>
              </a:rPr>
              <a:t> </a:t>
            </a:r>
            <a:r>
              <a:rPr lang="bn-BD" sz="2000" dirty="0" smtClean="0">
                <a:latin typeface="Nikosh" pitchFamily="2" charset="0"/>
                <a:cs typeface="Nikosh" pitchFamily="2" charset="0"/>
              </a:rPr>
              <a:t> </a:t>
            </a:r>
            <a:endParaRPr lang="bn-BD" sz="5400" dirty="0" smtClean="0">
              <a:latin typeface="Nikosh" pitchFamily="2" charset="0"/>
              <a:cs typeface="Nikosh" pitchFamily="2" charset="0"/>
            </a:endParaRPr>
          </a:p>
          <a:p>
            <a:pPr algn="ctr">
              <a:buNone/>
            </a:pPr>
            <a:r>
              <a:rPr lang="bn-BD" sz="2400" dirty="0" smtClean="0">
                <a:latin typeface="Nikosh" pitchFamily="2" charset="0"/>
                <a:cs typeface="Nikosh" pitchFamily="2" charset="0"/>
              </a:rPr>
              <a:t>আজকের পাঠ/পাঠ ঘোষনাঃ</a:t>
            </a:r>
          </a:p>
          <a:p>
            <a:pPr algn="ctr">
              <a:buNone/>
            </a:pPr>
            <a:r>
              <a:rPr lang="bn-BD" sz="2400" dirty="0" smtClean="0">
                <a:latin typeface="Nikosh" pitchFamily="2" charset="0"/>
                <a:cs typeface="Nikosh" pitchFamily="2" charset="0"/>
              </a:rPr>
              <a:t>ডেটা এনক্রিপশন </a:t>
            </a:r>
            <a:r>
              <a:rPr lang="en-US" sz="2400" dirty="0" smtClean="0">
                <a:latin typeface="Nikosh" pitchFamily="2" charset="0"/>
                <a:cs typeface="Nikosh" pitchFamily="2" charset="0"/>
              </a:rPr>
              <a:t> </a:t>
            </a:r>
            <a:endParaRPr lang="bn-BD" sz="2400" dirty="0" smtClean="0">
              <a:latin typeface="Nikosh" pitchFamily="2" charset="0"/>
              <a:cs typeface="Nikosh" pitchFamily="2" charset="0"/>
            </a:endParaRPr>
          </a:p>
          <a:p>
            <a:pPr algn="ctr">
              <a:buNone/>
            </a:pPr>
            <a:endParaRPr lang="bn-BD" sz="2400" dirty="0" smtClean="0">
              <a:latin typeface="Nikosh" pitchFamily="2" charset="0"/>
              <a:cs typeface="Nikosh" pitchFamily="2"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mph" presetSubtype="0" fill="hold" grpId="1" nodeType="clickEffect">
                                  <p:stCondLst>
                                    <p:cond delay="0"/>
                                  </p:stCondLst>
                                  <p:childTnLst>
                                    <p:animClr clrSpc="hsl" dir="cw">
                                      <p:cBhvr override="childStyle">
                                        <p:cTn id="12" dur="500" fill="hold"/>
                                        <p:tgtEl>
                                          <p:spTgt spid="2"/>
                                        </p:tgtEl>
                                        <p:attrNameLst>
                                          <p:attrName>style.color</p:attrName>
                                        </p:attrNameLst>
                                      </p:cBhvr>
                                      <p:by>
                                        <p:hsl h="7200000" s="0" l="0"/>
                                      </p:by>
                                    </p:animClr>
                                    <p:animClr clrSpc="hsl" dir="cw">
                                      <p:cBhvr>
                                        <p:cTn id="13" dur="500" fill="hold"/>
                                        <p:tgtEl>
                                          <p:spTgt spid="2"/>
                                        </p:tgtEl>
                                        <p:attrNameLst>
                                          <p:attrName>fillcolor</p:attrName>
                                        </p:attrNameLst>
                                      </p:cBhvr>
                                      <p:by>
                                        <p:hsl h="7200000" s="0" l="0"/>
                                      </p:by>
                                    </p:animClr>
                                    <p:animClr clrSpc="hsl" dir="cw">
                                      <p:cBhvr>
                                        <p:cTn id="14" dur="500" fill="hold"/>
                                        <p:tgtEl>
                                          <p:spTgt spid="2"/>
                                        </p:tgtEl>
                                        <p:attrNameLst>
                                          <p:attrName>stroke.color</p:attrName>
                                        </p:attrNameLst>
                                      </p:cBhvr>
                                      <p:by>
                                        <p:hsl h="7200000" s="0" l="0"/>
                                      </p:by>
                                    </p:animClr>
                                    <p:set>
                                      <p:cBhvr>
                                        <p:cTn id="15"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81000"/>
            <a:ext cx="5791200" cy="1143000"/>
          </a:xfrm>
        </p:spPr>
        <p:txBody>
          <a:bodyPr/>
          <a:lstStyle/>
          <a:p>
            <a:pPr algn="ctr"/>
            <a:r>
              <a:rPr lang="bn-BD" dirty="0" smtClean="0">
                <a:latin typeface="Nikosh" pitchFamily="2" charset="0"/>
                <a:cs typeface="Nikosh" pitchFamily="2" charset="0"/>
              </a:rPr>
              <a:t>  নিচের ছবি গুলি লক্ষ্য করি </a:t>
            </a:r>
            <a:endParaRPr lang="en-US" dirty="0">
              <a:latin typeface="Nikosh" pitchFamily="2" charset="0"/>
              <a:cs typeface="Nikosh" pitchFamily="2" charset="0"/>
            </a:endParaRPr>
          </a:p>
        </p:txBody>
      </p:sp>
      <p:sp>
        <p:nvSpPr>
          <p:cNvPr id="6" name="Content Placeholder 5"/>
          <p:cNvSpPr>
            <a:spLocks noGrp="1"/>
          </p:cNvSpPr>
          <p:nvPr>
            <p:ph idx="1"/>
          </p:nvPr>
        </p:nvSpPr>
        <p:spPr/>
        <p:txBody>
          <a:bodyPr/>
          <a:lstStyle/>
          <a:p>
            <a:endParaRPr lang="en-US" dirty="0"/>
          </a:p>
        </p:txBody>
      </p:sp>
      <p:pic>
        <p:nvPicPr>
          <p:cNvPr id="4" name="Content Placeholder 3" descr="HTML_logo.png"/>
          <p:cNvPicPr>
            <a:picLocks noChangeAspect="1"/>
          </p:cNvPicPr>
          <p:nvPr/>
        </p:nvPicPr>
        <p:blipFill>
          <a:blip r:embed="rId2"/>
          <a:stretch>
            <a:fillRect/>
          </a:stretch>
        </p:blipFill>
        <p:spPr>
          <a:xfrm>
            <a:off x="4953000" y="1524000"/>
            <a:ext cx="3393546" cy="4343400"/>
          </a:xfrm>
          <a:prstGeom prst="rect">
            <a:avLst/>
          </a:prstGeom>
        </p:spPr>
      </p:pic>
      <p:pic>
        <p:nvPicPr>
          <p:cNvPr id="5" name="Content Placeholder 3" descr="Chrysanthemum.jpg"/>
          <p:cNvPicPr>
            <a:picLocks noChangeAspect="1"/>
          </p:cNvPicPr>
          <p:nvPr/>
        </p:nvPicPr>
        <p:blipFill>
          <a:blip r:embed="rId3"/>
          <a:stretch>
            <a:fillRect/>
          </a:stretch>
        </p:blipFill>
        <p:spPr>
          <a:xfrm>
            <a:off x="685800" y="1600200"/>
            <a:ext cx="4049875" cy="4128606"/>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5" presetClass="emph" presetSubtype="0" grpId="1" nodeType="clickEffect">
                                  <p:stCondLst>
                                    <p:cond delay="0"/>
                                  </p:stCondLst>
                                  <p:iterate type="lt">
                                    <p:tmAbs val="25"/>
                                  </p:iterate>
                                  <p:childTnLst>
                                    <p:set>
                                      <p:cBhvr override="childStyle">
                                        <p:cTn id="13" dur="indefinite"/>
                                        <p:tgtEl>
                                          <p:spTgt spid="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6781800" cy="1143000"/>
          </a:xfrm>
        </p:spPr>
        <p:txBody>
          <a:bodyPr/>
          <a:lstStyle/>
          <a:p>
            <a:pPr algn="ctr"/>
            <a:r>
              <a:rPr lang="bn-BD" dirty="0" smtClean="0">
                <a:latin typeface="Nikosh" pitchFamily="2" charset="0"/>
                <a:cs typeface="Nikosh" pitchFamily="2" charset="0"/>
              </a:rPr>
              <a:t>নিচের ছবি গুলি লক্ষ্য করি</a:t>
            </a:r>
            <a:endParaRPr lang="en-US" dirty="0"/>
          </a:p>
        </p:txBody>
      </p:sp>
      <p:pic>
        <p:nvPicPr>
          <p:cNvPr id="4" name="Content Placeholder 3" descr="Info-Sys354.jpg"/>
          <p:cNvPicPr>
            <a:picLocks noGrp="1" noChangeAspect="1"/>
          </p:cNvPicPr>
          <p:nvPr>
            <p:ph idx="1"/>
          </p:nvPr>
        </p:nvPicPr>
        <p:blipFill>
          <a:blip r:embed="rId2"/>
          <a:stretch>
            <a:fillRect/>
          </a:stretch>
        </p:blipFill>
        <p:spPr>
          <a:xfrm>
            <a:off x="685800" y="2209800"/>
            <a:ext cx="4089400" cy="3886200"/>
          </a:xfrm>
        </p:spPr>
      </p:pic>
      <p:pic>
        <p:nvPicPr>
          <p:cNvPr id="5" name="Content Placeholder 3" descr="Environmental-Database-Management-System-Organized.jpg"/>
          <p:cNvPicPr>
            <a:picLocks noChangeAspect="1"/>
          </p:cNvPicPr>
          <p:nvPr/>
        </p:nvPicPr>
        <p:blipFill>
          <a:blip r:embed="rId3"/>
          <a:stretch>
            <a:fillRect/>
          </a:stretch>
        </p:blipFill>
        <p:spPr>
          <a:xfrm>
            <a:off x="5029200" y="2133600"/>
            <a:ext cx="3505200" cy="39624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mph" presetSubtype="0" grpId="1" nodeType="clickEffect">
                                  <p:stCondLst>
                                    <p:cond delay="0"/>
                                  </p:stCondLst>
                                  <p:iterate type="lt">
                                    <p:tmAbs val="25"/>
                                  </p:iterate>
                                  <p:childTnLst>
                                    <p:set>
                                      <p:cBhvr override="childStyle">
                                        <p:cTn id="11" dur="indefinite"/>
                                        <p:tgtEl>
                                          <p:spTgt spid="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5867400" cy="1143000"/>
          </a:xfrm>
        </p:spPr>
        <p:txBody>
          <a:bodyPr/>
          <a:lstStyle/>
          <a:p>
            <a:pPr algn="ctr"/>
            <a:r>
              <a:rPr lang="bn-BD" dirty="0" smtClean="0">
                <a:latin typeface="Nikosh" pitchFamily="2" charset="0"/>
                <a:cs typeface="Nikosh" pitchFamily="2" charset="0"/>
              </a:rPr>
              <a:t> নিচের ছবি গুলি লক্ষ্য করি</a:t>
            </a:r>
            <a:endParaRPr lang="en-US" dirty="0"/>
          </a:p>
        </p:txBody>
      </p:sp>
      <p:pic>
        <p:nvPicPr>
          <p:cNvPr id="4" name="Content Placeholder 3" descr="VisualBasicLogo (1).gif"/>
          <p:cNvPicPr>
            <a:picLocks noGrp="1" noChangeAspect="1"/>
          </p:cNvPicPr>
          <p:nvPr>
            <p:ph idx="1"/>
          </p:nvPr>
        </p:nvPicPr>
        <p:blipFill>
          <a:blip r:embed="rId2"/>
          <a:stretch>
            <a:fillRect/>
          </a:stretch>
        </p:blipFill>
        <p:spPr>
          <a:xfrm>
            <a:off x="185472" y="2471809"/>
            <a:ext cx="3776927" cy="2904980"/>
          </a:xfrm>
        </p:spPr>
      </p:pic>
      <p:pic>
        <p:nvPicPr>
          <p:cNvPr id="5" name="Content Placeholder 3" descr="file.jpeg"/>
          <p:cNvPicPr>
            <a:picLocks noChangeAspect="1"/>
          </p:cNvPicPr>
          <p:nvPr/>
        </p:nvPicPr>
        <p:blipFill>
          <a:blip r:embed="rId3"/>
          <a:stretch>
            <a:fillRect/>
          </a:stretch>
        </p:blipFill>
        <p:spPr>
          <a:xfrm>
            <a:off x="4419600" y="2534110"/>
            <a:ext cx="3693986" cy="2856578"/>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mph" presetSubtype="2" fill="hold" nodeType="clickEffect">
                                  <p:stCondLst>
                                    <p:cond delay="0"/>
                                  </p:stCondLst>
                                  <p:childTnLst>
                                    <p:animClr clrSpc="rgb" dir="cw">
                                      <p:cBhvr>
                                        <p:cTn id="11" dur="2000" fill="hold"/>
                                        <p:tgtEl>
                                          <p:spTgt spid="2"/>
                                        </p:tgtEl>
                                        <p:attrNameLst>
                                          <p:attrName>stroke.color</p:attrName>
                                        </p:attrNameLst>
                                      </p:cBhvr>
                                      <p:to>
                                        <a:schemeClr val="accent2"/>
                                      </p:to>
                                    </p:animClr>
                                    <p:set>
                                      <p:cBhvr>
                                        <p:cTn id="12" dur="2000" fill="hold"/>
                                        <p:tgtEl>
                                          <p:spTgt spid="2"/>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704088"/>
            <a:ext cx="3352800" cy="1143000"/>
          </a:xfrm>
        </p:spPr>
        <p:txBody>
          <a:bodyPr/>
          <a:lstStyle/>
          <a:p>
            <a:pPr algn="ctr"/>
            <a:r>
              <a:rPr lang="bn-BD" dirty="0" smtClean="0">
                <a:latin typeface="Nikosh" pitchFamily="2" charset="0"/>
                <a:cs typeface="Nikosh" pitchFamily="2" charset="0"/>
              </a:rPr>
              <a:t>   </a:t>
            </a:r>
            <a:r>
              <a:rPr lang="en-US" dirty="0" err="1" smtClean="0">
                <a:latin typeface="Nikosh" pitchFamily="2" charset="0"/>
                <a:cs typeface="Nikosh" pitchFamily="2" charset="0"/>
              </a:rPr>
              <a:t>প্রারম্ভিক</a:t>
            </a:r>
            <a:r>
              <a:rPr lang="en-US" dirty="0" smtClean="0">
                <a:latin typeface="Nikosh" pitchFamily="2" charset="0"/>
                <a:cs typeface="Nikosh" pitchFamily="2" charset="0"/>
              </a:rPr>
              <a:t> </a:t>
            </a:r>
            <a:r>
              <a:rPr lang="en-US" dirty="0" err="1" smtClean="0">
                <a:latin typeface="Nikosh" pitchFamily="2" charset="0"/>
                <a:cs typeface="Nikosh" pitchFamily="2" charset="0"/>
              </a:rPr>
              <a:t>বক্তব্য</a:t>
            </a:r>
            <a:endParaRPr lang="en-US" dirty="0">
              <a:latin typeface="Nikosh" pitchFamily="2" charset="0"/>
              <a:cs typeface="Nikosh" pitchFamily="2" charset="0"/>
            </a:endParaRPr>
          </a:p>
        </p:txBody>
      </p:sp>
      <p:sp>
        <p:nvSpPr>
          <p:cNvPr id="3" name="Content Placeholder 2"/>
          <p:cNvSpPr>
            <a:spLocks noGrp="1"/>
          </p:cNvSpPr>
          <p:nvPr>
            <p:ph idx="1"/>
          </p:nvPr>
        </p:nvSpPr>
        <p:spPr>
          <a:xfrm>
            <a:off x="990600" y="2438400"/>
            <a:ext cx="7239000" cy="2026920"/>
          </a:xfrm>
        </p:spPr>
        <p:txBody>
          <a:bodyPr>
            <a:normAutofit/>
          </a:bodyPr>
          <a:lstStyle/>
          <a:p>
            <a:pPr>
              <a:buNone/>
            </a:pPr>
            <a:r>
              <a:rPr lang="bn-BD" sz="2400" dirty="0" smtClean="0">
                <a:latin typeface="Nikosh" pitchFamily="2" charset="0"/>
                <a:cs typeface="Nikosh" pitchFamily="2" charset="0"/>
              </a:rPr>
              <a:t> ডেটা এনক্রিপশন                 </a:t>
            </a:r>
          </a:p>
          <a:p>
            <a:pPr>
              <a:buNone/>
            </a:pPr>
            <a:r>
              <a:rPr lang="bn-BD" sz="2400" dirty="0" smtClean="0">
                <a:latin typeface="Nikosh" pitchFamily="2" charset="0"/>
                <a:cs typeface="Nikosh" pitchFamily="2" charset="0"/>
              </a:rPr>
              <a:t>  ডেটা এনক্রিপশন স্কিমের ধরণ ও উপাদান  </a:t>
            </a: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en-US" sz="2400" dirty="0" smtClean="0">
              <a:latin typeface="Nikosh" pitchFamily="2" charset="0"/>
              <a:cs typeface="Nikosh" pitchFamily="2" charset="0"/>
            </a:endParaRPr>
          </a:p>
          <a:p>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mph" presetSubtype="0" fill="hold" grpId="1" nodeType="clickEffect">
                                  <p:stCondLst>
                                    <p:cond delay="0"/>
                                  </p:stCondLst>
                                  <p:childTnLst>
                                    <p:animClr clrSpc="hsl" dir="cw">
                                      <p:cBhvr override="childStyle">
                                        <p:cTn id="14" dur="500" fill="hold"/>
                                        <p:tgtEl>
                                          <p:spTgt spid="2"/>
                                        </p:tgtEl>
                                        <p:attrNameLst>
                                          <p:attrName>style.color</p:attrName>
                                        </p:attrNameLst>
                                      </p:cBhvr>
                                      <p:by>
                                        <p:hsl h="7200000" s="0" l="0"/>
                                      </p:by>
                                    </p:animClr>
                                    <p:animClr clrSpc="hsl" dir="cw">
                                      <p:cBhvr>
                                        <p:cTn id="15" dur="500" fill="hold"/>
                                        <p:tgtEl>
                                          <p:spTgt spid="2"/>
                                        </p:tgtEl>
                                        <p:attrNameLst>
                                          <p:attrName>fillcolor</p:attrName>
                                        </p:attrNameLst>
                                      </p:cBhvr>
                                      <p:by>
                                        <p:hsl h="7200000" s="0" l="0"/>
                                      </p:by>
                                    </p:animClr>
                                    <p:animClr clrSpc="hsl" dir="cw">
                                      <p:cBhvr>
                                        <p:cTn id="16" dur="500" fill="hold"/>
                                        <p:tgtEl>
                                          <p:spTgt spid="2"/>
                                        </p:tgtEl>
                                        <p:attrNameLst>
                                          <p:attrName>stroke.color</p:attrName>
                                        </p:attrNameLst>
                                      </p:cBhvr>
                                      <p:by>
                                        <p:hsl h="7200000" s="0" l="0"/>
                                      </p:by>
                                    </p:animClr>
                                    <p:set>
                                      <p:cBhvr>
                                        <p:cTn id="17"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704088"/>
            <a:ext cx="3352800" cy="1143000"/>
          </a:xfrm>
        </p:spPr>
        <p:txBody>
          <a:bodyPr/>
          <a:lstStyle/>
          <a:p>
            <a:pPr algn="ctr"/>
            <a:r>
              <a:rPr lang="bn-BD" dirty="0" smtClean="0">
                <a:latin typeface="Nikosh" pitchFamily="2" charset="0"/>
                <a:cs typeface="Nikosh" pitchFamily="2" charset="0"/>
              </a:rPr>
              <a:t>   শিখন ফল </a:t>
            </a:r>
            <a:endParaRPr lang="en-US" dirty="0">
              <a:latin typeface="Nikosh" pitchFamily="2" charset="0"/>
              <a:cs typeface="Nikosh" pitchFamily="2" charset="0"/>
            </a:endParaRPr>
          </a:p>
        </p:txBody>
      </p:sp>
      <p:sp>
        <p:nvSpPr>
          <p:cNvPr id="3" name="Content Placeholder 2"/>
          <p:cNvSpPr>
            <a:spLocks noGrp="1"/>
          </p:cNvSpPr>
          <p:nvPr>
            <p:ph idx="1"/>
          </p:nvPr>
        </p:nvSpPr>
        <p:spPr>
          <a:xfrm>
            <a:off x="990600" y="2438400"/>
            <a:ext cx="7239000" cy="2026920"/>
          </a:xfrm>
        </p:spPr>
        <p:txBody>
          <a:bodyPr>
            <a:normAutofit/>
          </a:bodyPr>
          <a:lstStyle/>
          <a:p>
            <a:pPr>
              <a:buNone/>
            </a:pPr>
            <a:r>
              <a:rPr lang="bn-BD" sz="2400" dirty="0" smtClean="0">
                <a:latin typeface="Nikosh" pitchFamily="2" charset="0"/>
                <a:cs typeface="Nikosh" pitchFamily="2" charset="0"/>
              </a:rPr>
              <a:t>১</a:t>
            </a:r>
            <a:r>
              <a:rPr lang="en-US" sz="2400" dirty="0" smtClean="0">
                <a:latin typeface="Nikosh" pitchFamily="2" charset="0"/>
                <a:cs typeface="Nikosh" pitchFamily="2" charset="0"/>
              </a:rPr>
              <a:t>.</a:t>
            </a:r>
            <a:r>
              <a:rPr lang="bn-BD" sz="2400" dirty="0" smtClean="0">
                <a:latin typeface="Nikosh" pitchFamily="2" charset="0"/>
                <a:cs typeface="Nikosh" pitchFamily="2" charset="0"/>
              </a:rPr>
              <a:t>  ডেটা এনক্রিপশন কি বলতে </a:t>
            </a:r>
            <a:r>
              <a:rPr lang="bn-BD" sz="2400" dirty="0" smtClean="0">
                <a:latin typeface="Nikosh" pitchFamily="2" charset="0"/>
                <a:cs typeface="Nikosh" pitchFamily="2" charset="0"/>
              </a:rPr>
              <a:t>পারবে</a:t>
            </a:r>
            <a:r>
              <a:rPr lang="en-US" sz="2400" dirty="0" smtClean="0">
                <a:latin typeface="Nikosh" pitchFamily="2" charset="0"/>
                <a:cs typeface="Nikosh" pitchFamily="2" charset="0"/>
              </a:rPr>
              <a:t> ;</a:t>
            </a:r>
            <a:r>
              <a:rPr lang="bn-BD" sz="2400" dirty="0" smtClean="0">
                <a:latin typeface="Nikosh" pitchFamily="2" charset="0"/>
                <a:cs typeface="Nikosh" pitchFamily="2" charset="0"/>
              </a:rPr>
              <a:t>                </a:t>
            </a:r>
            <a:endParaRPr lang="bn-BD" sz="2400" dirty="0" smtClean="0">
              <a:latin typeface="Nikosh" pitchFamily="2" charset="0"/>
              <a:cs typeface="Nikosh" pitchFamily="2" charset="0"/>
            </a:endParaRPr>
          </a:p>
          <a:p>
            <a:pPr>
              <a:buNone/>
            </a:pPr>
            <a:r>
              <a:rPr lang="bn-BD" sz="2400" dirty="0" smtClean="0">
                <a:latin typeface="Nikosh" pitchFamily="2" charset="0"/>
                <a:cs typeface="Nikosh" pitchFamily="2" charset="0"/>
              </a:rPr>
              <a:t>২</a:t>
            </a:r>
            <a:r>
              <a:rPr lang="en-US" sz="2400" dirty="0" smtClean="0">
                <a:latin typeface="Nikosh" pitchFamily="2" charset="0"/>
                <a:cs typeface="Nikosh" pitchFamily="2" charset="0"/>
              </a:rPr>
              <a:t>.</a:t>
            </a:r>
            <a:r>
              <a:rPr lang="bn-BD" sz="2400" dirty="0" smtClean="0">
                <a:latin typeface="Nikosh" pitchFamily="2" charset="0"/>
                <a:cs typeface="Nikosh" pitchFamily="2" charset="0"/>
              </a:rPr>
              <a:t>  ডেটা এনক্রিপশনের ব্যবহার বলতে </a:t>
            </a:r>
            <a:r>
              <a:rPr lang="bn-BD" sz="2400" dirty="0" smtClean="0">
                <a:latin typeface="Nikosh" pitchFamily="2" charset="0"/>
                <a:cs typeface="Nikosh" pitchFamily="2" charset="0"/>
              </a:rPr>
              <a:t>পারবে</a:t>
            </a:r>
            <a:r>
              <a:rPr lang="en-US" sz="2400" dirty="0" smtClean="0">
                <a:latin typeface="Nikosh" pitchFamily="2" charset="0"/>
                <a:cs typeface="Nikosh" pitchFamily="2" charset="0"/>
              </a:rPr>
              <a:t> ;</a:t>
            </a:r>
            <a:r>
              <a:rPr lang="bn-BD" sz="2400" dirty="0" smtClean="0">
                <a:latin typeface="Nikosh" pitchFamily="2" charset="0"/>
                <a:cs typeface="Nikosh" pitchFamily="2" charset="0"/>
              </a:rPr>
              <a:t> </a:t>
            </a:r>
            <a:endParaRPr lang="bn-BD" sz="2400" dirty="0" smtClean="0">
              <a:latin typeface="Nikosh" pitchFamily="2" charset="0"/>
              <a:cs typeface="Nikosh" pitchFamily="2" charset="0"/>
            </a:endParaRPr>
          </a:p>
          <a:p>
            <a:pPr>
              <a:buNone/>
            </a:pPr>
            <a:r>
              <a:rPr lang="bn-BD" sz="2400" dirty="0" smtClean="0">
                <a:latin typeface="Nikosh" pitchFamily="2" charset="0"/>
                <a:cs typeface="Nikosh" pitchFamily="2" charset="0"/>
              </a:rPr>
              <a:t>৩</a:t>
            </a:r>
            <a:r>
              <a:rPr lang="en-US" sz="2400" dirty="0" smtClean="0">
                <a:latin typeface="Nikosh" pitchFamily="2" charset="0"/>
                <a:cs typeface="Nikosh" pitchFamily="2" charset="0"/>
              </a:rPr>
              <a:t>.</a:t>
            </a:r>
            <a:r>
              <a:rPr lang="bn-BD" sz="2400" dirty="0" smtClean="0">
                <a:latin typeface="Nikosh" pitchFamily="2" charset="0"/>
                <a:cs typeface="Nikosh" pitchFamily="2" charset="0"/>
              </a:rPr>
              <a:t>  ডেটা এনক্রিপশন স্কিমের ধরণ ও উপাদান কি তা বলতে </a:t>
            </a:r>
            <a:r>
              <a:rPr lang="bn-BD" sz="2400" dirty="0" smtClean="0">
                <a:latin typeface="Nikosh" pitchFamily="2" charset="0"/>
                <a:cs typeface="Nikosh" pitchFamily="2" charset="0"/>
              </a:rPr>
              <a:t>পারবে</a:t>
            </a:r>
            <a:r>
              <a:rPr lang="en-US" sz="2400" smtClean="0">
                <a:latin typeface="Nikosh" pitchFamily="2" charset="0"/>
                <a:cs typeface="Nikosh" pitchFamily="2" charset="0"/>
              </a:rPr>
              <a:t> ।</a:t>
            </a:r>
            <a:r>
              <a:rPr lang="bn-BD" sz="2400" smtClean="0">
                <a:latin typeface="Nikosh" pitchFamily="2" charset="0"/>
                <a:cs typeface="Nikosh" pitchFamily="2" charset="0"/>
              </a:rPr>
              <a:t>  </a:t>
            </a: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en-US" sz="2400" dirty="0" smtClean="0">
              <a:latin typeface="Nikosh" pitchFamily="2" charset="0"/>
              <a:cs typeface="Nikosh" pitchFamily="2" charset="0"/>
            </a:endParaRPr>
          </a:p>
          <a:p>
            <a:endParaRPr lang="en-US" dirty="0"/>
          </a:p>
        </p:txBody>
      </p:sp>
    </p:spTree>
    <p:extLst>
      <p:ext uri="{BB962C8B-B14F-4D97-AF65-F5344CB8AC3E}">
        <p14:creationId xmlns:p14="http://schemas.microsoft.com/office/powerpoint/2010/main" val="553632146"/>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mph" presetSubtype="0" fill="hold" grpId="1" nodeType="clickEffect">
                                  <p:stCondLst>
                                    <p:cond delay="0"/>
                                  </p:stCondLst>
                                  <p:childTnLst>
                                    <p:animClr clrSpc="hsl" dir="cw">
                                      <p:cBhvr override="childStyle">
                                        <p:cTn id="14" dur="500" fill="hold"/>
                                        <p:tgtEl>
                                          <p:spTgt spid="2"/>
                                        </p:tgtEl>
                                        <p:attrNameLst>
                                          <p:attrName>style.color</p:attrName>
                                        </p:attrNameLst>
                                      </p:cBhvr>
                                      <p:by>
                                        <p:hsl h="7200000" s="0" l="0"/>
                                      </p:by>
                                    </p:animClr>
                                    <p:animClr clrSpc="hsl" dir="cw">
                                      <p:cBhvr>
                                        <p:cTn id="15" dur="500" fill="hold"/>
                                        <p:tgtEl>
                                          <p:spTgt spid="2"/>
                                        </p:tgtEl>
                                        <p:attrNameLst>
                                          <p:attrName>fillcolor</p:attrName>
                                        </p:attrNameLst>
                                      </p:cBhvr>
                                      <p:by>
                                        <p:hsl h="7200000" s="0" l="0"/>
                                      </p:by>
                                    </p:animClr>
                                    <p:animClr clrSpc="hsl" dir="cw">
                                      <p:cBhvr>
                                        <p:cTn id="16" dur="500" fill="hold"/>
                                        <p:tgtEl>
                                          <p:spTgt spid="2"/>
                                        </p:tgtEl>
                                        <p:attrNameLst>
                                          <p:attrName>stroke.color</p:attrName>
                                        </p:attrNameLst>
                                      </p:cBhvr>
                                      <p:by>
                                        <p:hsl h="7200000" s="0" l="0"/>
                                      </p:by>
                                    </p:animClr>
                                    <p:set>
                                      <p:cBhvr>
                                        <p:cTn id="17"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docProps/app.xml><?xml version="1.0" encoding="utf-8"?>
<Properties xmlns="http://schemas.openxmlformats.org/officeDocument/2006/extended-properties" xmlns:vt="http://schemas.openxmlformats.org/officeDocument/2006/docPropsVTypes">
  <Template>TM04033919[[fn=Circuit]]</Template>
  <TotalTime>110</TotalTime>
  <Words>1924</Words>
  <Application>Microsoft Office PowerPoint</Application>
  <PresentationFormat>On-screen Show (4:3)</PresentationFormat>
  <Paragraphs>199</Paragraphs>
  <Slides>37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Nikosh</vt:lpstr>
      <vt:lpstr>NikoshBAN</vt:lpstr>
      <vt:lpstr>Times New Roman</vt:lpstr>
      <vt:lpstr>Trebuchet MS</vt:lpstr>
      <vt:lpstr>Tw Cen MT</vt:lpstr>
      <vt:lpstr>Vrinda</vt:lpstr>
      <vt:lpstr>Circuit</vt:lpstr>
      <vt:lpstr>        শুভেচ্ছা/ স্বাগতম</vt:lpstr>
      <vt:lpstr> শিক্ষক পরিচিতি </vt:lpstr>
      <vt:lpstr>  পাঠ পরিচিতি</vt:lpstr>
      <vt:lpstr> মুল শিরোনামঃ ডেটাবেজ ম্যানেজমেন্ট সিস্টেম </vt:lpstr>
      <vt:lpstr>  নিচের ছবি গুলি লক্ষ্য করি </vt:lpstr>
      <vt:lpstr>নিচের ছবি গুলি লক্ষ্য করি</vt:lpstr>
      <vt:lpstr> নিচের ছবি গুলি লক্ষ্য করি</vt:lpstr>
      <vt:lpstr>   প্রারম্ভিক বক্তব্য</vt:lpstr>
      <vt:lpstr>   শিখন ফল </vt:lpstr>
      <vt:lpstr> শিখন ফলের আলোকে প্রশ্ন  </vt:lpstr>
      <vt:lpstr>   একক কাজ</vt:lpstr>
      <vt:lpstr>একক কাজ</vt:lpstr>
      <vt:lpstr>   একক কাজের প্রশ্ন</vt:lpstr>
      <vt:lpstr>    একক কাজের সমাধান</vt:lpstr>
      <vt:lpstr>   জোড়ায় কাজ</vt:lpstr>
      <vt:lpstr>জোড়ায় কাজ</vt:lpstr>
      <vt:lpstr>জোড়ায় কাজ</vt:lpstr>
      <vt:lpstr>   জোড়ায় কাজের প্রশ্ন</vt:lpstr>
      <vt:lpstr>জোড়ায় কাজের সমাধান</vt:lpstr>
      <vt:lpstr>     দলীয় কাজ</vt:lpstr>
      <vt:lpstr>দলীয় কাজ</vt:lpstr>
      <vt:lpstr>দলীয় কাজ</vt:lpstr>
      <vt:lpstr>দলীয় কাজ</vt:lpstr>
      <vt:lpstr>     দলীয় কাজের প্রশ্ন </vt:lpstr>
      <vt:lpstr>দলীয় কাজের সমাধান     </vt:lpstr>
      <vt:lpstr>মুল্যায়ন</vt:lpstr>
      <vt:lpstr>জ্ঞান মুলক,অনুধাবন মুলক, প্রয়োগ মুলক   প্রশ্ন (ক)  </vt:lpstr>
      <vt:lpstr>মুল্যায়ন</vt:lpstr>
      <vt:lpstr>জ্ঞান মুলক,অনুধাবন মুলক, প্রয়োগ মুলক প্রশ্ন (খ)  </vt:lpstr>
      <vt:lpstr>মুল্যায়ন</vt:lpstr>
      <vt:lpstr>জ্ঞান মুলক,অনুধাবন মুলক, প্রয়োগ মুলক প্রশ্ন (গ)  </vt:lpstr>
      <vt:lpstr>বহুপদী সমাপ্তি সুচক/অভিন্ন তথ্যভিত্তিক বহুনির্বাচনী প্রশ্ন</vt:lpstr>
      <vt:lpstr>বহুপদী সমাপ্তি সুচক/অভিন্ন তথ্যভিত্তিক বহুনির্বাচনী প্রশ্ন</vt:lpstr>
      <vt:lpstr>     সমাধান</vt:lpstr>
      <vt:lpstr>   বাড়ির কাজ</vt:lpstr>
      <vt:lpstr>সহায়তা</vt:lpstr>
      <vt:lpstr>     ধন্যবাদ</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শুভেচ্ছা / স্বাগতম</dc:title>
  <dc:creator>USER</dc:creator>
  <cp:lastModifiedBy>Windows User</cp:lastModifiedBy>
  <cp:revision>30</cp:revision>
  <dcterms:created xsi:type="dcterms:W3CDTF">2006-08-16T00:00:00Z</dcterms:created>
  <dcterms:modified xsi:type="dcterms:W3CDTF">2019-11-01T11:08:31Z</dcterms:modified>
</cp:coreProperties>
</file>