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79" r:id="rId2"/>
    <p:sldId id="280" r:id="rId3"/>
    <p:sldId id="259" r:id="rId4"/>
    <p:sldId id="260" r:id="rId5"/>
    <p:sldId id="261" r:id="rId6"/>
    <p:sldId id="262" r:id="rId7"/>
    <p:sldId id="277" r:id="rId8"/>
    <p:sldId id="278" r:id="rId9"/>
    <p:sldId id="275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6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4" autoAdjust="0"/>
    <p:restoredTop sz="94660"/>
  </p:normalViewPr>
  <p:slideViewPr>
    <p:cSldViewPr>
      <p:cViewPr varScale="1">
        <p:scale>
          <a:sx n="70" d="100"/>
          <a:sy n="70" d="100"/>
        </p:scale>
        <p:origin x="164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11DC7-79ED-44DE-B426-BE71BED95D99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40178-81F7-440D-BD44-8BA768D7F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40178-81F7-440D-BD44-8BA768D7F3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430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685800"/>
            <a:ext cx="533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</a:t>
            </a:r>
            <a:r>
              <a:rPr lang="en-US" sz="4000" b="1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ক্লাশে</a:t>
            </a:r>
            <a:r>
              <a:rPr lang="en-US" sz="40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40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40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752600"/>
            <a:ext cx="63246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519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761" y="495754"/>
            <a:ext cx="2850821" cy="1325563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bn-IN" dirty="0" smtClean="0">
                <a:latin typeface="Nikosh" pitchFamily="2" charset="0"/>
                <a:cs typeface="Nikosh" pitchFamily="2" charset="0"/>
              </a:rPr>
              <a:t>একক কাজ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Picture Placeholder 4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129756"/>
            <a:ext cx="3581400" cy="3042444"/>
          </a:xfrm>
        </p:spPr>
      </p:pic>
    </p:spTree>
    <p:extLst>
      <p:ext uri="{BB962C8B-B14F-4D97-AF65-F5344CB8AC3E}">
        <p14:creationId xmlns:p14="http://schemas.microsoft.com/office/powerpoint/2010/main" val="351306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0047" y="365126"/>
            <a:ext cx="3313216" cy="1325563"/>
          </a:xfrm>
          <a:solidFill>
            <a:srgbClr val="FFC000"/>
          </a:solidFill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bn-IN" dirty="0" smtClean="0">
                <a:latin typeface="Nikosh" pitchFamily="2" charset="0"/>
                <a:cs typeface="Nikosh" pitchFamily="2" charset="0"/>
              </a:rPr>
              <a:t>একক কাজ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প্রশ্ন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715" y="2514394"/>
            <a:ext cx="6532171" cy="858199"/>
          </a:xfrm>
        </p:spPr>
        <p:txBody>
          <a:bodyPr>
            <a:normAutofit fontScale="77500" lnSpcReduction="20000"/>
          </a:bodyPr>
          <a:lstStyle/>
          <a:p>
            <a:r>
              <a:rPr lang="bn-IN" sz="4800" dirty="0" smtClean="0"/>
              <a:t> </a:t>
            </a:r>
            <a:r>
              <a:rPr lang="bn-IN" sz="4800" dirty="0" smtClean="0">
                <a:latin typeface="Nikosh" pitchFamily="2" charset="0"/>
                <a:cs typeface="Nikosh" pitchFamily="2" charset="0"/>
              </a:rPr>
              <a:t>ইন্টারনেট কি ?  ( সময় – ৩ মিনিট ) </a:t>
            </a:r>
            <a:endParaRPr lang="en-US" sz="48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47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/>
      <p:bldP spid="3" grpI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897" y="317624"/>
            <a:ext cx="5019303" cy="1325563"/>
          </a:xfr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bn-IN" dirty="0" smtClean="0">
                <a:latin typeface="Nikosh" pitchFamily="2" charset="0"/>
                <a:cs typeface="Nikosh" pitchFamily="2" charset="0"/>
              </a:rPr>
              <a:t>একক কাজের সমাধান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93818"/>
            <a:ext cx="7886700" cy="1353788"/>
          </a:xfrm>
        </p:spPr>
        <p:txBody>
          <a:bodyPr>
            <a:normAutofit/>
          </a:bodyPr>
          <a:lstStyle/>
          <a:p>
            <a:r>
              <a:rPr lang="bn-IN" dirty="0" smtClean="0">
                <a:latin typeface="Nikosh" pitchFamily="2" charset="0"/>
                <a:cs typeface="Nikosh" pitchFamily="2" charset="0"/>
              </a:rPr>
              <a:t>ইন্টারনেট পৃথিবী বিস্তৃত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অসংখ্য নেটওয়ার্কের সমন্বয়ে গঠিত 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একটি বৃহত্তম কম্পিউটার নেটওয়ার্ক। এটি অসংখ্য ছোট বা বড় নেটওয়ার্ক এর সংযোগে তৈরি একটি আন্তর্জাতিক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যোগাযোগ মাধ্যম/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নেটওয়ার্ক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ব্যবস্থা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।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00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/>
      <p:bldP spid="3" grpI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7732" y="270122"/>
            <a:ext cx="3232067" cy="1325563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bn-IN" dirty="0" smtClean="0">
                <a:latin typeface="Nikosh" pitchFamily="2" charset="0"/>
                <a:cs typeface="Nikosh" pitchFamily="2" charset="0"/>
              </a:rPr>
              <a:t>জোড়ায় কাজ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271072"/>
            <a:ext cx="7543800" cy="367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2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xit" presetSubtype="1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animEffect transition="out" filter="wheel(1)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build="p"/>
      <p:bldP spid="5" grpI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8984" y="190006"/>
            <a:ext cx="3694215" cy="1512558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bn-IN" dirty="0" smtClean="0">
                <a:latin typeface="Nikosh" pitchFamily="2" charset="0"/>
                <a:cs typeface="Nikosh" pitchFamily="2" charset="0"/>
              </a:rPr>
              <a:t>জোড়ায় কাজ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প্রশ্ন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458191"/>
            <a:ext cx="5410199" cy="1080656"/>
          </a:xfrm>
        </p:spPr>
        <p:txBody>
          <a:bodyPr>
            <a:normAutofit/>
          </a:bodyPr>
          <a:lstStyle/>
          <a:p>
            <a:pPr algn="ctr"/>
            <a:endParaRPr lang="en-US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dirty="0" smtClean="0">
                <a:latin typeface="Nikosh" pitchFamily="2" charset="0"/>
                <a:cs typeface="Nikosh" pitchFamily="2" charset="0"/>
              </a:rPr>
              <a:t>ইন্টারনে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ট 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ব্যবহা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রের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ক্ষেত্র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বল ।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94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304800"/>
            <a:ext cx="5280313" cy="1325563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bn-IN" dirty="0" smtClean="0">
                <a:latin typeface="Nikosh" pitchFamily="2" charset="0"/>
                <a:cs typeface="Nikosh" pitchFamily="2" charset="0"/>
              </a:rPr>
              <a:t>জোড়ায় কাজ এর সমাধান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897579"/>
            <a:ext cx="8233311" cy="1903021"/>
          </a:xfrm>
        </p:spPr>
        <p:txBody>
          <a:bodyPr>
            <a:normAutofit/>
          </a:bodyPr>
          <a:lstStyle/>
          <a:p>
            <a:r>
              <a:rPr lang="bn-IN" dirty="0" smtClean="0">
                <a:latin typeface="Nikosh" pitchFamily="2" charset="0"/>
                <a:cs typeface="Nikosh" pitchFamily="2" charset="0"/>
              </a:rPr>
              <a:t>ইন্টারনেট এর  সুনিদির্স্ট  পরিধি নেই। অসংখ্য কাজে ইন্টারনেট এর ব্যবহার হয়, যেমন – অফিস আদালত, ব্যবসা-বাণিজ্য , ইমেইল, চিকিৎসা, টিকেট সংগ্রহ, ই-লানিং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ইত্যাদি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।</a:t>
            </a:r>
          </a:p>
          <a:p>
            <a:pPr marL="0" indent="0">
              <a:buNone/>
            </a:pP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6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/>
      <p:bldP spid="3" grpI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4600" y="1905000"/>
            <a:ext cx="4833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নিচের চিত্র </a:t>
            </a:r>
            <a:r>
              <a:rPr lang="bn-IN" sz="28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/ ছবি গুলি লক্ষ্য করি </a:t>
            </a:r>
            <a:r>
              <a:rPr lang="bn-IN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-  </a:t>
            </a:r>
            <a:endParaRPr lang="en-US" sz="2800" dirty="0">
              <a:solidFill>
                <a:srgbClr val="00206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452010" y="329498"/>
            <a:ext cx="2613313" cy="1325563"/>
          </a:xfr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bn-IN" dirty="0" smtClean="0">
                <a:latin typeface="Nikosh" pitchFamily="2" charset="0"/>
                <a:cs typeface="Nikosh" pitchFamily="2" charset="0"/>
              </a:rPr>
              <a:t>দল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গত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 কাজ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307" y="3602023"/>
            <a:ext cx="1525385" cy="1055716"/>
          </a:xfrm>
        </p:spPr>
      </p:pic>
    </p:spTree>
    <p:extLst>
      <p:ext uri="{BB962C8B-B14F-4D97-AF65-F5344CB8AC3E}">
        <p14:creationId xmlns:p14="http://schemas.microsoft.com/office/powerpoint/2010/main" val="141702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375" y="388876"/>
            <a:ext cx="3299114" cy="1325563"/>
          </a:xfr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bn-IN" dirty="0" smtClean="0">
                <a:latin typeface="Nikosh" pitchFamily="2" charset="0"/>
                <a:cs typeface="Nikosh" pitchFamily="2" charset="0"/>
              </a:rPr>
              <a:t>দল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গত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 কাজ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প্রশ্ন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67000"/>
            <a:ext cx="8439149" cy="1543793"/>
          </a:xfrm>
        </p:spPr>
        <p:txBody>
          <a:bodyPr>
            <a:normAutofit/>
          </a:bodyPr>
          <a:lstStyle/>
          <a:p>
            <a:pPr algn="ctr"/>
            <a:r>
              <a:rPr lang="en-US" sz="4000" dirty="0" err="1">
                <a:latin typeface="Nikosh" pitchFamily="2" charset="0"/>
                <a:cs typeface="Nikosh" pitchFamily="2" charset="0"/>
              </a:rPr>
              <a:t>ইন্টারনেটের</a:t>
            </a:r>
            <a:r>
              <a:rPr lang="en-US" sz="40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latin typeface="Nikosh" pitchFamily="2" charset="0"/>
                <a:cs typeface="Nikosh" pitchFamily="2" charset="0"/>
              </a:rPr>
              <a:t>সুফল</a:t>
            </a:r>
            <a:r>
              <a:rPr lang="en-US" sz="4000" dirty="0">
                <a:latin typeface="Nikosh" pitchFamily="2" charset="0"/>
                <a:cs typeface="Nikosh" pitchFamily="2" charset="0"/>
              </a:rPr>
              <a:t> ও </a:t>
            </a:r>
            <a:r>
              <a:rPr lang="en-US" sz="4000" dirty="0" err="1">
                <a:latin typeface="Nikosh" pitchFamily="2" charset="0"/>
                <a:cs typeface="Nikosh" pitchFamily="2" charset="0"/>
              </a:rPr>
              <a:t>কুফল</a:t>
            </a:r>
            <a:r>
              <a:rPr lang="en-US" sz="40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latin typeface="Nikosh" pitchFamily="2" charset="0"/>
                <a:cs typeface="Nikosh" pitchFamily="2" charset="0"/>
              </a:rPr>
              <a:t>সম্পর্কে</a:t>
            </a:r>
            <a:r>
              <a:rPr lang="en-US" sz="40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latin typeface="Nikosh" pitchFamily="2" charset="0"/>
                <a:cs typeface="Nikosh" pitchFamily="2" charset="0"/>
              </a:rPr>
              <a:t>বর্ণনা</a:t>
            </a:r>
            <a:r>
              <a:rPr lang="en-US" sz="40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কর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। </a:t>
            </a:r>
            <a:endParaRPr lang="en-US" sz="4000" dirty="0">
              <a:latin typeface="Nikosh" pitchFamily="2" charset="0"/>
              <a:cs typeface="Nikosh" pitchFamily="2" charset="0"/>
            </a:endParaRPr>
          </a:p>
          <a:p>
            <a:pPr marL="0" indent="0" algn="ctr">
              <a:buNone/>
            </a:pPr>
            <a:r>
              <a:rPr lang="bn-IN" dirty="0" smtClean="0">
                <a:latin typeface="Nikosh" pitchFamily="2" charset="0"/>
                <a:cs typeface="Nikosh" pitchFamily="2" charset="0"/>
              </a:rPr>
              <a:t>                 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>
                <a:latin typeface="Nikosh" pitchFamily="2" charset="0"/>
                <a:cs typeface="Nikosh" pitchFamily="2" charset="0"/>
              </a:rPr>
              <a:t>( </a:t>
            </a:r>
            <a:r>
              <a:rPr lang="en-US" dirty="0" err="1">
                <a:latin typeface="Nikosh" pitchFamily="2" charset="0"/>
                <a:cs typeface="Nikosh" pitchFamily="2" charset="0"/>
              </a:rPr>
              <a:t>সময়</a:t>
            </a:r>
            <a:r>
              <a:rPr lang="en-US" dirty="0">
                <a:latin typeface="Nikosh" pitchFamily="2" charset="0"/>
                <a:cs typeface="Nikosh" pitchFamily="2" charset="0"/>
              </a:rPr>
              <a:t> – ৫ </a:t>
            </a:r>
            <a:r>
              <a:rPr lang="en-US" dirty="0" err="1">
                <a:latin typeface="Nikosh" pitchFamily="2" charset="0"/>
                <a:cs typeface="Nikosh" pitchFamily="2" charset="0"/>
              </a:rPr>
              <a:t>মিনিট</a:t>
            </a:r>
            <a:r>
              <a:rPr lang="en-US" dirty="0">
                <a:latin typeface="Nikosh" pitchFamily="2" charset="0"/>
                <a:cs typeface="Nikosh" pitchFamily="2" charset="0"/>
              </a:rPr>
              <a:t> 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20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/>
      <p:bldP spid="3" grpI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94164" y="210746"/>
            <a:ext cx="5402035" cy="1325563"/>
          </a:xfr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bn-IN" dirty="0" smtClean="0">
                <a:solidFill>
                  <a:srgbClr val="04617B"/>
                </a:solidFill>
                <a:latin typeface="Nikosh" pitchFamily="2" charset="0"/>
                <a:cs typeface="Nikosh" pitchFamily="2" charset="0"/>
              </a:rPr>
              <a:t>দল</a:t>
            </a:r>
            <a:r>
              <a:rPr lang="en-US" dirty="0" err="1" smtClean="0">
                <a:solidFill>
                  <a:srgbClr val="04617B"/>
                </a:solidFill>
                <a:latin typeface="Nikosh" pitchFamily="2" charset="0"/>
                <a:cs typeface="Nikosh" pitchFamily="2" charset="0"/>
              </a:rPr>
              <a:t>গত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 কাজ এর সমাধান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185060"/>
            <a:ext cx="8134350" cy="3586349"/>
          </a:xfrm>
        </p:spPr>
        <p:txBody>
          <a:bodyPr>
            <a:normAutofit lnSpcReduction="10000"/>
          </a:bodyPr>
          <a:lstStyle/>
          <a:p>
            <a:r>
              <a:rPr lang="bn-IN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ইন্টারনেটের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সুফল</a:t>
            </a:r>
            <a:r>
              <a:rPr lang="bn-IN" dirty="0">
                <a:latin typeface="Nikosh" pitchFamily="2" charset="0"/>
                <a:cs typeface="Nikosh" pitchFamily="2" charset="0"/>
              </a:rPr>
              <a:t> 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– যোগাযোগ ( ই-মেইল, ভিডিও কনফারেন্সিং ), কর্মসংস্থান ( আউট সোরসিং  ), শিক্ষা ( ই – ইডুকেশান ), চিকিৎসা ( টেলিমেডিসিন ), অফিস  ( ডিজিটাল অফিস ),  বাসস্থান ( স্মার্টহোম ),  ব্যবসা ( ই - কমার্স ), সংবাদ ( ই – নিউজ ), বিনোদন ( অডিও, ভিডিও ডাউনলোড  ), সাংস্কৃতিক বিনিময় । </a:t>
            </a:r>
          </a:p>
          <a:p>
            <a:r>
              <a:rPr lang="en-US" dirty="0" err="1" smtClean="0">
                <a:latin typeface="Nikosh" pitchFamily="2" charset="0"/>
                <a:cs typeface="Nikosh" pitchFamily="2" charset="0"/>
              </a:rPr>
              <a:t>ইন্টারনেটের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কুফল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 – অশ্লীলতা বেড়ে যাচ্ছে, গোপনীয়তা হ্রাস পাচ্ছে, বিদেশী সাংস্কৃতির প্রভাব পড়ছে, মিথ্যা প্রচারণা </a:t>
            </a:r>
            <a:r>
              <a:rPr lang="bn-IN" dirty="0">
                <a:latin typeface="Nikosh" pitchFamily="2" charset="0"/>
                <a:cs typeface="Nikosh" pitchFamily="2" charset="0"/>
              </a:rPr>
              <a:t>বেড়ে যাচ্ছে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 , অপরাধমূলক কর্মকাণ্ড বেড়ে যাচ্ছে, সফটওয়্যার পাইরেসি হচ্ছে , সাইবার অপরাধ বেড়ে যাচ্চ্ছে, বিভিন্ন ধরনের অপপ্রয়োগ বেড়ে যাচ্ছে।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04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" grpId="0" build="p"/>
      <p:bldP spid="3" grpI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মূল্যায়ন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458200" cy="38100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bn-IN" sz="2800" dirty="0" smtClean="0">
                <a:latin typeface="Nikosh" pitchFamily="2" charset="0"/>
                <a:cs typeface="Nikosh" pitchFamily="2" charset="0"/>
              </a:rPr>
              <a:t>১।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তথ্য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ও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যোগাযোগ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প্রযুক্তির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প্রধান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উপকরণ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কোনটি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নয়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2800" dirty="0" smtClean="0">
                <a:latin typeface="Nikosh" pitchFamily="2" charset="0"/>
                <a:cs typeface="Nikosh" pitchFamily="2" charset="0"/>
              </a:rPr>
              <a:t>?</a:t>
            </a:r>
          </a:p>
          <a:p>
            <a:pPr>
              <a:buNone/>
            </a:pPr>
            <a:r>
              <a:rPr lang="bn-IN" sz="2800" dirty="0" smtClean="0">
                <a:latin typeface="Nikosh" pitchFamily="2" charset="0"/>
                <a:cs typeface="Nikosh" pitchFamily="2" charset="0"/>
              </a:rPr>
              <a:t>ক। কম্পিউটার  </a:t>
            </a:r>
            <a:r>
              <a:rPr lang="bn-IN" sz="2800" b="1" dirty="0" smtClean="0">
                <a:latin typeface="Nikosh" pitchFamily="2" charset="0"/>
                <a:cs typeface="Nikosh" pitchFamily="2" charset="0"/>
              </a:rPr>
              <a:t>খ। টেলিভিশন  </a:t>
            </a:r>
            <a:r>
              <a:rPr lang="bn-IN" sz="2800" dirty="0" smtClean="0">
                <a:latin typeface="Nikosh" pitchFamily="2" charset="0"/>
                <a:cs typeface="Nikosh" pitchFamily="2" charset="0"/>
              </a:rPr>
              <a:t>গ। ইন্টারনেট  ঘ। স্মার্ট ফোন</a:t>
            </a:r>
          </a:p>
          <a:p>
            <a:pPr>
              <a:buNone/>
            </a:pPr>
            <a:r>
              <a:rPr lang="en-US" sz="2800" dirty="0" smtClean="0">
                <a:latin typeface="Nikosh" pitchFamily="2" charset="0"/>
                <a:cs typeface="Nikosh" pitchFamily="2" charset="0"/>
              </a:rPr>
              <a:t>২ </a:t>
            </a:r>
            <a:r>
              <a:rPr lang="bn-IN" sz="2800" dirty="0" smtClean="0">
                <a:latin typeface="Nikosh" pitchFamily="2" charset="0"/>
                <a:cs typeface="Nikosh" pitchFamily="2" charset="0"/>
              </a:rPr>
              <a:t>। ডিজিটাল কনটেন্ট হল     </a:t>
            </a:r>
            <a:endParaRPr lang="en-US" sz="28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bn-IN" sz="28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atin typeface="Nikosh" pitchFamily="2" charset="0"/>
                <a:cs typeface="Nikosh" pitchFamily="2" charset="0"/>
              </a:rPr>
              <a:t>i</a:t>
            </a:r>
            <a:r>
              <a:rPr lang="bn-IN" sz="2800" b="1" dirty="0" smtClean="0">
                <a:latin typeface="Nikosh" pitchFamily="2" charset="0"/>
                <a:cs typeface="Nikosh" pitchFamily="2" charset="0"/>
              </a:rPr>
              <a:t> ই –বুক, ব্লগপোস্ট ও ই নিবন্ধ      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ii </a:t>
            </a:r>
            <a:r>
              <a:rPr lang="bn-IN" sz="2800" dirty="0" smtClean="0">
                <a:latin typeface="Nikosh" pitchFamily="2" charset="0"/>
                <a:cs typeface="Nikosh" pitchFamily="2" charset="0"/>
              </a:rPr>
              <a:t>ইনফো গ্রাফিকস ও অ্যানিমেটেড ছবি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iii </a:t>
            </a:r>
            <a:r>
              <a:rPr lang="bn-IN" sz="2800" dirty="0" smtClean="0">
                <a:latin typeface="Nikosh" pitchFamily="2" charset="0"/>
                <a:cs typeface="Nikosh" pitchFamily="2" charset="0"/>
              </a:rPr>
              <a:t>অডিও ও ভিডিও স্ট্রিমিং </a:t>
            </a:r>
            <a:endParaRPr lang="bn-BD" sz="28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৩। স্কাইপি বলতে কি বুঝ?</a:t>
            </a:r>
          </a:p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ক। ইলেকট্রনিক্স গুডস  </a:t>
            </a:r>
            <a:r>
              <a:rPr lang="bn-BD" sz="2800" b="1" dirty="0" smtClean="0">
                <a:latin typeface="Nikosh" pitchFamily="2" charset="0"/>
                <a:cs typeface="Nikosh" pitchFamily="2" charset="0"/>
              </a:rPr>
              <a:t>খ।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 ভিডিও চ্যাটিং ব্যবস্থার মাধ্যম  গ। রেডিও স্টেশন  ঘ স্পেইস স্টেশন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endParaRPr lang="bn-BD" sz="28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৪। রোগী দুরের ডাক্তারের কাছে থেকে সেবা পেতে পারে কোন্টির মাধ্যমে?</a:t>
            </a:r>
          </a:p>
          <a:p>
            <a:pPr>
              <a:buNone/>
            </a:pPr>
            <a:r>
              <a:rPr lang="bn-BD" sz="2800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ভিডিও কনফারেন্স করে  খ। অনলাইন চ্যাটিং  গ। টেলিকনফারেন্স করে  ঘ। ভয়েস কল করে</a:t>
            </a:r>
          </a:p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৫। সাম্প্রতিক সময়ে কোন্টির ব্যাপক প্রসার ঘটেছে?</a:t>
            </a:r>
          </a:p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ক। টেলিভিশন   </a:t>
            </a:r>
            <a:r>
              <a:rPr lang="bn-BD" sz="2800" b="1" dirty="0" smtClean="0">
                <a:latin typeface="Nikosh" pitchFamily="2" charset="0"/>
                <a:cs typeface="Nikosh" pitchFamily="2" charset="0"/>
              </a:rPr>
              <a:t>খ।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 ইন্টারনেট  গ। কম্পিউটার  ঘ। মোবাইল  </a:t>
            </a:r>
            <a:endParaRPr lang="bn-IN" sz="28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bn-IN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5743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8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/>
      <p:bldP spid="3" grpId="1" build="p"/>
      <p:bldP spid="3" grpId="2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70011" y="1440282"/>
            <a:ext cx="120097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BD" sz="30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0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1745" y="1971197"/>
            <a:ext cx="1444315" cy="169431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92163" y="3803360"/>
            <a:ext cx="4572000" cy="17081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bn-BD" sz="21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মোঃ আব্দুর রাজ্জাক</a:t>
            </a:r>
            <a:r>
              <a:rPr lang="en-US" sz="21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খোকন</a:t>
            </a:r>
            <a:r>
              <a:rPr lang="bn-BD" sz="21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21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1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                  </a:t>
            </a:r>
            <a:r>
              <a:rPr lang="bn-BD" sz="21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endParaRPr lang="en-US" sz="21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bn-BD" sz="21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লালপুর মডেল কলেজ</a:t>
            </a:r>
            <a:br>
              <a:rPr lang="bn-BD" sz="21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1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bn-IN" sz="21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1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1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তানোর,রাজশাহী।</a:t>
            </a:r>
            <a:br>
              <a:rPr lang="bn-BD" sz="21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1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1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1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নং-০১৭১২০০৭১৮৯</a:t>
            </a:r>
            <a:endParaRPr lang="en-US" sz="21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97641" y="3803360"/>
            <a:ext cx="4572000" cy="17081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bn-IN" sz="2100" dirty="0">
                <a:solidFill>
                  <a:prstClr val="black"/>
                </a:solidFill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</a:rPr>
              <a:t>শ্রেণি- একাদশ </a:t>
            </a:r>
            <a:endParaRPr lang="en-US" sz="2100" dirty="0">
              <a:solidFill>
                <a:prstClr val="black"/>
              </a:solidFill>
              <a:latin typeface="NikoshBAN" panose="02000000000000000000" pitchFamily="2" charset="0"/>
              <a:ea typeface="NikoshBAN" panose="02000000000000000000" pitchFamily="2" charset="0"/>
              <a:cs typeface="NikoshBAN" panose="02000000000000000000" pitchFamily="2" charset="0"/>
            </a:endParaRPr>
          </a:p>
          <a:p>
            <a:pPr lvl="0"/>
            <a:r>
              <a:rPr lang="en-US" sz="2100" kern="0" dirty="0">
                <a:solidFill>
                  <a:prstClr val="black"/>
                </a:solidFill>
                <a:latin typeface="SutonnyMJ" pitchFamily="2" charset="0"/>
                <a:ea typeface="NikoshBAN" pitchFamily="2" charset="0"/>
                <a:cs typeface="SutonnyMJ" pitchFamily="2" charset="0"/>
              </a:rPr>
              <a:t>          </a:t>
            </a:r>
            <a:r>
              <a:rPr lang="bn-IN" sz="2100" kern="0" dirty="0">
                <a:solidFill>
                  <a:prstClr val="black"/>
                </a:solidFill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</a:rPr>
              <a:t>বিষয়ঃ তথ্য ও যোগাযোগ প্রযুক্তি</a:t>
            </a:r>
            <a:endParaRPr lang="en-US" sz="2100" kern="0" dirty="0">
              <a:solidFill>
                <a:prstClr val="black"/>
              </a:solidFill>
              <a:latin typeface="NikoshBAN" panose="02000000000000000000" pitchFamily="2" charset="0"/>
              <a:ea typeface="NikoshBAN" pitchFamily="2" charset="0"/>
              <a:cs typeface="NikoshBAN" panose="02000000000000000000" pitchFamily="2" charset="0"/>
            </a:endParaRPr>
          </a:p>
          <a:p>
            <a:pPr lvl="0"/>
            <a:r>
              <a:rPr lang="en-US" sz="2100" kern="0" dirty="0">
                <a:solidFill>
                  <a:prstClr val="black"/>
                </a:solidFill>
                <a:latin typeface="SutonnyMJ" pitchFamily="2" charset="0"/>
                <a:ea typeface="NikoshBAN" pitchFamily="2" charset="0"/>
                <a:cs typeface="SutonnyMJ" pitchFamily="2" charset="0"/>
              </a:rPr>
              <a:t>                     </a:t>
            </a:r>
            <a:r>
              <a:rPr lang="bn-IN" sz="2100" dirty="0">
                <a:solidFill>
                  <a:prstClr val="black"/>
                </a:solidFill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</a:rPr>
              <a:t>অধ্যায়- প্রথম</a:t>
            </a:r>
            <a:endParaRPr lang="en-US" sz="2100" dirty="0">
              <a:solidFill>
                <a:prstClr val="black"/>
              </a:solidFill>
              <a:latin typeface="NikoshBAN" panose="02000000000000000000" pitchFamily="2" charset="0"/>
              <a:ea typeface="NikoshBAN" pitchFamily="2" charset="0"/>
              <a:cs typeface="NikoshBAN" panose="02000000000000000000" pitchFamily="2" charset="0"/>
            </a:endParaRPr>
          </a:p>
          <a:p>
            <a:pPr lvl="0"/>
            <a:r>
              <a:rPr lang="en-US" sz="21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                      </a:t>
            </a:r>
            <a:r>
              <a:rPr lang="bn-IN" sz="21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ন্যানোটেকনোলজি</a:t>
            </a:r>
            <a:endParaRPr lang="en-US" sz="21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/>
            <a:r>
              <a:rPr lang="en-US" sz="21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     </a:t>
            </a:r>
            <a:r>
              <a:rPr lang="en-US" sz="21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21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21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মিঃ</a:t>
            </a:r>
            <a:endParaRPr lang="en-US" sz="21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472" y="1971197"/>
            <a:ext cx="1601411" cy="183216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5751318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বাড়ির</a:t>
            </a:r>
            <a:r>
              <a:rPr lang="en-US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১। সারা বিশ্ব একটি গ্রাম আলোচনা কর।</a:t>
            </a:r>
            <a:b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২। ইন্টারনেটের সুফল ও কুফল আলোচনা কর</a:t>
            </a:r>
            <a:b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</a:br>
            <a:endParaRPr lang="en-US" dirty="0" smtClean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dirty="0" smtClean="0"/>
          </a:p>
          <a:p>
            <a:endParaRPr lang="en-US" dirty="0"/>
          </a:p>
          <a:p>
            <a:r>
              <a:rPr lang="as-IN" dirty="0">
                <a:latin typeface="Nikosh" panose="02000000000000000000" pitchFamily="2" charset="0"/>
                <a:cs typeface="Nikosh" panose="02000000000000000000" pitchFamily="2" charset="0"/>
              </a:rPr>
              <a:t>সহায়ক গ্রন্থ/ প্রকাশনীঃ তথ্য ও যোগাযোগ প্রযুক্তিঃ  ভয়েজার প্রকাশনী, সিসটেক প্রকাশনী, লেকচার প্রকাশনী, পাঞ্জেরী/ অক্ষরপত্র প্রকাশনী, গ্রন্থ কুটির প্রকাশনী, প্রতিভা বিকাশ পাবলিকেশন্স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737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n-IN" sz="8800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ধন্যবাদ</a:t>
            </a:r>
            <a:endParaRPr lang="en-US" sz="8800" dirty="0">
              <a:solidFill>
                <a:srgbClr val="0070C0"/>
              </a:solidFill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1847088"/>
            <a:ext cx="7391400" cy="4401312"/>
          </a:xfrm>
        </p:spPr>
      </p:pic>
    </p:spTree>
    <p:extLst>
      <p:ext uri="{BB962C8B-B14F-4D97-AF65-F5344CB8AC3E}">
        <p14:creationId xmlns:p14="http://schemas.microsoft.com/office/powerpoint/2010/main" val="45783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bn-IN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পাঠ পরিচিতি </a:t>
            </a:r>
            <a:endParaRPr lang="en-US" dirty="0">
              <a:solidFill>
                <a:srgbClr val="00206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bn-IN" sz="4000" dirty="0" smtClean="0">
                <a:latin typeface="Nikosh" pitchFamily="2" charset="0"/>
                <a:cs typeface="Nikosh" pitchFamily="2" charset="0"/>
              </a:rPr>
              <a:t>বিষয় – তথ্য ও যোগাযোগ প্রযুক্তি</a:t>
            </a:r>
          </a:p>
          <a:p>
            <a:pPr algn="ctr"/>
            <a:r>
              <a:rPr lang="bn-IN" sz="4000" dirty="0" smtClean="0">
                <a:latin typeface="Nikosh" pitchFamily="2" charset="0"/>
                <a:cs typeface="Nikosh" pitchFamily="2" charset="0"/>
              </a:rPr>
              <a:t>শ্রেণী – একাদশ </a:t>
            </a:r>
          </a:p>
          <a:p>
            <a:pPr algn="ctr"/>
            <a:r>
              <a:rPr lang="bn-IN" sz="4000" dirty="0" smtClean="0">
                <a:latin typeface="Nikosh" pitchFamily="2" charset="0"/>
                <a:cs typeface="Nikosh" pitchFamily="2" charset="0"/>
              </a:rPr>
              <a:t>অধ্যায় –  ১ম ( বিশ্ব ও বাংলাদেশ প্রেক্ষিত )</a:t>
            </a:r>
          </a:p>
          <a:p>
            <a:pPr algn="ctr"/>
            <a:r>
              <a:rPr lang="bn-IN" sz="4000" dirty="0" smtClean="0">
                <a:latin typeface="Nikosh" pitchFamily="2" charset="0"/>
                <a:cs typeface="Nikosh" pitchFamily="2" charset="0"/>
              </a:rPr>
              <a:t>সময় – ৫০ মিনিট</a:t>
            </a:r>
          </a:p>
          <a:p>
            <a:pPr algn="ctr"/>
            <a:r>
              <a:rPr lang="bn-IN" sz="4000" dirty="0" smtClean="0">
                <a:latin typeface="Nikosh" pitchFamily="2" charset="0"/>
                <a:cs typeface="Nikosh" pitchFamily="2" charset="0"/>
              </a:rPr>
              <a:t>তারিখ –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১</a:t>
            </a:r>
            <a:r>
              <a:rPr lang="bn-BD" sz="4000" dirty="0" smtClean="0">
                <a:latin typeface="Nikosh" pitchFamily="2" charset="0"/>
                <a:cs typeface="Nikosh" pitchFamily="2" charset="0"/>
              </a:rPr>
              <a:t>২</a:t>
            </a:r>
            <a:r>
              <a:rPr lang="bn-IN" sz="4000" dirty="0" smtClean="0">
                <a:latin typeface="Nikosh" pitchFamily="2" charset="0"/>
                <a:cs typeface="Nikosh" pitchFamily="2" charset="0"/>
              </a:rPr>
              <a:t>/০</a:t>
            </a:r>
            <a:r>
              <a:rPr lang="bn-BD" sz="4000" dirty="0" smtClean="0">
                <a:latin typeface="Nikosh" pitchFamily="2" charset="0"/>
                <a:cs typeface="Nikosh" pitchFamily="2" charset="0"/>
              </a:rPr>
              <a:t>৭</a:t>
            </a:r>
            <a:r>
              <a:rPr lang="bn-IN" sz="4000" dirty="0" smtClean="0">
                <a:latin typeface="Nikosh" pitchFamily="2" charset="0"/>
                <a:cs typeface="Nikosh" pitchFamily="2" charset="0"/>
              </a:rPr>
              <a:t>/২০১</a:t>
            </a:r>
            <a:r>
              <a:rPr lang="en-US" sz="4000" dirty="0">
                <a:latin typeface="Nikosh" pitchFamily="2" charset="0"/>
                <a:cs typeface="Nikosh" pitchFamily="2" charset="0"/>
              </a:rPr>
              <a:t>৯</a:t>
            </a:r>
            <a:endParaRPr lang="bn-IN" sz="40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29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/>
      <p:bldP spid="3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04800"/>
            <a:ext cx="3019781" cy="30343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92723" y="464024"/>
            <a:ext cx="5240741" cy="3862317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1898" y="3474823"/>
            <a:ext cx="3950813" cy="313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132" y="3316407"/>
            <a:ext cx="3991970" cy="343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67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57" y="1947554"/>
            <a:ext cx="8674925" cy="2113808"/>
          </a:xfrm>
        </p:spPr>
        <p:txBody>
          <a:bodyPr>
            <a:normAutofit/>
          </a:bodyPr>
          <a:lstStyle/>
          <a:p>
            <a:r>
              <a:rPr lang="bn-IN" sz="4900" dirty="0" smtClean="0">
                <a:latin typeface="Nikosh" pitchFamily="2" charset="0"/>
                <a:cs typeface="Nikosh" pitchFamily="2" charset="0"/>
              </a:rPr>
              <a:t>মুল শিরোনামঃ তথ্য ও যোগাযোগ প্রযুক্তি</a:t>
            </a:r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7890" y="483713"/>
            <a:ext cx="7166510" cy="1024453"/>
          </a:xfrm>
        </p:spPr>
        <p:txBody>
          <a:bodyPr>
            <a:normAutofit/>
          </a:bodyPr>
          <a:lstStyle/>
          <a:p>
            <a:pPr algn="ctr"/>
            <a:r>
              <a:rPr lang="bn-IN" dirty="0" smtClean="0">
                <a:latin typeface="Nikosh" pitchFamily="2" charset="0"/>
                <a:cs typeface="Nikosh" pitchFamily="2" charset="0"/>
              </a:rPr>
              <a:t>পাঠ শিরোনাম/ আজকের পাঠঃ ইন্টারনেট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61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9286" y="210746"/>
            <a:ext cx="4713514" cy="1325563"/>
          </a:xfrm>
          <a:solidFill>
            <a:srgbClr val="92D050"/>
          </a:solidFill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প্রারম্ভিক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বক্তব্য</a:t>
            </a:r>
            <a:endParaRPr lang="en-US" sz="48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0536" y="2324390"/>
            <a:ext cx="7056664" cy="27048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n-IN" sz="3200" dirty="0" smtClean="0">
                <a:latin typeface="Nikosh" pitchFamily="2" charset="0"/>
                <a:cs typeface="Nikosh" pitchFamily="2" charset="0"/>
              </a:rPr>
              <a:t> ইন্টারনেট 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30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/>
      <p:bldP spid="3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5200" y="304800"/>
            <a:ext cx="2636323" cy="1325563"/>
          </a:xfrm>
          <a:solidFill>
            <a:srgbClr val="92D050"/>
          </a:solidFill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bn-IN" sz="4800" dirty="0" smtClean="0">
                <a:latin typeface="Nikosh" pitchFamily="2" charset="0"/>
                <a:cs typeface="Nikosh" pitchFamily="2" charset="0"/>
              </a:rPr>
              <a:t>শিখনফল</a:t>
            </a:r>
            <a:endParaRPr lang="en-US" sz="48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029" y="2590800"/>
            <a:ext cx="7056664" cy="270481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এই পাঠ শেষে ইন্টারনেট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 বলতে পারবে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  <a:endParaRPr lang="bn-IN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 এর ব্যাবহা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ক্ষেত্র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বর্ণনা করতে পারবে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  <a:endParaRPr lang="bn-IN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ইন্টারনেট এর সুফল ও কুফল ব্যাখ্যা করতে পারবে 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3000" y="1787416"/>
            <a:ext cx="39565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bn-IN" sz="3600" b="1" kern="0" dirty="0">
                <a:solidFill>
                  <a:prstClr val="black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এই পাঠ শেষে শিক্ষার্থীরা...</a:t>
            </a:r>
            <a:endParaRPr lang="en-US" sz="36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60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/>
      <p:bldP spid="3" grpI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0536" y="210746"/>
            <a:ext cx="6751864" cy="1325563"/>
          </a:xfrm>
          <a:solidFill>
            <a:srgbClr val="92D050"/>
          </a:solidFill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bn-IN" sz="4800" dirty="0" smtClean="0">
                <a:latin typeface="Nikosh" pitchFamily="2" charset="0"/>
                <a:cs typeface="Nikosh" pitchFamily="2" charset="0"/>
              </a:rPr>
              <a:t>শিখন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4800" dirty="0" smtClean="0">
                <a:latin typeface="Nikosh" pitchFamily="2" charset="0"/>
                <a:cs typeface="Nikosh" pitchFamily="2" charset="0"/>
              </a:rPr>
              <a:t>ফ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লের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আলোকে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প্রশ্ন</a:t>
            </a:r>
            <a:endParaRPr lang="en-US" sz="48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0536" y="2324390"/>
            <a:ext cx="7056664" cy="2704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IN" sz="3200" dirty="0" smtClean="0">
                <a:latin typeface="Nikosh" pitchFamily="2" charset="0"/>
                <a:cs typeface="Nikosh" pitchFamily="2" charset="0"/>
              </a:rPr>
              <a:t>১।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এই পাঠ শেষে ইন্টারনেট কি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?</a:t>
            </a:r>
            <a:endParaRPr lang="bn-IN" sz="3200" dirty="0" smtClean="0">
              <a:latin typeface="Nikosh" pitchFamily="2" charset="0"/>
              <a:cs typeface="Nikosh" pitchFamily="2" charset="0"/>
            </a:endParaRPr>
          </a:p>
          <a:p>
            <a:pPr marL="0" indent="0">
              <a:buNone/>
            </a:pPr>
            <a:r>
              <a:rPr lang="bn-IN" sz="3200" dirty="0" smtClean="0">
                <a:latin typeface="Nikosh" pitchFamily="2" charset="0"/>
                <a:cs typeface="Nikosh" pitchFamily="2" charset="0"/>
              </a:rPr>
              <a:t>২। ইন্টারনেট এর ব্যাবহা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রের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ক্ষেত্র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 বর্ণনা কর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?</a:t>
            </a:r>
            <a:endParaRPr lang="bn-IN" sz="3200" dirty="0" smtClean="0">
              <a:latin typeface="Nikosh" pitchFamily="2" charset="0"/>
              <a:cs typeface="Nikosh" pitchFamily="2" charset="0"/>
            </a:endParaRPr>
          </a:p>
          <a:p>
            <a:pPr marL="0" indent="0">
              <a:buNone/>
            </a:pPr>
            <a:r>
              <a:rPr lang="bn-IN" sz="3200" dirty="0" smtClean="0">
                <a:latin typeface="Nikosh" pitchFamily="2" charset="0"/>
                <a:cs typeface="Nikosh" pitchFamily="2" charset="0"/>
              </a:rPr>
              <a:t>৩। ইন্টারনেট এর সুফল ও কুফল ব্যাখ্যা কর</a:t>
            </a:r>
            <a:r>
              <a:rPr lang="en-US" sz="3200" smtClean="0">
                <a:latin typeface="Nikosh" pitchFamily="2" charset="0"/>
                <a:cs typeface="Nikosh" pitchFamily="2" charset="0"/>
              </a:rPr>
              <a:t>?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05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/>
      <p:bldP spid="3" grpI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" pitchFamily="2" charset="0"/>
                <a:cs typeface="Nikosh" pitchFamily="2" charset="0"/>
              </a:rPr>
              <a:t>শিখন ফলের আলোকে প্রশ্ন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95600"/>
          </a:xfrm>
        </p:spPr>
        <p:txBody>
          <a:bodyPr/>
          <a:lstStyle/>
          <a:p>
            <a:pPr marL="0" indent="0">
              <a:buNone/>
            </a:pPr>
            <a:r>
              <a:rPr lang="bn-IN" dirty="0" smtClean="0">
                <a:latin typeface="Nikosh" pitchFamily="2" charset="0"/>
                <a:cs typeface="Nikosh" pitchFamily="2" charset="0"/>
              </a:rPr>
              <a:t>১।</a:t>
            </a:r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 ইন্টারনেট কি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?</a:t>
            </a:r>
            <a:endParaRPr lang="bn-IN" dirty="0" smtClean="0">
              <a:latin typeface="Nikosh" pitchFamily="2" charset="0"/>
              <a:cs typeface="Nikosh" pitchFamily="2" charset="0"/>
            </a:endParaRPr>
          </a:p>
          <a:p>
            <a:pPr marL="0" indent="0">
              <a:buNone/>
            </a:pPr>
            <a:r>
              <a:rPr lang="bn-IN" dirty="0" smtClean="0">
                <a:latin typeface="Nikosh" pitchFamily="2" charset="0"/>
                <a:cs typeface="Nikosh" pitchFamily="2" charset="0"/>
              </a:rPr>
              <a:t>২। ইন্টারনেট এর ব্যবহা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রের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ক্ষেত্র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 বর্ণনা কর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?</a:t>
            </a:r>
            <a:endParaRPr lang="bn-IN" dirty="0" smtClean="0">
              <a:latin typeface="Nikosh" pitchFamily="2" charset="0"/>
              <a:cs typeface="Nikosh" pitchFamily="2" charset="0"/>
            </a:endParaRPr>
          </a:p>
          <a:p>
            <a:pPr marL="0" indent="0">
              <a:buNone/>
            </a:pPr>
            <a:r>
              <a:rPr lang="bn-IN" dirty="0" smtClean="0">
                <a:latin typeface="Nikosh" pitchFamily="2" charset="0"/>
                <a:cs typeface="Nikosh" pitchFamily="2" charset="0"/>
              </a:rPr>
              <a:t>৩। ইন্টারনেট এর সুফল ও কুফল ব্যাখ্যা কর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?</a:t>
            </a:r>
            <a:endParaRPr lang="en-US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70</TotalTime>
  <Words>541</Words>
  <Application>Microsoft Office PowerPoint</Application>
  <PresentationFormat>On-screen Show (4:3)</PresentationFormat>
  <Paragraphs>70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Calibri</vt:lpstr>
      <vt:lpstr>Constantia</vt:lpstr>
      <vt:lpstr>Nikosh</vt:lpstr>
      <vt:lpstr>NikoshBAN</vt:lpstr>
      <vt:lpstr>SutonnyMJ</vt:lpstr>
      <vt:lpstr>Times New Roman</vt:lpstr>
      <vt:lpstr>Vrinda</vt:lpstr>
      <vt:lpstr>Wingdings 2</vt:lpstr>
      <vt:lpstr>Flow</vt:lpstr>
      <vt:lpstr>PowerPoint Presentation</vt:lpstr>
      <vt:lpstr>PowerPoint Presentation</vt:lpstr>
      <vt:lpstr>পাঠ পরিচিতি </vt:lpstr>
      <vt:lpstr>PowerPoint Presentation</vt:lpstr>
      <vt:lpstr>মুল শিরোনামঃ তথ্য ও যোগাযোগ প্রযুক্তি </vt:lpstr>
      <vt:lpstr>প্রারম্ভিক বক্তব্য</vt:lpstr>
      <vt:lpstr>শিখনফল</vt:lpstr>
      <vt:lpstr>শিখন ফলের আলোকে প্রশ্ন</vt:lpstr>
      <vt:lpstr>শিখন ফলের আলোকে প্রশ্ন</vt:lpstr>
      <vt:lpstr>একক কাজ</vt:lpstr>
      <vt:lpstr>একক কাজ প্রশ্ন </vt:lpstr>
      <vt:lpstr>একক কাজের সমাধান </vt:lpstr>
      <vt:lpstr>জোড়ায় কাজ</vt:lpstr>
      <vt:lpstr>জোড়ায় কাজ প্রশ্ন </vt:lpstr>
      <vt:lpstr>জোড়ায় কাজ এর সমাধান </vt:lpstr>
      <vt:lpstr>দলগত কাজ </vt:lpstr>
      <vt:lpstr>দলগত কাজ প্রশ্ন </vt:lpstr>
      <vt:lpstr>দলগত কাজ এর সমাধান</vt:lpstr>
      <vt:lpstr>মূল্যায়ন</vt:lpstr>
      <vt:lpstr>বাড়ির কাজ</vt:lpstr>
      <vt:lpstr>ধন্যবাদ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FAIR</dc:creator>
  <cp:lastModifiedBy>Windows User</cp:lastModifiedBy>
  <cp:revision>43</cp:revision>
  <dcterms:created xsi:type="dcterms:W3CDTF">2006-08-16T00:00:00Z</dcterms:created>
  <dcterms:modified xsi:type="dcterms:W3CDTF">2019-11-01T17:07:33Z</dcterms:modified>
</cp:coreProperties>
</file>