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6.jpg" ContentType="image/png"/>
  <Override PartName="/ppt/media/image1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1" r:id="rId2"/>
    <p:sldId id="258" r:id="rId3"/>
    <p:sldId id="262" r:id="rId4"/>
    <p:sldId id="260" r:id="rId5"/>
    <p:sldId id="263" r:id="rId6"/>
    <p:sldId id="265" r:id="rId7"/>
    <p:sldId id="272" r:id="rId8"/>
    <p:sldId id="278" r:id="rId9"/>
    <p:sldId id="274" r:id="rId10"/>
    <p:sldId id="275" r:id="rId11"/>
    <p:sldId id="277" r:id="rId12"/>
    <p:sldId id="279" r:id="rId13"/>
    <p:sldId id="266" r:id="rId14"/>
    <p:sldId id="267" r:id="rId15"/>
    <p:sldId id="276" r:id="rId16"/>
    <p:sldId id="269" r:id="rId17"/>
    <p:sldId id="271" r:id="rId18"/>
    <p:sldId id="270" r:id="rId19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74" d="100"/>
          <a:sy n="74" d="100"/>
        </p:scale>
        <p:origin x="-384" y="-90"/>
      </p:cViewPr>
      <p:guideLst>
        <p:guide orient="horz" pos="2160"/>
        <p:guide pos="38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gif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image" Target="../media/image9.gif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dirty="0"/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DAAA77-9EAD-4B88-9D17-74F4A7D971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8618EA12-A5C0-46B5-9BCB-DFA140718899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553258-1E3D-4A4A-AE97-E2D612B78B21}" type="parTrans" cxnId="{4CFA17D3-D12B-4527-A946-5E573DC428A4}">
      <dgm:prSet/>
      <dgm:spPr/>
      <dgm:t>
        <a:bodyPr/>
        <a:lstStyle/>
        <a:p>
          <a:endParaRPr lang="en-US"/>
        </a:p>
      </dgm:t>
    </dgm:pt>
    <dgm:pt modelId="{EFB80778-3FE3-4EF9-9952-9C5E4A9D6A77}" type="sibTrans" cxnId="{4CFA17D3-D12B-4527-A946-5E573DC428A4}">
      <dgm:prSet/>
      <dgm:spPr/>
      <dgm:t>
        <a:bodyPr/>
        <a:lstStyle/>
        <a:p>
          <a:endParaRPr lang="en-US"/>
        </a:p>
      </dgm:t>
    </dgm:pt>
    <dgm:pt modelId="{B6AA322D-2825-4845-BC0D-3FF2676ADD97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4882FF-07BA-4D6A-A578-393F3FFF75EF}" type="parTrans" cxnId="{7871A651-C6C7-4A55-9513-03D789B35668}">
      <dgm:prSet/>
      <dgm:spPr/>
      <dgm:t>
        <a:bodyPr/>
        <a:lstStyle/>
        <a:p>
          <a:endParaRPr lang="en-US"/>
        </a:p>
      </dgm:t>
    </dgm:pt>
    <dgm:pt modelId="{DDE5D061-05C9-47BE-94C6-392983DE28DB}" type="sibTrans" cxnId="{7871A651-C6C7-4A55-9513-03D789B35668}">
      <dgm:prSet/>
      <dgm:spPr/>
      <dgm:t>
        <a:bodyPr/>
        <a:lstStyle/>
        <a:p>
          <a:endParaRPr lang="en-US"/>
        </a:p>
      </dgm:t>
    </dgm:pt>
    <dgm:pt modelId="{6B70806D-15B8-4737-ACA8-6DF1F6F81F56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r"/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50BCE4-69C3-455E-A27D-33114B7C1BBB}" type="parTrans" cxnId="{11C69E17-B858-4B5B-9CD4-758DB5A7C345}">
      <dgm:prSet/>
      <dgm:spPr/>
      <dgm:t>
        <a:bodyPr/>
        <a:lstStyle/>
        <a:p>
          <a:endParaRPr lang="en-US"/>
        </a:p>
      </dgm:t>
    </dgm:pt>
    <dgm:pt modelId="{80700A06-3371-4F1B-A979-208CE6C35ACE}" type="sibTrans" cxnId="{11C69E17-B858-4B5B-9CD4-758DB5A7C345}">
      <dgm:prSet/>
      <dgm:spPr/>
      <dgm:t>
        <a:bodyPr/>
        <a:lstStyle/>
        <a:p>
          <a:endParaRPr lang="en-US"/>
        </a:p>
      </dgm:t>
    </dgm:pt>
    <dgm:pt modelId="{945C76E4-DC73-4A6F-B7DF-6FE7D2872FD9}" type="pres">
      <dgm:prSet presAssocID="{48DAAA77-9EAD-4B88-9D17-74F4A7D97153}" presName="linearFlow" presStyleCnt="0">
        <dgm:presLayoutVars>
          <dgm:dir/>
          <dgm:resizeHandles val="exact"/>
        </dgm:presLayoutVars>
      </dgm:prSet>
      <dgm:spPr/>
    </dgm:pt>
    <dgm:pt modelId="{1BD96393-8330-4878-BF4A-98A383199D00}" type="pres">
      <dgm:prSet presAssocID="{8618EA12-A5C0-46B5-9BCB-DFA140718899}" presName="composite" presStyleCnt="0"/>
      <dgm:spPr/>
    </dgm:pt>
    <dgm:pt modelId="{5F04D70C-0B52-4043-81FF-3BDF7690BF7F}" type="pres">
      <dgm:prSet presAssocID="{8618EA12-A5C0-46B5-9BCB-DFA140718899}" presName="imgShp" presStyleLbl="fgImgPlace1" presStyleIdx="0" presStyleCnt="3" custLinFactNeighborX="-64060" custLinFactNeighborY="-1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7BBD47B8-44E9-4247-9EA7-3CCA59D120AB}" type="pres">
      <dgm:prSet presAssocID="{8618EA12-A5C0-46B5-9BCB-DFA140718899}" presName="txShp" presStyleLbl="node1" presStyleIdx="0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B29F75-AA5F-4D51-8CDE-7BF6F21FD7FE}" type="pres">
      <dgm:prSet presAssocID="{EFB80778-3FE3-4EF9-9952-9C5E4A9D6A77}" presName="spacing" presStyleCnt="0"/>
      <dgm:spPr/>
    </dgm:pt>
    <dgm:pt modelId="{E079A7D5-0DBC-4D6E-AE36-68E5BB237F0A}" type="pres">
      <dgm:prSet presAssocID="{B6AA322D-2825-4845-BC0D-3FF2676ADD97}" presName="composite" presStyleCnt="0"/>
      <dgm:spPr/>
    </dgm:pt>
    <dgm:pt modelId="{6FC0A7C7-E2F7-4FD0-BB42-A17EEF8B8D22}" type="pres">
      <dgm:prSet presAssocID="{B6AA322D-2825-4845-BC0D-3FF2676ADD97}" presName="imgShp" presStyleLbl="fgImgPlace1" presStyleIdx="1" presStyleCnt="3" custLinFactNeighborX="-64060" custLinFactNeighborY="-473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27A0A2F9-5486-4B17-8B91-C08B28B8B068}" type="pres">
      <dgm:prSet presAssocID="{B6AA322D-2825-4845-BC0D-3FF2676ADD97}" presName="txShp" presStyleLbl="node1" presStyleIdx="1" presStyleCnt="3" custScaleX="1327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5855A-83D8-4243-A8BE-1578E25AB2CA}" type="pres">
      <dgm:prSet presAssocID="{DDE5D061-05C9-47BE-94C6-392983DE28DB}" presName="spacing" presStyleCnt="0"/>
      <dgm:spPr/>
    </dgm:pt>
    <dgm:pt modelId="{8AC5C398-853F-4FB0-8F72-073AC09410E8}" type="pres">
      <dgm:prSet presAssocID="{6B70806D-15B8-4737-ACA8-6DF1F6F81F56}" presName="composite" presStyleCnt="0"/>
      <dgm:spPr/>
    </dgm:pt>
    <dgm:pt modelId="{B2F63288-C9D1-4D0C-89ED-514B57914711}" type="pres">
      <dgm:prSet presAssocID="{6B70806D-15B8-4737-ACA8-6DF1F6F81F56}" presName="imgShp" presStyleLbl="fgImgPlace1" presStyleIdx="2" presStyleCnt="3" custScaleX="112037" custScaleY="100001" custLinFactNeighborX="-64060" custLinFactNeighborY="-4736"/>
      <dgm:spPr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solidFill>
            <a:srgbClr val="002060"/>
          </a:solidFill>
        </a:ln>
      </dgm:spPr>
    </dgm:pt>
    <dgm:pt modelId="{EB7E5FF2-0442-4843-AC75-32776A692D78}" type="pres">
      <dgm:prSet presAssocID="{6B70806D-15B8-4737-ACA8-6DF1F6F81F56}" presName="txShp" presStyleLbl="node1" presStyleIdx="2" presStyleCnt="3" custScaleX="132779" custLinFactNeighborY="-47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47D95-597D-4B5D-AC9D-C8BB060F965E}" type="presOf" srcId="{48DAAA77-9EAD-4B88-9D17-74F4A7D97153}" destId="{945C76E4-DC73-4A6F-B7DF-6FE7D2872FD9}" srcOrd="0" destOrd="0" presId="urn:microsoft.com/office/officeart/2005/8/layout/vList3"/>
    <dgm:cxn modelId="{7871A651-C6C7-4A55-9513-03D789B35668}" srcId="{48DAAA77-9EAD-4B88-9D17-74F4A7D97153}" destId="{B6AA322D-2825-4845-BC0D-3FF2676ADD97}" srcOrd="1" destOrd="0" parTransId="{3C4882FF-07BA-4D6A-A578-393F3FFF75EF}" sibTransId="{DDE5D061-05C9-47BE-94C6-392983DE28DB}"/>
    <dgm:cxn modelId="{11C69E17-B858-4B5B-9CD4-758DB5A7C345}" srcId="{48DAAA77-9EAD-4B88-9D17-74F4A7D97153}" destId="{6B70806D-15B8-4737-ACA8-6DF1F6F81F56}" srcOrd="2" destOrd="0" parTransId="{2750BCE4-69C3-455E-A27D-33114B7C1BBB}" sibTransId="{80700A06-3371-4F1B-A979-208CE6C35ACE}"/>
    <dgm:cxn modelId="{74D9BA72-ADDE-41BE-898C-2475DA065C48}" type="presOf" srcId="{B6AA322D-2825-4845-BC0D-3FF2676ADD97}" destId="{27A0A2F9-5486-4B17-8B91-C08B28B8B068}" srcOrd="0" destOrd="0" presId="urn:microsoft.com/office/officeart/2005/8/layout/vList3"/>
    <dgm:cxn modelId="{DFF112F2-9622-4A76-B5A8-64C86A673ED4}" type="presOf" srcId="{8618EA12-A5C0-46B5-9BCB-DFA140718899}" destId="{7BBD47B8-44E9-4247-9EA7-3CCA59D120AB}" srcOrd="0" destOrd="0" presId="urn:microsoft.com/office/officeart/2005/8/layout/vList3"/>
    <dgm:cxn modelId="{3019EE68-B42E-4ADD-8820-F73683297EFA}" type="presOf" srcId="{6B70806D-15B8-4737-ACA8-6DF1F6F81F56}" destId="{EB7E5FF2-0442-4843-AC75-32776A692D78}" srcOrd="0" destOrd="0" presId="urn:microsoft.com/office/officeart/2005/8/layout/vList3"/>
    <dgm:cxn modelId="{4CFA17D3-D12B-4527-A946-5E573DC428A4}" srcId="{48DAAA77-9EAD-4B88-9D17-74F4A7D97153}" destId="{8618EA12-A5C0-46B5-9BCB-DFA140718899}" srcOrd="0" destOrd="0" parTransId="{E2553258-1E3D-4A4A-AE97-E2D612B78B21}" sibTransId="{EFB80778-3FE3-4EF9-9952-9C5E4A9D6A77}"/>
    <dgm:cxn modelId="{03C65F38-8A88-48E9-9378-DB9E4BE2A562}" type="presParOf" srcId="{945C76E4-DC73-4A6F-B7DF-6FE7D2872FD9}" destId="{1BD96393-8330-4878-BF4A-98A383199D00}" srcOrd="0" destOrd="0" presId="urn:microsoft.com/office/officeart/2005/8/layout/vList3"/>
    <dgm:cxn modelId="{CAA20188-D9D5-44AD-940F-E862CC3AA193}" type="presParOf" srcId="{1BD96393-8330-4878-BF4A-98A383199D00}" destId="{5F04D70C-0B52-4043-81FF-3BDF7690BF7F}" srcOrd="0" destOrd="0" presId="urn:microsoft.com/office/officeart/2005/8/layout/vList3"/>
    <dgm:cxn modelId="{CB7BD17C-CEB3-492F-9025-E8373587B317}" type="presParOf" srcId="{1BD96393-8330-4878-BF4A-98A383199D00}" destId="{7BBD47B8-44E9-4247-9EA7-3CCA59D120AB}" srcOrd="1" destOrd="0" presId="urn:microsoft.com/office/officeart/2005/8/layout/vList3"/>
    <dgm:cxn modelId="{6DF45610-F81D-491C-BE43-DA02362F3FEE}" type="presParOf" srcId="{945C76E4-DC73-4A6F-B7DF-6FE7D2872FD9}" destId="{73B29F75-AA5F-4D51-8CDE-7BF6F21FD7FE}" srcOrd="1" destOrd="0" presId="urn:microsoft.com/office/officeart/2005/8/layout/vList3"/>
    <dgm:cxn modelId="{DF787095-316A-4A80-90C1-F5B6DFF3DB6E}" type="presParOf" srcId="{945C76E4-DC73-4A6F-B7DF-6FE7D2872FD9}" destId="{E079A7D5-0DBC-4D6E-AE36-68E5BB237F0A}" srcOrd="2" destOrd="0" presId="urn:microsoft.com/office/officeart/2005/8/layout/vList3"/>
    <dgm:cxn modelId="{868E525F-5681-4A9A-88B6-6A86053176FF}" type="presParOf" srcId="{E079A7D5-0DBC-4D6E-AE36-68E5BB237F0A}" destId="{6FC0A7C7-E2F7-4FD0-BB42-A17EEF8B8D22}" srcOrd="0" destOrd="0" presId="urn:microsoft.com/office/officeart/2005/8/layout/vList3"/>
    <dgm:cxn modelId="{B5DCD4A2-271D-4706-8FBF-2CD1F76CFF3D}" type="presParOf" srcId="{E079A7D5-0DBC-4D6E-AE36-68E5BB237F0A}" destId="{27A0A2F9-5486-4B17-8B91-C08B28B8B068}" srcOrd="1" destOrd="0" presId="urn:microsoft.com/office/officeart/2005/8/layout/vList3"/>
    <dgm:cxn modelId="{A039CE65-1B91-422A-B193-4CEC423273BB}" type="presParOf" srcId="{945C76E4-DC73-4A6F-B7DF-6FE7D2872FD9}" destId="{D8C5855A-83D8-4243-A8BE-1578E25AB2CA}" srcOrd="3" destOrd="0" presId="urn:microsoft.com/office/officeart/2005/8/layout/vList3"/>
    <dgm:cxn modelId="{6DB9179B-62EC-44B1-8F25-0B11B7AFB602}" type="presParOf" srcId="{945C76E4-DC73-4A6F-B7DF-6FE7D2872FD9}" destId="{8AC5C398-853F-4FB0-8F72-073AC09410E8}" srcOrd="4" destOrd="0" presId="urn:microsoft.com/office/officeart/2005/8/layout/vList3"/>
    <dgm:cxn modelId="{2336ED88-0F78-4010-94C8-8643B483362A}" type="presParOf" srcId="{8AC5C398-853F-4FB0-8F72-073AC09410E8}" destId="{B2F63288-C9D1-4D0C-89ED-514B57914711}" srcOrd="0" destOrd="0" presId="urn:microsoft.com/office/officeart/2005/8/layout/vList3"/>
    <dgm:cxn modelId="{2A627A58-409F-4EF0-A41D-3D69D0D2F1DE}" type="presParOf" srcId="{8AC5C398-853F-4FB0-8F72-073AC09410E8}" destId="{EB7E5FF2-0442-4843-AC75-32776A692D7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 বিজ্ঞানী জন ভন নিউম্যান সর্বপ্রথম কম্পিউটার ভাইরাস নিয়ে আলোচনা করেন ১৯৪৯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29540" rIns="241808" bIns="129540" numCol="1" spcCol="1270" anchor="ctr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পুনরুৎপাদনশীল প্রোগ্রামকে প্রথম ভাইরাস নামকরণ করেন  বিজ্ঞানী ফ্রেডরিক বি কোহেন।</a:t>
          </a:r>
          <a:endParaRPr lang="en-US" sz="3400" kern="1200" dirty="0"/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29540" rIns="241808" bIns="129540" numCol="1" spcCol="1270" anchor="ctr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সত্তর দশকে ইন্টারনেটের আদি অবস্থা আরপানেট (ARPANET)  এ ক্রিপার ভাইরাস নামে একটি ভাইরাস চিহ্নিত করা হয়।</a:t>
          </a:r>
          <a:endParaRPr lang="en-US" sz="3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BD47B8-44E9-4247-9EA7-3CCA59D120AB}">
      <dsp:nvSpPr>
        <dsp:cNvPr id="0" name=""/>
        <dsp:cNvSpPr/>
      </dsp:nvSpPr>
      <dsp:spPr>
        <a:xfrm rot="10800000">
          <a:off x="685816" y="19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1982 সালে এলক ক্লোনার (ELK CLONER) ফ্লপি ডিস্কের মাধ্যমে সাড়া পৃথিবীতে ছড়িয়ে পড়ে।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90"/>
        <a:ext cx="10033395" cy="1265428"/>
      </dsp:txXfrm>
    </dsp:sp>
    <dsp:sp modelId="{5F04D70C-0B52-4043-81FF-3BDF7690BF7F}">
      <dsp:nvSpPr>
        <dsp:cNvPr id="0" name=""/>
        <dsp:cNvSpPr/>
      </dsp:nvSpPr>
      <dsp:spPr>
        <a:xfrm>
          <a:off x="519983" y="0"/>
          <a:ext cx="1265428" cy="1265428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0A2F9-5486-4B17-8B91-C08B28B8B068}">
      <dsp:nvSpPr>
        <dsp:cNvPr id="0" name=""/>
        <dsp:cNvSpPr/>
      </dsp:nvSpPr>
      <dsp:spPr>
        <a:xfrm rot="10800000">
          <a:off x="685816" y="1630260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ভাইরাসের বিধ্বংসী আচরণ প্রথম প্রকাশি হয় 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ভাইরাসের </a:t>
          </a: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মাধ্যমে, ১৯৮৬ সালে।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1630260"/>
        <a:ext cx="10033395" cy="1265428"/>
      </dsp:txXfrm>
    </dsp:sp>
    <dsp:sp modelId="{6FC0A7C7-E2F7-4FD0-BB42-A17EEF8B8D22}">
      <dsp:nvSpPr>
        <dsp:cNvPr id="0" name=""/>
        <dsp:cNvSpPr/>
      </dsp:nvSpPr>
      <dsp:spPr>
        <a:xfrm>
          <a:off x="519983" y="1570329"/>
          <a:ext cx="1265428" cy="126542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7E5FF2-0442-4843-AC75-32776A692D78}">
      <dsp:nvSpPr>
        <dsp:cNvPr id="0" name=""/>
        <dsp:cNvSpPr/>
      </dsp:nvSpPr>
      <dsp:spPr>
        <a:xfrm rot="10800000">
          <a:off x="685816" y="3200405"/>
          <a:ext cx="10349752" cy="1265428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58019" tIns="137160" rIns="256032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ব্রেইন ভাইরাস আবিষ্কার করেন পাকিস্তানি দুই ভাই 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ভাসিত ফারুক আলভি এবং আমজাদ ফারুক আলভি।</a:t>
          </a:r>
          <a:endParaRPr lang="en-US" sz="36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1002173" y="3200405"/>
        <a:ext cx="10033395" cy="1265428"/>
      </dsp:txXfrm>
    </dsp:sp>
    <dsp:sp modelId="{B2F63288-C9D1-4D0C-89ED-514B57914711}">
      <dsp:nvSpPr>
        <dsp:cNvPr id="0" name=""/>
        <dsp:cNvSpPr/>
      </dsp:nvSpPr>
      <dsp:spPr>
        <a:xfrm>
          <a:off x="443824" y="3200398"/>
          <a:ext cx="1417748" cy="1265441"/>
        </a:xfrm>
        <a:prstGeom prst="ellipse">
          <a:avLst/>
        </a:prstGeom>
        <a:blipFill>
          <a:blip xmlns:r="http://schemas.openxmlformats.org/officeDocument/2006/relationships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448C4-4532-40B1-99CB-606AB4D75C60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A49D73-A0E2-4461-9BDC-E68113BC78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3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প্রশ্ন</a:t>
            </a:r>
            <a:r>
              <a:rPr lang="en-US" baseline="0" dirty="0" smtClean="0"/>
              <a:t> জিজ্ঞাসা করার মাধ্যমে ভাইরাসে আক্রমন হয়ে যেমন ক্ষতি হয় তেমনি কম্পিউটারের কি কি ক্ষতি হয় সেই বিষয়গুলো  শিক্ষার্থীদের বুঝাতে হবে যা পরবর্তী স্লাইডে দেখানো হয়েছে।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3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অনিবাসী ও নিবাসী</a:t>
            </a:r>
            <a:r>
              <a:rPr lang="en-US" baseline="0" dirty="0" smtClean="0"/>
              <a:t> ভাইরাসের কার্যপ্রক্রিয়া বর্ণনা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47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মানবদেহের</a:t>
            </a:r>
            <a:r>
              <a:rPr lang="en-US" baseline="0" dirty="0" smtClean="0"/>
              <a:t> ভাইরাস থেকে পরিত্রাণের জন্য এন্টিবায়োটিক ব্যবহার করা হয়। সেহেতো কম্পিউটার ভাইরাস মুক্ত করার জন্য ও যে এন্টিভইরাস আছে সেদিকে শিক্ষার্থীদের ধাবিত করতে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95877-DD27-41BE-913C-A4438910DA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17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6C311-A61A-4A25-B297-9885C8084695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218" y="53788"/>
            <a:ext cx="876367" cy="658905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55" y="-100855"/>
            <a:ext cx="1287724" cy="813547"/>
          </a:xfrm>
          <a:prstGeom prst="rect">
            <a:avLst/>
          </a:prstGeom>
        </p:spPr>
      </p:pic>
      <p:pic>
        <p:nvPicPr>
          <p:cNvPr id="10" name="Picture 9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268" y="6185648"/>
            <a:ext cx="924062" cy="694765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68782" y="6185648"/>
            <a:ext cx="924062" cy="6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4F177-F2ED-4FF2-90C1-D8BD6AF9CAD7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F00D2-61FA-4B48-98B8-E2F9D53EF222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6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BC4D-2632-408F-8381-9A4913841AE0}" type="datetime12">
              <a:rPr lang="en-US" smtClean="0"/>
              <a:t>4:35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1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80CF-8656-4A8B-B766-1F358B3D23AC}" type="datetime12">
              <a:rPr lang="en-US" smtClean="0"/>
              <a:t>4:35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9F37-FECC-477B-A025-EF779E292EAF}" type="datetime12">
              <a:rPr lang="en-US" smtClean="0"/>
              <a:t>4:35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4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2699B-9285-470B-BDD8-D870372CF0FB}" type="datetime12">
              <a:rPr lang="en-US" smtClean="0"/>
              <a:t>4:35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3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6D42-AC1E-4EEC-BCCC-1C81C782FA16}" type="datetime12">
              <a:rPr lang="en-US" smtClean="0"/>
              <a:t>4:35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7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C30-BEB8-49BB-A8D4-93B31A4BBB1A}" type="datetime12">
              <a:rPr lang="en-US" smtClean="0"/>
              <a:t>4:35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8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4EBCE-B96F-4EEC-9EB9-46CF1421611D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3A77-E98D-41E0-B501-E4BB07D5A376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4E7FF-BE4F-485C-B1FE-FA8A78D31DBA}" type="datetime12">
              <a:rPr lang="en-US" smtClean="0"/>
              <a:t>4:35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2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" y="463639"/>
            <a:ext cx="11432091" cy="558722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508919" y="792857"/>
            <a:ext cx="9144000" cy="366082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14925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92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0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1349" y="1162854"/>
            <a:ext cx="11756441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36406" y="2871989"/>
            <a:ext cx="4803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3য়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ভাইরাস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6220" y="2871989"/>
            <a:ext cx="428866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।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6717963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" y="1143000"/>
            <a:ext cx="11971606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80719" y="3352800"/>
            <a:ext cx="68739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43" y="2664185"/>
            <a:ext cx="3662863" cy="369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86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3719" y="2438400"/>
            <a:ext cx="430117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1। ভাইরাস কী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3719" y="3303640"/>
            <a:ext cx="898675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ভাইরাসে আক্রান্ত কম্পিউটারের লক্ষণ চিহ্নিত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3719" y="4154269"/>
            <a:ext cx="5434501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ভাইরাসের ইতিহাস বলতে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3719" y="4992469"/>
            <a:ext cx="950612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ভাইরাস/ম্যালওয়্যার থেকে নিষ্কৃতির উপায় ব্যাখ্যা করতে পারবে।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395" y="1440360"/>
            <a:ext cx="4277441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 পাঠ শেষে শিক্ষা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র্থীরা-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15984" y="6356351"/>
            <a:ext cx="2837762" cy="365125"/>
          </a:xfrm>
        </p:spPr>
        <p:txBody>
          <a:bodyPr/>
          <a:lstStyle/>
          <a:p>
            <a:fld id="{77F65391-0DB0-4FAB-A6D0-73C85A0AEC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28" y="776368"/>
            <a:ext cx="3642691" cy="1981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83747" y="893618"/>
            <a:ext cx="240482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 কি?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6690519" y="914400"/>
            <a:ext cx="1170833" cy="510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wordArtVert" wrap="square" rtlCol="0">
            <a:spAutoFit/>
          </a:bodyPr>
          <a:lstStyle/>
          <a:p>
            <a:r>
              <a:rPr lang="en-US" sz="5400" b="1" dirty="0" smtClean="0"/>
              <a:t>VIRUS</a:t>
            </a:r>
            <a:endParaRPr lang="en-US" sz="5400" b="1" dirty="0"/>
          </a:p>
        </p:txBody>
      </p:sp>
      <p:sp>
        <p:nvSpPr>
          <p:cNvPr id="11" name="Rectangle 10"/>
          <p:cNvSpPr/>
          <p:nvPr/>
        </p:nvSpPr>
        <p:spPr>
          <a:xfrm>
            <a:off x="6690519" y="119251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Vital</a:t>
            </a:r>
            <a:endParaRPr lang="en-US" sz="4000" dirty="0"/>
          </a:p>
        </p:txBody>
      </p:sp>
      <p:sp>
        <p:nvSpPr>
          <p:cNvPr id="12" name="Rectangle 11"/>
          <p:cNvSpPr/>
          <p:nvPr/>
        </p:nvSpPr>
        <p:spPr>
          <a:xfrm>
            <a:off x="6690519" y="2157209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Information</a:t>
            </a:r>
            <a:endParaRPr lang="en-US" sz="4000" dirty="0"/>
          </a:p>
        </p:txBody>
      </p:sp>
      <p:sp>
        <p:nvSpPr>
          <p:cNvPr id="13" name="Rectangle 12"/>
          <p:cNvSpPr/>
          <p:nvPr/>
        </p:nvSpPr>
        <p:spPr>
          <a:xfrm>
            <a:off x="6690519" y="3113157"/>
            <a:ext cx="5471319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Resource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6725580" y="4140708"/>
            <a:ext cx="5431235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Under</a:t>
            </a:r>
            <a:endParaRPr lang="en-US" sz="4000" dirty="0"/>
          </a:p>
        </p:txBody>
      </p:sp>
      <p:sp>
        <p:nvSpPr>
          <p:cNvPr id="15" name="Rectangle 14"/>
          <p:cNvSpPr/>
          <p:nvPr/>
        </p:nvSpPr>
        <p:spPr>
          <a:xfrm>
            <a:off x="6725580" y="5083314"/>
            <a:ext cx="5431234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Seize</a:t>
            </a:r>
            <a:endParaRPr lang="en-US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622145" y="3133314"/>
            <a:ext cx="6068373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একটি প্রোগ্রাম যা  ব্যহারকারীর অজান্তে কম্পিউটারে প্রবেশ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146" y="4355491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নিজে নিজে বিস্তার লাভ করে।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146" y="5053954"/>
            <a:ext cx="58674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ভাইরাস মানুষের তৈরি।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628" y="325642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2628" y="426617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1" name="TextBox 20"/>
          <p:cNvSpPr txBox="1"/>
          <p:nvPr/>
        </p:nvSpPr>
        <p:spPr>
          <a:xfrm>
            <a:off x="12628" y="49602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025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37519" y="0"/>
            <a:ext cx="895629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চল কিছু ছবি দেখি এবং সমস্যার কারণ চিহ্নিত করি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9" r="26000"/>
          <a:stretch/>
        </p:blipFill>
        <p:spPr>
          <a:xfrm>
            <a:off x="594519" y="914400"/>
            <a:ext cx="3962400" cy="4983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19" y="914400"/>
            <a:ext cx="6781800" cy="3886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37919" y="4916269"/>
            <a:ext cx="442941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 সমস্যাগুলো কেন হয়েছে?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919" y="4932512"/>
            <a:ext cx="6425157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তারা কি এখন স্বাভাবিক কাজ করতে সক্ষম?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919" y="5410200"/>
            <a:ext cx="291458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ভাইরাসের কারনে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91551" y="5410200"/>
            <a:ext cx="744114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না</a:t>
            </a:r>
            <a:endParaRPr lang="en-US" sz="3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7" grpId="0"/>
      <p:bldP spid="7" grpId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32719" y="1524000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এর গতি কমে যাওয়া।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119" y="14478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5" name="TextBox 14"/>
          <p:cNvSpPr txBox="1"/>
          <p:nvPr/>
        </p:nvSpPr>
        <p:spPr>
          <a:xfrm>
            <a:off x="2270919" y="0"/>
            <a:ext cx="7295587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লক্ষণসমূহ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2719" y="2278797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কম্পিউটার হ্যাং হয়ে যাওয়া। 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119" y="220259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2719" y="3042892"/>
            <a:ext cx="6068373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কাজের  সময়  ঘন ঘন রিবুট হওয়া।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3119" y="2966692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0" name="TextBox 19"/>
          <p:cNvSpPr txBox="1"/>
          <p:nvPr/>
        </p:nvSpPr>
        <p:spPr>
          <a:xfrm>
            <a:off x="1432719" y="3788391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spc="-15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কোন প্রোগ্রাম চালু হতে স্বাভাবিকের চেয়ে বেশি সময় নেওয়া।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3119" y="3712191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1432719" y="4485584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এর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এমন নাম ধারণ করবে যা পড়া যায়না।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3119" y="4409384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1432719" y="5184917"/>
            <a:ext cx="861060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Exe, Com, Bat ফাইল গুলো নষ্ট করে দেয়।</a:t>
            </a:r>
            <a:endParaRPr lang="en-US" sz="3200" b="1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119" y="5108717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ym typeface="Wingdings 2" panose="05020102010507070707" pitchFamily="18" charset="2"/>
              </a:rPr>
              <a:t>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3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89719" y="3048000"/>
            <a:ext cx="5208165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VIRUS এর পূর্ণরূপ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23519" y="1199608"/>
            <a:ext cx="2743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097" y="2470053"/>
            <a:ext cx="2079415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52319" y="3048000"/>
            <a:ext cx="6309519" cy="10772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ভাইরাসে আক্রান্ত কম্পিউটারের 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চারটি লক্ষণ লিখ।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2697" y="2470053"/>
            <a:ext cx="248016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রোল-বিজোড়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6" grpId="0"/>
      <p:bldP spid="27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378156"/>
              </p:ext>
            </p:extLst>
          </p:nvPr>
        </p:nvGraphicFramePr>
        <p:xfrm>
          <a:off x="594519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34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66319" y="0"/>
            <a:ext cx="543450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ভাইরাসের ইতিহাস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7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115489"/>
              </p:ext>
            </p:extLst>
          </p:nvPr>
        </p:nvGraphicFramePr>
        <p:xfrm>
          <a:off x="607933" y="1066800"/>
          <a:ext cx="11721385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704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>
                                            <p:graphicEl>
                                              <a:dgm id="{5F04D70C-0B52-4043-81FF-3BDF7690BF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>
                                            <p:graphicEl>
                                              <a:dgm id="{7BBD47B8-44E9-4247-9EA7-3CCA59D120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>
                                            <p:graphicEl>
                                              <a:dgm id="{6FC0A7C7-E2F7-4FD0-BB42-A17EEF8B8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7">
                                            <p:graphicEl>
                                              <a:dgm id="{27A0A2F9-5486-4B17-8B91-C08B28B8B0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>
                                            <p:graphicEl>
                                              <a:dgm id="{B2F63288-C9D1-4D0C-89ED-514B5791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>
                                            <p:graphicEl>
                                              <a:dgm id="{EB7E5FF2-0442-4843-AC75-32776A692D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633119" y="1524000"/>
            <a:ext cx="352692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80319" y="3219271"/>
            <a:ext cx="469712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Non-Resident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06803" y="3200400"/>
            <a:ext cx="359746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নিবাসী ভাইরাস/</a:t>
            </a:r>
          </a:p>
          <a:p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Resident Virus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490119" y="2743200"/>
            <a:ext cx="28956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901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9052719" y="2743200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396583" y="2293441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385719" y="2743200"/>
            <a:ext cx="26670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28879" y="0"/>
            <a:ext cx="606287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এর প্রকারভেদ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77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4633119" y="1199608"/>
            <a:ext cx="21336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47119" y="3048000"/>
            <a:ext cx="6309519" cy="20621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কাজের ধরণ অনুযায়ী ভাইরাস কত প্রকার?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ব্রেইন ভাইরাস তৈরি করেন কে?</a:t>
            </a:r>
          </a:p>
          <a:p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আরপানেটে প্রাপ্ত ভাইরাসের নাম কি?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37497" y="2470053"/>
            <a:ext cx="3632726" cy="769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প্রশ্নগুলোর উত্তর বলি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0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18719" y="-76200"/>
            <a:ext cx="4350871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ভারাসমুক্ত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কৌশল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2293" y="838200"/>
            <a:ext cx="2388795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জৈবিক ভাইরাস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87518" y="845328"/>
            <a:ext cx="261802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5322" y="3378415"/>
            <a:ext cx="4204997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36496" y="3378415"/>
            <a:ext cx="520366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ভাইরাস মুক্ত করার জন্য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37" y="1448828"/>
            <a:ext cx="3199729" cy="19932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47" y="3971702"/>
            <a:ext cx="3576146" cy="25523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405" y="1484531"/>
            <a:ext cx="2876313" cy="1840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341" y="3973230"/>
            <a:ext cx="2792838" cy="278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630195" y="1586248"/>
            <a:ext cx="3733800" cy="41073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626939" y="1586248"/>
            <a:ext cx="2895600" cy="410735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9719" y="685800"/>
            <a:ext cx="8858515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কয়েকটি উল্লেখযোগ্য এন্টিভাইরাস সফটওয়্যারের -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3172" y="1828800"/>
            <a:ext cx="2590800" cy="395495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21561" y="1821358"/>
            <a:ext cx="3048000" cy="39624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8560" l="14880" r="809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809" r="-29031" b="-365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17150" y="1676400"/>
            <a:ext cx="2971800" cy="4031158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16" b="98480" l="3333" r="966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39" t="-1890" r="-487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911428" y="-76200"/>
            <a:ext cx="170289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519" y="9144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নিচের কোনটি এন্টিভাইরাস নয়?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94719" y="1560731"/>
            <a:ext cx="8265463" cy="646331"/>
            <a:chOff x="2194719" y="1560731"/>
            <a:chExt cx="8265463" cy="646331"/>
          </a:xfrm>
        </p:grpSpPr>
        <p:sp>
          <p:nvSpPr>
            <p:cNvPr id="12" name="TextBox 11"/>
            <p:cNvSpPr txBox="1"/>
            <p:nvPr/>
          </p:nvSpPr>
          <p:spPr>
            <a:xfrm>
              <a:off x="21947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এভিজি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045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নরটন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61919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আভিরা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631382" y="1560731"/>
              <a:ext cx="18288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ক্রিপার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94519" y="2362200"/>
            <a:ext cx="64008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ইন্টারনেটের আদি অবস্থা কোনটি?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194718" y="3008531"/>
            <a:ext cx="8763000" cy="646331"/>
            <a:chOff x="2194718" y="1560731"/>
            <a:chExt cx="8763000" cy="646331"/>
          </a:xfrm>
        </p:grpSpPr>
        <p:sp>
          <p:nvSpPr>
            <p:cNvPr id="23" name="TextBox 22"/>
            <p:cNvSpPr txBox="1"/>
            <p:nvPr/>
          </p:nvSpPr>
          <p:spPr>
            <a:xfrm>
              <a:off x="2194718" y="1560731"/>
              <a:ext cx="21694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৭০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404519" y="1560731"/>
              <a:ext cx="20474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৮০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61919" y="1560731"/>
              <a:ext cx="1981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৯০ দশক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31381" y="1560731"/>
              <a:ext cx="2326337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কোনটিই নয়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194719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364182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451925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8597756" y="1655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4518" y="3962400"/>
            <a:ext cx="9865663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কম্পিউটার ভাইরাসমুক্ত করতে নিচের কোনটি ব্যবহার করব?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2194719" y="4608731"/>
            <a:ext cx="3124200" cy="646331"/>
            <a:chOff x="2194719" y="4608731"/>
            <a:chExt cx="3124200" cy="646331"/>
          </a:xfrm>
        </p:grpSpPr>
        <p:sp>
          <p:nvSpPr>
            <p:cNvPr id="33" name="TextBox 32"/>
            <p:cNvSpPr txBox="1"/>
            <p:nvPr/>
          </p:nvSpPr>
          <p:spPr>
            <a:xfrm>
              <a:off x="2194719" y="4608731"/>
              <a:ext cx="312420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  এন্টিবায়োটিক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194719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14319" y="4608731"/>
            <a:ext cx="2895599" cy="646331"/>
            <a:chOff x="4364182" y="4608731"/>
            <a:chExt cx="2895599" cy="646331"/>
          </a:xfrm>
        </p:grpSpPr>
        <p:sp>
          <p:nvSpPr>
            <p:cNvPr id="34" name="TextBox 33"/>
            <p:cNvSpPr txBox="1"/>
            <p:nvPr/>
          </p:nvSpPr>
          <p:spPr>
            <a:xfrm>
              <a:off x="4404518" y="4608731"/>
              <a:ext cx="2855263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খ  এন্টিভাইরাস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364182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237690" y="5356232"/>
            <a:ext cx="4416965" cy="646331"/>
            <a:chOff x="6451925" y="4608731"/>
            <a:chExt cx="4416965" cy="646331"/>
          </a:xfrm>
        </p:grpSpPr>
        <p:sp>
          <p:nvSpPr>
            <p:cNvPr id="35" name="TextBox 34"/>
            <p:cNvSpPr txBox="1"/>
            <p:nvPr/>
          </p:nvSpPr>
          <p:spPr>
            <a:xfrm>
              <a:off x="6461918" y="4608731"/>
              <a:ext cx="4406972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   কাপড় দিয়ে ডেকে রাখব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6451925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76664" y="5356232"/>
            <a:ext cx="3214254" cy="646331"/>
            <a:chOff x="8597756" y="4608731"/>
            <a:chExt cx="3214254" cy="646331"/>
          </a:xfrm>
        </p:grpSpPr>
        <p:sp>
          <p:nvSpPr>
            <p:cNvPr id="36" name="TextBox 35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  উপরের সবগুলোই</a:t>
              </a:r>
              <a:endPara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957718" y="1560731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0957718" y="2928685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8610600" y="1564737"/>
            <a:ext cx="3214254" cy="646331"/>
            <a:chOff x="8597756" y="4608731"/>
            <a:chExt cx="3214254" cy="646331"/>
          </a:xfrm>
        </p:grpSpPr>
        <p:sp>
          <p:nvSpPr>
            <p:cNvPr id="49" name="Oval 48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ঘ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0957718" y="5255062"/>
            <a:ext cx="1702891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184724" y="3011871"/>
            <a:ext cx="3214254" cy="646331"/>
            <a:chOff x="8597756" y="4608731"/>
            <a:chExt cx="3214254" cy="646331"/>
          </a:xfrm>
        </p:grpSpPr>
        <p:sp>
          <p:nvSpPr>
            <p:cNvPr id="58" name="Oval 57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endPara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614319" y="4608730"/>
            <a:ext cx="3214254" cy="646331"/>
            <a:chOff x="8597756" y="4608731"/>
            <a:chExt cx="3214254" cy="646331"/>
          </a:xfrm>
        </p:grpSpPr>
        <p:sp>
          <p:nvSpPr>
            <p:cNvPr id="61" name="Oval 60"/>
            <p:cNvSpPr/>
            <p:nvPr/>
          </p:nvSpPr>
          <p:spPr>
            <a:xfrm>
              <a:off x="8597756" y="4703296"/>
              <a:ext cx="493063" cy="4572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631381" y="4608731"/>
              <a:ext cx="3180629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খ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951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93576" y="2435956"/>
            <a:ext cx="8390155" cy="29928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8190" y="2962638"/>
            <a:ext cx="7347882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কম্পিউটার ভাইরাস কি?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2719" y="3810000"/>
            <a:ext cx="7323351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কম্পিউটার ভাইরাসের ইতিহাস লিখ।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2720" y="4522325"/>
            <a:ext cx="7323350" cy="646331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ভাইরাসে আক্রান্ত কম্পিউটারের লক্ষণসমূহ লিখ।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28044" y="652597"/>
            <a:ext cx="6697015" cy="144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379" y="951385"/>
            <a:ext cx="8908960" cy="5299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1" y="2962141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284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533</Words>
  <Application>Microsoft Office PowerPoint</Application>
  <PresentationFormat>Custom</PresentationFormat>
  <Paragraphs>116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Lalbag RA School</dc:creator>
  <cp:lastModifiedBy>IT World</cp:lastModifiedBy>
  <cp:revision>20</cp:revision>
  <dcterms:modified xsi:type="dcterms:W3CDTF">2019-11-01T10:45:09Z</dcterms:modified>
</cp:coreProperties>
</file>