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76" r:id="rId3"/>
    <p:sldId id="288" r:id="rId4"/>
    <p:sldId id="273" r:id="rId5"/>
    <p:sldId id="284" r:id="rId6"/>
    <p:sldId id="289" r:id="rId7"/>
    <p:sldId id="290" r:id="rId8"/>
    <p:sldId id="283" r:id="rId9"/>
    <p:sldId id="277" r:id="rId10"/>
    <p:sldId id="286" r:id="rId11"/>
    <p:sldId id="281" r:id="rId12"/>
    <p:sldId id="279" r:id="rId13"/>
    <p:sldId id="265" r:id="rId14"/>
    <p:sldId id="266" r:id="rId15"/>
    <p:sldId id="287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25" autoAdjust="0"/>
    <p:restoredTop sz="84919" autoAdjust="0"/>
  </p:normalViewPr>
  <p:slideViewPr>
    <p:cSldViewPr>
      <p:cViewPr varScale="1">
        <p:scale>
          <a:sx n="62" d="100"/>
          <a:sy n="62" d="100"/>
        </p:scale>
        <p:origin x="-1362" y="-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DFC29-75B2-4DC9-9895-E2B318E846C0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7E036-3BA0-4E86-A387-666946C156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99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9718-9F19-432C-ADB9-2F056D20538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72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7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E036-3BA0-4E86-A387-666946C1560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97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E036-3BA0-4E86-A387-666946C1560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51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পাঠশিরোনাম</a:t>
            </a:r>
            <a:r>
              <a:rPr lang="en-US" baseline="0" dirty="0"/>
              <a:t> </a:t>
            </a:r>
            <a:r>
              <a:rPr lang="en-US" baseline="0" dirty="0" err="1"/>
              <a:t>বের</a:t>
            </a:r>
            <a:r>
              <a:rPr lang="en-US" baseline="0" dirty="0"/>
              <a:t> </a:t>
            </a:r>
            <a:r>
              <a:rPr lang="en-US" baseline="0" dirty="0" err="1"/>
              <a:t>করার</a:t>
            </a:r>
            <a:r>
              <a:rPr lang="en-US" baseline="0" dirty="0"/>
              <a:t> </a:t>
            </a:r>
            <a:r>
              <a:rPr lang="en-US" baseline="0" dirty="0" err="1"/>
              <a:t>জন্য</a:t>
            </a:r>
            <a:r>
              <a:rPr lang="en-US" baseline="0" dirty="0"/>
              <a:t> </a:t>
            </a:r>
            <a:r>
              <a:rPr lang="en-US" baseline="0" dirty="0" err="1"/>
              <a:t>ছবিটি</a:t>
            </a:r>
            <a:r>
              <a:rPr lang="en-US" baseline="0" dirty="0"/>
              <a:t> </a:t>
            </a:r>
            <a:r>
              <a:rPr lang="en-US" baseline="0" dirty="0" err="1"/>
              <a:t>দেখিয়ে</a:t>
            </a:r>
            <a:r>
              <a:rPr lang="bn-IN" baseline="0" dirty="0"/>
              <a:t>, তোমাদের একটি পরিচিত পরিবেশ। </a:t>
            </a:r>
            <a:r>
              <a:rPr lang="en-US" baseline="0" dirty="0"/>
              <a:t> </a:t>
            </a:r>
            <a:r>
              <a:rPr lang="bn-IN" baseline="0" dirty="0"/>
              <a:t>উল</a:t>
            </a:r>
            <a:r>
              <a:rPr lang="en-US" baseline="0" dirty="0" err="1"/>
              <a:t>্লেখিত</a:t>
            </a:r>
            <a:r>
              <a:rPr lang="en-US" baseline="0" dirty="0"/>
              <a:t> </a:t>
            </a:r>
            <a:r>
              <a:rPr lang="en-US" baseline="0" dirty="0" err="1"/>
              <a:t>এজাতীয়</a:t>
            </a:r>
            <a:r>
              <a:rPr lang="en-US" baseline="0" dirty="0"/>
              <a:t> </a:t>
            </a:r>
            <a:r>
              <a:rPr lang="en-US" baseline="0" dirty="0" err="1"/>
              <a:t>প্রশ্ন</a:t>
            </a:r>
            <a:r>
              <a:rPr lang="en-US" baseline="0" dirty="0"/>
              <a:t> </a:t>
            </a:r>
            <a:r>
              <a:rPr lang="en-US" baseline="0" dirty="0" err="1"/>
              <a:t>করে</a:t>
            </a:r>
            <a:r>
              <a:rPr lang="en-US" baseline="0" dirty="0"/>
              <a:t> </a:t>
            </a:r>
            <a:r>
              <a:rPr lang="en-US" baseline="0" dirty="0" err="1"/>
              <a:t>শিক্ষার্থীর</a:t>
            </a:r>
            <a:r>
              <a:rPr lang="en-US" baseline="0" dirty="0"/>
              <a:t> </a:t>
            </a:r>
            <a:r>
              <a:rPr lang="en-US" baseline="0" dirty="0" err="1"/>
              <a:t>কাছে</a:t>
            </a:r>
            <a:r>
              <a:rPr lang="en-US" baseline="0" dirty="0"/>
              <a:t> </a:t>
            </a:r>
            <a:r>
              <a:rPr lang="en-US" baseline="0" dirty="0" err="1"/>
              <a:t>উত্তর</a:t>
            </a:r>
            <a:r>
              <a:rPr lang="en-US" baseline="0" dirty="0"/>
              <a:t> </a:t>
            </a:r>
            <a:r>
              <a:rPr lang="en-US" baseline="0" dirty="0" err="1"/>
              <a:t>চাওয়া</a:t>
            </a:r>
            <a:r>
              <a:rPr lang="en-US" baseline="0" dirty="0"/>
              <a:t> </a:t>
            </a:r>
            <a:r>
              <a:rPr lang="en-US" baseline="0" dirty="0" err="1"/>
              <a:t>যেতে</a:t>
            </a:r>
            <a:r>
              <a:rPr lang="en-US" baseline="0" dirty="0"/>
              <a:t> </a:t>
            </a:r>
            <a:r>
              <a:rPr lang="en-US" baseline="0" dirty="0" err="1"/>
              <a:t>পারে</a:t>
            </a:r>
            <a:r>
              <a:rPr lang="en-US" baseline="0" dirty="0"/>
              <a:t>। </a:t>
            </a:r>
            <a:r>
              <a:rPr lang="en-US" baseline="0" dirty="0" err="1"/>
              <a:t>শিক্ষক</a:t>
            </a:r>
            <a:r>
              <a:rPr lang="en-US" baseline="0" dirty="0"/>
              <a:t> </a:t>
            </a:r>
            <a:r>
              <a:rPr lang="en-US" baseline="0" dirty="0" err="1"/>
              <a:t>নিজের</a:t>
            </a:r>
            <a:r>
              <a:rPr lang="en-US" baseline="0" dirty="0"/>
              <a:t> </a:t>
            </a:r>
            <a:r>
              <a:rPr lang="en-US" baseline="0" dirty="0" err="1"/>
              <a:t>মত</a:t>
            </a:r>
            <a:r>
              <a:rPr lang="en-US" baseline="0" dirty="0"/>
              <a:t> </a:t>
            </a:r>
            <a:r>
              <a:rPr lang="en-US" baseline="0" dirty="0" err="1"/>
              <a:t>করে</a:t>
            </a:r>
            <a:r>
              <a:rPr lang="en-US" baseline="0" dirty="0"/>
              <a:t> </a:t>
            </a:r>
            <a:r>
              <a:rPr lang="en-US" baseline="0" dirty="0" err="1"/>
              <a:t>আরো</a:t>
            </a:r>
            <a:r>
              <a:rPr lang="en-US" baseline="0" dirty="0"/>
              <a:t> </a:t>
            </a:r>
            <a:r>
              <a:rPr lang="en-US" baseline="0" dirty="0" err="1"/>
              <a:t>প্রশ্ন</a:t>
            </a:r>
            <a:r>
              <a:rPr lang="en-US" baseline="0" dirty="0"/>
              <a:t> </a:t>
            </a:r>
            <a:r>
              <a:rPr lang="en-US" baseline="0" dirty="0" err="1"/>
              <a:t>করে</a:t>
            </a:r>
            <a:r>
              <a:rPr lang="en-US" baseline="0" dirty="0"/>
              <a:t>  </a:t>
            </a:r>
            <a:r>
              <a:rPr lang="en-US" dirty="0" err="1"/>
              <a:t>পাঠশিরোনাম</a:t>
            </a:r>
            <a:r>
              <a:rPr lang="bn-IN" dirty="0"/>
              <a:t> বের করার চেষ্টা</a:t>
            </a:r>
            <a:r>
              <a:rPr lang="bn-IN" baseline="0" dirty="0"/>
              <a:t> করতে পারেন।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E036-3BA0-4E86-A387-666946C1560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01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বোর্ড ব্যবহার করে শিক্ষার্থীদের দিয়ে প্রশ্ন করে উত্তর লিখে বিষয়ের ধারণা স্পষ্ট করা যেতে পারে । একক কাজ হিসাবে ব্রেইন স্ট্রমিং করে উপাদান গুলো শিক্ষার্থী খাতা লিখে পরে মিলিয়ে নিতে পারে।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522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bn-BD" dirty="0"/>
              <a:t>ছকটি</a:t>
            </a:r>
            <a:r>
              <a:rPr lang="bn-BD" baseline="0" dirty="0"/>
              <a:t> ব্ল্যাক বোর্ডে লিখে দেয়া যেতে পারে ,</a:t>
            </a:r>
            <a:r>
              <a:rPr lang="bn-BD" dirty="0"/>
              <a:t>শিক্ষার্থীরা ৭ নং</a:t>
            </a:r>
            <a:r>
              <a:rPr lang="bn-BD" baseline="0" dirty="0"/>
              <a:t> স্লাইড দেখে ছকটি পূরণ করবে । পরে উত্তরগুলো মিলিয়ে নিবে ।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8E1CF-8877-445C-91DC-ED128D97943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716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160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932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178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086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7E036-3BA0-4E86-A387-666946C1560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03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779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919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94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635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513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507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86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914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888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7801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২৭-০৯-২০১৪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আফরোজা,রংপুর।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65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/>
              <a:t>২৭-০৯-২০১৪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2400" y="640080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bn-BD" dirty="0"/>
              <a:t>আফরোজা,রংপুর।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1000" y="6400800"/>
            <a:ext cx="30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১</a:t>
            </a:r>
            <a:r>
              <a:rPr lang="bn-BD" dirty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03200" cmpd="tri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26" name="Picture 2" descr="C:\Users\User\Desktop\Quit.png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77000"/>
            <a:ext cx="274637" cy="27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23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13" Type="http://schemas.openxmlformats.org/officeDocument/2006/relationships/image" Target="../media/image20.gif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12" Type="http://schemas.openxmlformats.org/officeDocument/2006/relationships/image" Target="../media/image1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gif"/><Relationship Id="rId11" Type="http://schemas.openxmlformats.org/officeDocument/2006/relationships/image" Target="../media/image18.gif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4" Type="http://schemas.openxmlformats.org/officeDocument/2006/relationships/image" Target="../media/image7.jpeg"/><Relationship Id="rId9" Type="http://schemas.openxmlformats.org/officeDocument/2006/relationships/image" Target="../media/image16.jpeg"/><Relationship Id="rId1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8532"/>
            <a:ext cx="8804720" cy="63628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33700" y="2775120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993928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66800" y="457200"/>
            <a:ext cx="7239000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6800" y="2924944"/>
            <a:ext cx="723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সিদ্দিকুর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আলাদিপুর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রাজবাড়ী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রাজবাড়ী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মোবইল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০১৭১৭৬০৬৭১৪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08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24" y="928670"/>
            <a:ext cx="742955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01/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11/২০১৯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দশম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ত্রয়োদশ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643174" y="571480"/>
            <a:ext cx="380104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u="sng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u="sng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u="sng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600" u="sng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u="sng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85800" y="1828800"/>
            <a:ext cx="8153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…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AutoNum type="arabicPeriod"/>
            </a:pP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জলজ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বাস্তুতন্ত্রের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ব্যাখ্যা করতে পারবে ।</a:t>
            </a:r>
            <a:endParaRPr lang="en-US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Tx/>
              <a:buAutoNum type="arabicPeriod"/>
            </a:pP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একটি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পুকুরের বাস্তুসংস্থান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ব্যাখ্যা করতে পারবে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Tx/>
              <a:buAutoNum type="arabicPeriod"/>
            </a:pP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জলজ বাস্তুতন্ত্রের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অজীব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ব্যাখ্যা করতে পারবে ।</a:t>
            </a:r>
            <a:endParaRPr lang="en-US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AutoNum type="arabicPeriod"/>
            </a:pP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0400" y="533400"/>
            <a:ext cx="21336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514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1" descr="C:\Users\PB\Downloads\ecotoxicity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07" y="928670"/>
            <a:ext cx="9095293" cy="5638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929837" y="3244334"/>
            <a:ext cx="2502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পপু</a:t>
            </a:r>
            <a:r>
              <a:rPr lang="bn-IN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কুপুকুরের বাস্তুতন্ত্ররের বাস্তুতন্ত্র</a:t>
            </a:r>
            <a:endParaRPr lang="en-US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8860" y="428604"/>
            <a:ext cx="4929222" cy="166199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3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পুকুরের </a:t>
            </a:r>
            <a:r>
              <a:rPr lang="bn-IN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বাস্তুতন্ত্র</a:t>
            </a:r>
            <a:endParaRPr lang="en-US" sz="36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732" y="2132856"/>
            <a:ext cx="6667500" cy="4200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5918" y="571480"/>
            <a:ext cx="547211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পুকুরের </a:t>
            </a:r>
            <a:r>
              <a:rPr lang="bn-IN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বাস্তুতন্ত্র</a:t>
            </a:r>
            <a:endParaRPr lang="en-US" sz="36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378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93875"/>
            <a:ext cx="76962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জড় উপাদান (জৈব ও অজৈব) গুলো কী কী বলতে পার। </a:t>
            </a:r>
            <a:endParaRPr lang="en-US" sz="28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284984"/>
            <a:ext cx="3602260" cy="3456383"/>
          </a:xfrm>
          <a:prstGeom prst="rect">
            <a:avLst/>
          </a:prstGeom>
        </p:spPr>
      </p:pic>
      <p:pic>
        <p:nvPicPr>
          <p:cNvPr id="5" name="Picture 1" descr="C:\Users\PB\Downloads\ecotoxicity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19" y="3182628"/>
            <a:ext cx="5112569" cy="367298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857356" y="642918"/>
            <a:ext cx="5181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এ পরিবেশে জীব উপাদান গুলো কী কী?</a:t>
            </a:r>
            <a:endParaRPr lang="en-US" sz="28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1357298"/>
            <a:ext cx="615506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তবে কি এখানে বাস্তুতন্ত্রের সকল উপাদান বিদ্যমান? </a:t>
            </a:r>
            <a:endParaRPr lang="en-US" sz="28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5114" y="1986598"/>
            <a:ext cx="35719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এ বাস্তুতন্ত্রের নাম কী? </a:t>
            </a:r>
            <a:endParaRPr lang="en-US" sz="28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46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PB\Downloads\aaaaa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458056" y="914400"/>
            <a:ext cx="8304944" cy="4927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0928" y="5918200"/>
            <a:ext cx="8839200" cy="82230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উদ্ভিদ, প্রাণী 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bn-IN" sz="24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উপাদান 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এবং মাটি, পানি, আলো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O2, CO2 </a:t>
            </a:r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ইত্যাদি </a:t>
            </a:r>
            <a:r>
              <a:rPr lang="bn-IN" sz="24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অজীব উপাদান</a:t>
            </a:r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199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Connector 30"/>
          <p:cNvCxnSpPr/>
          <p:nvPr/>
        </p:nvCxnSpPr>
        <p:spPr>
          <a:xfrm>
            <a:off x="1676400" y="838200"/>
            <a:ext cx="5257800" cy="2667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1104900" y="1409700"/>
            <a:ext cx="990600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-152400" y="1828800"/>
            <a:ext cx="2133600" cy="609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600200" y="914400"/>
            <a:ext cx="3429000" cy="2514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676400" y="762000"/>
            <a:ext cx="4724400" cy="1981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342900" y="2095500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6200000" flipH="1">
            <a:off x="1219200" y="1371600"/>
            <a:ext cx="2819400" cy="2057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2362200" y="152400"/>
            <a:ext cx="57214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ত্রে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 ও অজীব উপাদান</a:t>
            </a:r>
            <a:r>
              <a:rPr lang="en-US" sz="32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কী কী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63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17708" y="693304"/>
            <a:ext cx="255671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700" dirty="0"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বাস্তুতন্ত্রের উপাদানসমূহ </a:t>
            </a:r>
            <a:endParaRPr lang="en-GB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529888" y="1615239"/>
            <a:ext cx="6017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67853" y="1855871"/>
            <a:ext cx="6256421" cy="36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467852" y="1855870"/>
            <a:ext cx="6016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347811" y="1906744"/>
            <a:ext cx="6016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724274" y="1855871"/>
            <a:ext cx="6016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59518" y="2130854"/>
            <a:ext cx="123624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জড় উপাদান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01404" y="2288335"/>
            <a:ext cx="13054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ভৌত উপাদান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99560" y="2153509"/>
            <a:ext cx="122082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জীব উপাদান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473868" y="2463330"/>
            <a:ext cx="6016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980573" y="2708715"/>
            <a:ext cx="12783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974558" y="2701826"/>
            <a:ext cx="6016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252913" y="2715606"/>
            <a:ext cx="6016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71473" y="2966521"/>
            <a:ext cx="94373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96503" y="2954952"/>
            <a:ext cx="83243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421853" y="2740727"/>
            <a:ext cx="2213811" cy="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7528758" y="2493500"/>
            <a:ext cx="6016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410197" y="2725394"/>
            <a:ext cx="6016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7270077" y="2756714"/>
            <a:ext cx="3958" cy="592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8629648" y="2740728"/>
            <a:ext cx="6016" cy="264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68032" y="2979469"/>
            <a:ext cx="88301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01211" y="3370121"/>
            <a:ext cx="8967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090853" y="3007310"/>
            <a:ext cx="8967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6705164" y="3739727"/>
            <a:ext cx="18047" cy="1504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64" idx="1"/>
          </p:cNvCxnSpPr>
          <p:nvPr/>
        </p:nvCxnSpPr>
        <p:spPr>
          <a:xfrm flipV="1">
            <a:off x="6698953" y="4038756"/>
            <a:ext cx="413585" cy="9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6723211" y="4450737"/>
            <a:ext cx="418097" cy="7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717945" y="4837550"/>
            <a:ext cx="407569" cy="131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6730728" y="5244467"/>
            <a:ext cx="4301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112538" y="3877173"/>
            <a:ext cx="1152026" cy="3231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50330" y="4303848"/>
            <a:ext cx="1152026" cy="3231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124764" y="4689528"/>
            <a:ext cx="1152026" cy="3231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150330" y="5094426"/>
            <a:ext cx="1152026" cy="3231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60763" y="2966520"/>
            <a:ext cx="95444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অজৈব বস্তু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77702" y="2954951"/>
            <a:ext cx="8512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জৈব বস্তু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63892" y="3739674"/>
            <a:ext cx="57244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30889" y="4505615"/>
            <a:ext cx="69708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067549" y="3472477"/>
            <a:ext cx="8512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104869" y="4100432"/>
            <a:ext cx="81391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941091" y="2719865"/>
            <a:ext cx="8512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935828" y="3280665"/>
            <a:ext cx="8512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35827" y="3907273"/>
            <a:ext cx="8512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935826" y="4494002"/>
            <a:ext cx="8512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962768" y="2980278"/>
            <a:ext cx="8967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উৎপাদক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701211" y="3360002"/>
            <a:ext cx="8967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খাদক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090852" y="3002596"/>
            <a:ext cx="8967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বিয়োজক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144443" y="5058755"/>
            <a:ext cx="119272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সর্বোচ্চ খাদক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099561" y="3840518"/>
            <a:ext cx="117722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তৃণভোজী/১ম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124764" y="4278001"/>
            <a:ext cx="117722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মাংশাসী/২য়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112537" y="4687586"/>
            <a:ext cx="138438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৩য় স্তরের খাদক 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64019" y="3767681"/>
            <a:ext cx="57244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O2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31252" y="4303848"/>
            <a:ext cx="70459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CO2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94901" y="4100432"/>
            <a:ext cx="83563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মৃত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দেহ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079207" y="3472476"/>
            <a:ext cx="907825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বর্জ্য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936771" y="2733194"/>
            <a:ext cx="8512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সূর্যালোক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927637" y="3280664"/>
            <a:ext cx="87296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 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915328" y="3924080"/>
            <a:ext cx="87699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বায়ুপ্রবাহ  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68668" y="4497871"/>
            <a:ext cx="152244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ভূপৃষ্ট থেকে গভীরতা   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859096" y="5341876"/>
            <a:ext cx="62057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উচ্চতা   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424921" y="134914"/>
            <a:ext cx="472829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সময় : </a:t>
            </a:r>
            <a:r>
              <a:rPr lang="en-US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৩ </a:t>
            </a:r>
            <a:r>
              <a:rPr lang="en-US" sz="2800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446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 animBg="1"/>
      <p:bldP spid="24" grpId="0" animBg="1"/>
      <p:bldP spid="25" grpId="0" animBg="1"/>
      <p:bldP spid="32" grpId="0" animBg="1"/>
      <p:bldP spid="33" grpId="0" animBg="1"/>
      <p:bldP spid="42" grpId="0" animBg="1"/>
      <p:bldP spid="43" grpId="0" animBg="1"/>
      <p:bldP spid="45" grpId="0" animBg="1"/>
      <p:bldP spid="64" grpId="0" animBg="1"/>
      <p:bldP spid="65" grpId="0" animBg="1"/>
      <p:bldP spid="66" grpId="0" animBg="1"/>
      <p:bldP spid="67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8" grpId="0" animBg="1"/>
      <p:bldP spid="80" grpId="0" animBg="1"/>
      <p:bldP spid="81" grpId="0" animBg="1"/>
      <p:bldP spid="82" grpId="0" animBg="1"/>
      <p:bldP spid="83" grpId="0" animBg="1"/>
      <p:bldP spid="85" grpId="0" animBg="1"/>
      <p:bldP spid="86" grpId="0" animBg="1"/>
      <p:bldP spid="88" grpId="0" animBg="1"/>
      <p:bldP spid="91" grpId="0" animBg="1"/>
      <p:bldP spid="92" grpId="0" animBg="1"/>
      <p:bldP spid="93" grpId="0" animBg="1"/>
      <p:bldP spid="94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8" grpId="0" animBg="1"/>
      <p:bldP spid="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PB\Downloads\5814250939_8b53a06a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3329" y="4483268"/>
            <a:ext cx="4147312" cy="2209057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734688" y="3803162"/>
            <a:ext cx="4291419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ক্ষুদ্র ভাসমান প্রাণী (জু-প্লাঙ্কটন) </a:t>
            </a:r>
            <a:endParaRPr lang="en-US" sz="32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401" y="165322"/>
            <a:ext cx="82296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পানিতে এমন কী রয়েছে, যার ফলে  সবুজ দেখায়?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017" y="1522954"/>
            <a:ext cx="6912768" cy="20303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44" y="4000468"/>
            <a:ext cx="446449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ক্ষুদ্র ভাসমান উদ্ভিদ (ফাইটোপ্লাঙ্কটন)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4581128"/>
            <a:ext cx="4104456" cy="21420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39729" y="870594"/>
            <a:ext cx="42672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এগুলো কী দেখছ?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92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 animBg="1"/>
      <p:bldP spid="8" grpId="0" animBg="1"/>
      <p:bldP spid="8" grpId="1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 descr="C:\Users\Doel-1612i3\Downloads\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37"/>
          <a:stretch/>
        </p:blipFill>
        <p:spPr bwMode="auto">
          <a:xfrm>
            <a:off x="0" y="533400"/>
            <a:ext cx="4419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13716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52600"/>
            <a:ext cx="6858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124200"/>
            <a:ext cx="6858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743200"/>
            <a:ext cx="6096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/>
        </p:nvCxnSpPr>
        <p:spPr>
          <a:xfrm>
            <a:off x="1371600" y="1066800"/>
            <a:ext cx="2209800" cy="2133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457200" y="1981200"/>
            <a:ext cx="1981200" cy="609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-300498" y="2205498"/>
            <a:ext cx="2124996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1066800" y="1371600"/>
            <a:ext cx="2133600" cy="1676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371600" y="990600"/>
            <a:ext cx="3200400" cy="2286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38100" y="2324100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6200000" flipH="1">
            <a:off x="838200" y="1676400"/>
            <a:ext cx="2057400" cy="1143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13" descr="C:\Users\Doel-1612i3\Downloads\fish_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86200"/>
            <a:ext cx="1600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2743200" y="3200400"/>
            <a:ext cx="537327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</a:t>
            </a:r>
            <a:r>
              <a:rPr lang="en-US" sz="14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8" name="Picture 37" descr="C:\Documents and Settings\User\My Documents\Downloads\sundarban.jpg"/>
          <p:cNvPicPr>
            <a:picLocks noChangeAspect="1" noChangeArrowheads="1"/>
          </p:cNvPicPr>
          <p:nvPr/>
        </p:nvPicPr>
        <p:blipFill>
          <a:blip r:embed="rId7"/>
          <a:srcRect t="66667" r="9091" b="5555"/>
          <a:stretch>
            <a:fillRect/>
          </a:stretch>
        </p:blipFill>
        <p:spPr bwMode="auto">
          <a:xfrm>
            <a:off x="0" y="3048000"/>
            <a:ext cx="91440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3812560" y="3577105"/>
            <a:ext cx="1169745" cy="171266"/>
          </a:xfrm>
          <a:prstGeom prst="rect">
            <a:avLst/>
          </a:prstGeom>
          <a:noFill/>
        </p:spPr>
      </p:pic>
      <p:pic>
        <p:nvPicPr>
          <p:cNvPr id="40" name="Picture 13" descr="C:\Users\Doel-1612i3\Downloads\fish_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81400"/>
            <a:ext cx="1524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Documents and Settings\User\My Documents\Downloads\2669436324_58ab6ac772_z.jpg"/>
          <p:cNvPicPr>
            <a:picLocks noChangeAspect="1" noChangeArrowheads="1"/>
          </p:cNvPicPr>
          <p:nvPr/>
        </p:nvPicPr>
        <p:blipFill>
          <a:blip r:embed="rId9" cstate="print"/>
          <a:srcRect l="20000" t="18750" r="8750" b="21250"/>
          <a:stretch>
            <a:fillRect/>
          </a:stretch>
        </p:blipFill>
        <p:spPr bwMode="auto">
          <a:xfrm>
            <a:off x="3581400" y="4648200"/>
            <a:ext cx="167640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11143" t="40966" r="7714" b="7333"/>
          <a:stretch>
            <a:fillRect/>
          </a:stretch>
        </p:blipFill>
        <p:spPr bwMode="auto">
          <a:xfrm flipH="1">
            <a:off x="152400" y="3429000"/>
            <a:ext cx="2133600" cy="170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3356466" y="3783236"/>
            <a:ext cx="1169745" cy="136093"/>
          </a:xfrm>
          <a:prstGeom prst="rect">
            <a:avLst/>
          </a:prstGeom>
          <a:noFill/>
        </p:spPr>
      </p:pic>
      <p:pic>
        <p:nvPicPr>
          <p:cNvPr id="44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3889867" y="3935636"/>
            <a:ext cx="1169745" cy="136093"/>
          </a:xfrm>
          <a:prstGeom prst="rect">
            <a:avLst/>
          </a:prstGeom>
          <a:noFill/>
        </p:spPr>
      </p:pic>
      <p:pic>
        <p:nvPicPr>
          <p:cNvPr id="45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2670666" y="3630837"/>
            <a:ext cx="1169745" cy="136093"/>
          </a:xfrm>
          <a:prstGeom prst="rect">
            <a:avLst/>
          </a:prstGeom>
          <a:noFill/>
        </p:spPr>
      </p:pic>
      <p:pic>
        <p:nvPicPr>
          <p:cNvPr id="46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2823067" y="4011836"/>
            <a:ext cx="1169745" cy="136093"/>
          </a:xfrm>
          <a:prstGeom prst="rect">
            <a:avLst/>
          </a:prstGeom>
          <a:noFill/>
        </p:spPr>
      </p:pic>
      <p:pic>
        <p:nvPicPr>
          <p:cNvPr id="47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11143" t="40966" r="7714" b="7333"/>
          <a:stretch>
            <a:fillRect/>
          </a:stretch>
        </p:blipFill>
        <p:spPr bwMode="auto">
          <a:xfrm flipH="1">
            <a:off x="-187236" y="3663855"/>
            <a:ext cx="2133600" cy="170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Cloud 47"/>
          <p:cNvSpPr/>
          <p:nvPr/>
        </p:nvSpPr>
        <p:spPr>
          <a:xfrm>
            <a:off x="6477000" y="457200"/>
            <a:ext cx="2133600" cy="762000"/>
          </a:xfrm>
          <a:prstGeom prst="cloud">
            <a:avLst/>
          </a:prstGeom>
          <a:solidFill>
            <a:srgbClr val="D2DFE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9" name="Picture 2" descr="F:\animated\frogs27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20788741" flipH="1">
            <a:off x="3379135" y="2418518"/>
            <a:ext cx="1600200" cy="1066800"/>
          </a:xfrm>
          <a:prstGeom prst="rect">
            <a:avLst/>
          </a:prstGeom>
          <a:noFill/>
        </p:spPr>
      </p:pic>
      <p:pic>
        <p:nvPicPr>
          <p:cNvPr id="50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30971" t="40966" r="33338" b="7333"/>
          <a:stretch>
            <a:fillRect/>
          </a:stretch>
        </p:blipFill>
        <p:spPr bwMode="auto">
          <a:xfrm>
            <a:off x="6705600" y="3657600"/>
            <a:ext cx="2286000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Picture 6" descr="C:\Users\Doel-1612i3\Downloads\12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733800"/>
            <a:ext cx="1371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:\Documents and Settings\User\My Documents\Downloads\Duck_catches_fish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flipH="1">
            <a:off x="5562600" y="2057400"/>
            <a:ext cx="1371600" cy="1447800"/>
          </a:xfrm>
          <a:prstGeom prst="rect">
            <a:avLst/>
          </a:prstGeom>
          <a:noFill/>
        </p:spPr>
      </p:pic>
      <p:pic>
        <p:nvPicPr>
          <p:cNvPr id="54" name="Picture 3" descr="G:\animatedsnake-3.gif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rot="941354">
            <a:off x="5444837" y="3784984"/>
            <a:ext cx="1666875" cy="485825"/>
          </a:xfrm>
          <a:prstGeom prst="rect">
            <a:avLst/>
          </a:prstGeom>
          <a:noFill/>
        </p:spPr>
      </p:pic>
      <p:pic>
        <p:nvPicPr>
          <p:cNvPr id="55" name="Picture 2" descr="C:\Users\PB\Downloads\asd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239000" y="4598504"/>
            <a:ext cx="1905000" cy="1573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" name="Oval Callout 55"/>
          <p:cNvSpPr/>
          <p:nvPr/>
        </p:nvSpPr>
        <p:spPr>
          <a:xfrm>
            <a:off x="5105400" y="4800600"/>
            <a:ext cx="1676400" cy="838200"/>
          </a:xfrm>
          <a:prstGeom prst="wedgeEllipseCallout">
            <a:avLst>
              <a:gd name="adj1" fmla="val 91482"/>
              <a:gd name="adj2" fmla="val 4772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বিয়োজক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Rounded Rectangular Callout 56"/>
          <p:cNvSpPr/>
          <p:nvPr/>
        </p:nvSpPr>
        <p:spPr>
          <a:xfrm>
            <a:off x="7004154" y="3797256"/>
            <a:ext cx="1371600" cy="1752600"/>
          </a:xfrm>
          <a:prstGeom prst="wedgeRoundRectCallout">
            <a:avLst>
              <a:gd name="adj1" fmla="val 47898"/>
              <a:gd name="adj2" fmla="val -1514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জীবের মৃত ও </a:t>
            </a:r>
          </a:p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গলিত দেহাবশেষ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Oval Callout 57"/>
          <p:cNvSpPr/>
          <p:nvPr/>
        </p:nvSpPr>
        <p:spPr>
          <a:xfrm>
            <a:off x="2279754" y="5930856"/>
            <a:ext cx="6553200" cy="838200"/>
          </a:xfrm>
          <a:prstGeom prst="wedgeEllipseCallout">
            <a:avLst>
              <a:gd name="adj1" fmla="val 24528"/>
              <a:gd name="adj2" fmla="val -13472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বিয়োজক (ব্যাকটেরিয়া, ছত্রাক) দ্বারা </a:t>
            </a:r>
            <a:r>
              <a:rPr lang="bn-IN" sz="24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জৈব ও অজৈব </a:t>
            </a:r>
            <a:r>
              <a:rPr lang="bn-IN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দ্রব্যাদিতে রুপান্তরিত হয়।  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2"/>
          <p:cNvSpPr txBox="1"/>
          <p:nvPr/>
        </p:nvSpPr>
        <p:spPr>
          <a:xfrm>
            <a:off x="598226" y="1651988"/>
            <a:ext cx="8393374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পুকুরে খাদক হিসেবে তিন স্তরের খাদক দেখা যায়, এরা কী কী?</a:t>
            </a:r>
          </a:p>
        </p:txBody>
      </p:sp>
    </p:spTree>
    <p:extLst>
      <p:ext uri="{BB962C8B-B14F-4D97-AF65-F5344CB8AC3E}">
        <p14:creationId xmlns:p14="http://schemas.microsoft.com/office/powerpoint/2010/main" val="199103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67 0.17315 C -0.07726 0.14768 -0.08125 0.11134 -0.07986 0.08842 C -0.07865 0.07592 -0.06823 0.06204 -0.06302 0.04977 C -0.06042 0.03588 -0.05781 0.02153 -0.05382 0.00764 C -0.0526 0.00023 -0.0474 -0.00579 -0.04479 -0.0132 C -0.03958 -0.03333 -0.0408 -0.05417 -0.03698 -0.07477 C -0.03299 -0.08958 -0.02396 -0.10255 -0.01736 -0.11667 C -0.03038 -0.12315 -0.02517 -0.12824 -0.02257 -0.14121 C -0.02257 -0.14537 -0.02135 -0.14954 -0.02135 -0.15371 C -0.01875 -0.16574 -0.01615 -0.17662 -0.01215 -0.1882 C -0.01094 -0.19144 -0.01215 -0.19491 -0.00955 -0.19746 C -0.00833 -0.19931 -0.00573 -0.19977 -0.00312 -0.20093 C 0.00087 -0.21574 0.00729 -0.22894 0.01649 -0.24283 C 0.02292 -0.25371 0.02431 -0.26505 0.03212 -0.27546 C 0.03733 -0.30278 0.03733 -0.31759 0.03733 -0.34908 " pathEditMode="relative" rAng="0" ptsTypes="ffffffffffffffA">
                                      <p:cBhvr>
                                        <p:cTn id="3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-261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6" grpId="0" animBg="1"/>
      <p:bldP spid="57" grpId="0" animBg="1"/>
      <p:bldP spid="58" grpId="0" animBg="1"/>
      <p:bldP spid="5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B\Downloads\unnam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1181100"/>
            <a:ext cx="8382000" cy="4800600"/>
          </a:xfrm>
          <a:prstGeom prst="rect">
            <a:avLst/>
          </a:prstGeom>
          <a:noFill/>
        </p:spPr>
      </p:pic>
      <p:sp>
        <p:nvSpPr>
          <p:cNvPr id="79" name="Rectangle 78"/>
          <p:cNvSpPr/>
          <p:nvPr/>
        </p:nvSpPr>
        <p:spPr>
          <a:xfrm>
            <a:off x="533400" y="5943600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চিত্র হতে ১ম, ২য় ও ৩য় স্তরের খাদকের একটি তালিকা তৈরি কর।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33600" y="152400"/>
            <a:ext cx="57150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     সময়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৮মিনিট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Connector 23"/>
          <p:cNvCxnSpPr/>
          <p:nvPr/>
        </p:nvCxnSpPr>
        <p:spPr>
          <a:xfrm>
            <a:off x="1600200" y="914400"/>
            <a:ext cx="5257800" cy="2667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-647700" y="2400300"/>
            <a:ext cx="3124200" cy="457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562100" y="990600"/>
            <a:ext cx="3429000" cy="2514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600200" y="838200"/>
            <a:ext cx="4724400" cy="1981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267494" y="2094706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1143000" y="1447800"/>
            <a:ext cx="2819400" cy="2057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19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2954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১। নিচের কোন খাদ্যশৃঙ্খলটি পুকুরে বিদ্যমান</a:t>
            </a:r>
            <a:r>
              <a:rPr lang="bn-BD" sz="2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190500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ফাইটোপ্লাঙ্কটন        ছোট মাছ       জুয়োপ্লাঙ্কটন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25908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শামুক        মাছ        ক্ষুদিপানা      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35052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ফাইটোপ্লাঙ্কটন        জুয়োপ্লাঙ্কটন       রুইমাছ              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43434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</a:p>
        </p:txBody>
      </p:sp>
      <p:pic>
        <p:nvPicPr>
          <p:cNvPr id="19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057400"/>
            <a:ext cx="41910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19400"/>
            <a:ext cx="457200" cy="39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543800" y="4267200"/>
            <a:ext cx="419100" cy="45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581400"/>
            <a:ext cx="53340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971800" y="457200"/>
            <a:ext cx="266700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 মূল্যায়ন</a:t>
            </a:r>
            <a:endParaRPr lang="en-US" sz="36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895600" y="2209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724400" y="2209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828800" y="2971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124200" y="2971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971800" y="3873564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334000" y="3875844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676400" y="4724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90600" y="4444425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ঘাস        কচ্ছপ         ছোট মাছ                      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276600" y="4724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34340" y="5106591"/>
            <a:ext cx="3832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২। ফাইটোপ্লাঙ্কটন কী?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9100" y="5833271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৩।  বিয়োজক কী ? উদাহরণ দাও।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92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92036" y="381000"/>
            <a:ext cx="3680048" cy="1225868"/>
          </a:xfrm>
          <a:prstGeom prst="round2Diag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600" b="1" u="sng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600" b="1" u="sng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616" y="2564904"/>
            <a:ext cx="79928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পুকুরের বাস্তুতন্ত্রের একটি মডেল আঁক।</a:t>
            </a:r>
            <a:endParaRPr lang="en-US" sz="6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650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57250"/>
            <a:ext cx="8136904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07804" y="2420888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ln w="1905"/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ln w="1905"/>
              <a:solidFill>
                <a:srgbClr val="00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997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454</Words>
  <Application>Microsoft Office PowerPoint</Application>
  <PresentationFormat>On-screen Show (4:3)</PresentationFormat>
  <Paragraphs>114</Paragraphs>
  <Slides>15</Slides>
  <Notes>12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PB</dc:creator>
  <cp:lastModifiedBy>IT World</cp:lastModifiedBy>
  <cp:revision>105</cp:revision>
  <dcterms:created xsi:type="dcterms:W3CDTF">2006-08-16T00:00:00Z</dcterms:created>
  <dcterms:modified xsi:type="dcterms:W3CDTF">2019-11-01T12:08:11Z</dcterms:modified>
</cp:coreProperties>
</file>