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77" r:id="rId3"/>
    <p:sldId id="278" r:id="rId4"/>
    <p:sldId id="257" r:id="rId5"/>
    <p:sldId id="258" r:id="rId6"/>
    <p:sldId id="279" r:id="rId7"/>
    <p:sldId id="259" r:id="rId8"/>
    <p:sldId id="260" r:id="rId9"/>
    <p:sldId id="261" r:id="rId10"/>
    <p:sldId id="263" r:id="rId11"/>
    <p:sldId id="264" r:id="rId12"/>
    <p:sldId id="265" r:id="rId13"/>
    <p:sldId id="266" r:id="rId14"/>
    <p:sldId id="268" r:id="rId15"/>
    <p:sldId id="256" r:id="rId16"/>
    <p:sldId id="269" r:id="rId17"/>
    <p:sldId id="270" r:id="rId18"/>
    <p:sldId id="275" r:id="rId19"/>
    <p:sldId id="27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DBEC2"/>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98AC230-72EE-4FB8-82FC-AC785ADCFB6D}" type="datetimeFigureOut">
              <a:rPr lang="en-GB" smtClean="0"/>
              <a:t>01/11/2019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BCE48E-9D16-4D86-91FB-72ABF821CE05}" type="slidenum">
              <a:rPr lang="en-GB" smtClean="0"/>
              <a:t>‹#›</a:t>
            </a:fld>
            <a:endParaRPr lang="en-GB"/>
          </a:p>
        </p:txBody>
      </p:sp>
    </p:spTree>
    <p:extLst>
      <p:ext uri="{BB962C8B-B14F-4D97-AF65-F5344CB8AC3E}">
        <p14:creationId xmlns:p14="http://schemas.microsoft.com/office/powerpoint/2010/main" val="1926338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98AC230-72EE-4FB8-82FC-AC785ADCFB6D}" type="datetimeFigureOut">
              <a:rPr lang="en-GB" smtClean="0"/>
              <a:t>01/11/2019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BCE48E-9D16-4D86-91FB-72ABF821CE05}" type="slidenum">
              <a:rPr lang="en-GB" smtClean="0"/>
              <a:t>‹#›</a:t>
            </a:fld>
            <a:endParaRPr lang="en-GB"/>
          </a:p>
        </p:txBody>
      </p:sp>
    </p:spTree>
    <p:extLst>
      <p:ext uri="{BB962C8B-B14F-4D97-AF65-F5344CB8AC3E}">
        <p14:creationId xmlns:p14="http://schemas.microsoft.com/office/powerpoint/2010/main" val="622836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98AC230-72EE-4FB8-82FC-AC785ADCFB6D}" type="datetimeFigureOut">
              <a:rPr lang="en-GB" smtClean="0"/>
              <a:t>01/11/2019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BCE48E-9D16-4D86-91FB-72ABF821CE05}" type="slidenum">
              <a:rPr lang="en-GB" smtClean="0"/>
              <a:t>‹#›</a:t>
            </a:fld>
            <a:endParaRPr lang="en-GB"/>
          </a:p>
        </p:txBody>
      </p:sp>
    </p:spTree>
    <p:extLst>
      <p:ext uri="{BB962C8B-B14F-4D97-AF65-F5344CB8AC3E}">
        <p14:creationId xmlns:p14="http://schemas.microsoft.com/office/powerpoint/2010/main" val="4117139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98AC230-72EE-4FB8-82FC-AC785ADCFB6D}" type="datetimeFigureOut">
              <a:rPr lang="en-GB" smtClean="0"/>
              <a:t>01/11/2019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BCE48E-9D16-4D86-91FB-72ABF821CE05}" type="slidenum">
              <a:rPr lang="en-GB" smtClean="0"/>
              <a:t>‹#›</a:t>
            </a:fld>
            <a:endParaRPr lang="en-GB"/>
          </a:p>
        </p:txBody>
      </p:sp>
    </p:spTree>
    <p:extLst>
      <p:ext uri="{BB962C8B-B14F-4D97-AF65-F5344CB8AC3E}">
        <p14:creationId xmlns:p14="http://schemas.microsoft.com/office/powerpoint/2010/main" val="3115437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98AC230-72EE-4FB8-82FC-AC785ADCFB6D}" type="datetimeFigureOut">
              <a:rPr lang="en-GB" smtClean="0"/>
              <a:t>01/11/2019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7BCE48E-9D16-4D86-91FB-72ABF821CE05}" type="slidenum">
              <a:rPr lang="en-GB" smtClean="0"/>
              <a:t>‹#›</a:t>
            </a:fld>
            <a:endParaRPr lang="en-GB"/>
          </a:p>
        </p:txBody>
      </p:sp>
    </p:spTree>
    <p:extLst>
      <p:ext uri="{BB962C8B-B14F-4D97-AF65-F5344CB8AC3E}">
        <p14:creationId xmlns:p14="http://schemas.microsoft.com/office/powerpoint/2010/main" val="2037505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98AC230-72EE-4FB8-82FC-AC785ADCFB6D}" type="datetimeFigureOut">
              <a:rPr lang="en-GB" smtClean="0"/>
              <a:t>01/11/2019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7BCE48E-9D16-4D86-91FB-72ABF821CE05}" type="slidenum">
              <a:rPr lang="en-GB" smtClean="0"/>
              <a:t>‹#›</a:t>
            </a:fld>
            <a:endParaRPr lang="en-GB"/>
          </a:p>
        </p:txBody>
      </p:sp>
    </p:spTree>
    <p:extLst>
      <p:ext uri="{BB962C8B-B14F-4D97-AF65-F5344CB8AC3E}">
        <p14:creationId xmlns:p14="http://schemas.microsoft.com/office/powerpoint/2010/main" val="2410830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8AC230-72EE-4FB8-82FC-AC785ADCFB6D}" type="datetimeFigureOut">
              <a:rPr lang="en-GB" smtClean="0"/>
              <a:t>01/11/2019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7BCE48E-9D16-4D86-91FB-72ABF821CE05}" type="slidenum">
              <a:rPr lang="en-GB" smtClean="0"/>
              <a:t>‹#›</a:t>
            </a:fld>
            <a:endParaRPr lang="en-GB"/>
          </a:p>
        </p:txBody>
      </p:sp>
    </p:spTree>
    <p:extLst>
      <p:ext uri="{BB962C8B-B14F-4D97-AF65-F5344CB8AC3E}">
        <p14:creationId xmlns:p14="http://schemas.microsoft.com/office/powerpoint/2010/main" val="3409919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8AC230-72EE-4FB8-82FC-AC785ADCFB6D}" type="datetimeFigureOut">
              <a:rPr lang="en-GB" smtClean="0"/>
              <a:t>01/11/2019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BCE48E-9D16-4D86-91FB-72ABF821CE05}" type="slidenum">
              <a:rPr lang="en-GB" smtClean="0"/>
              <a:t>‹#›</a:t>
            </a:fld>
            <a:endParaRPr lang="en-GB"/>
          </a:p>
        </p:txBody>
      </p:sp>
    </p:spTree>
    <p:extLst>
      <p:ext uri="{BB962C8B-B14F-4D97-AF65-F5344CB8AC3E}">
        <p14:creationId xmlns:p14="http://schemas.microsoft.com/office/powerpoint/2010/main" val="3109518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8AC230-72EE-4FB8-82FC-AC785ADCFB6D}" type="datetimeFigureOut">
              <a:rPr lang="en-GB" smtClean="0"/>
              <a:t>01/11/2019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7BCE48E-9D16-4D86-91FB-72ABF821CE05}" type="slidenum">
              <a:rPr lang="en-GB" smtClean="0"/>
              <a:t>‹#›</a:t>
            </a:fld>
            <a:endParaRPr lang="en-GB"/>
          </a:p>
        </p:txBody>
      </p:sp>
    </p:spTree>
    <p:extLst>
      <p:ext uri="{BB962C8B-B14F-4D97-AF65-F5344CB8AC3E}">
        <p14:creationId xmlns:p14="http://schemas.microsoft.com/office/powerpoint/2010/main" val="1919309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98AC230-72EE-4FB8-82FC-AC785ADCFB6D}" type="datetimeFigureOut">
              <a:rPr lang="en-GB" smtClean="0"/>
              <a:t>01/11/2019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BCE48E-9D16-4D86-91FB-72ABF821CE05}" type="slidenum">
              <a:rPr lang="en-GB" smtClean="0"/>
              <a:t>‹#›</a:t>
            </a:fld>
            <a:endParaRPr lang="en-GB"/>
          </a:p>
        </p:txBody>
      </p:sp>
    </p:spTree>
    <p:extLst>
      <p:ext uri="{BB962C8B-B14F-4D97-AF65-F5344CB8AC3E}">
        <p14:creationId xmlns:p14="http://schemas.microsoft.com/office/powerpoint/2010/main" val="3685102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98AC230-72EE-4FB8-82FC-AC785ADCFB6D}" type="datetimeFigureOut">
              <a:rPr lang="en-GB" smtClean="0"/>
              <a:t>01/11/2019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7BCE48E-9D16-4D86-91FB-72ABF821CE05}" type="slidenum">
              <a:rPr lang="en-GB" smtClean="0"/>
              <a:t>‹#›</a:t>
            </a:fld>
            <a:endParaRPr lang="en-GB"/>
          </a:p>
        </p:txBody>
      </p:sp>
    </p:spTree>
    <p:extLst>
      <p:ext uri="{BB962C8B-B14F-4D97-AF65-F5344CB8AC3E}">
        <p14:creationId xmlns:p14="http://schemas.microsoft.com/office/powerpoint/2010/main" val="2569459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8AC230-72EE-4FB8-82FC-AC785ADCFB6D}" type="datetimeFigureOut">
              <a:rPr lang="en-GB" smtClean="0"/>
              <a:t>01/11/2019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BCE48E-9D16-4D86-91FB-72ABF821CE05}" type="slidenum">
              <a:rPr lang="en-GB" smtClean="0"/>
              <a:t>‹#›</a:t>
            </a:fld>
            <a:endParaRPr lang="en-GB"/>
          </a:p>
        </p:txBody>
      </p:sp>
    </p:spTree>
    <p:extLst>
      <p:ext uri="{BB962C8B-B14F-4D97-AF65-F5344CB8AC3E}">
        <p14:creationId xmlns:p14="http://schemas.microsoft.com/office/powerpoint/2010/main" val="14243922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s0pv2eNv33U"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7.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29.png"/><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Box 5"/>
          <p:cNvSpPr txBox="1">
            <a:spLocks noChangeArrowheads="1"/>
          </p:cNvSpPr>
          <p:nvPr/>
        </p:nvSpPr>
        <p:spPr bwMode="auto">
          <a:xfrm>
            <a:off x="4211393" y="49779"/>
            <a:ext cx="953036" cy="788963"/>
          </a:xfrm>
          <a:prstGeom prst="rect">
            <a:avLst/>
          </a:prstGeom>
          <a:solidFill>
            <a:schemeClr val="accent4">
              <a:lumMod val="20000"/>
              <a:lumOff val="80000"/>
            </a:schemeClr>
          </a:solidFill>
          <a:ln>
            <a:noFill/>
          </a:ln>
          <a:effectLs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4800" b="0" i="0" u="none" strike="noStrike" cap="none" normalizeH="0" baseline="0" dirty="0" smtClean="0">
                <a:ln>
                  <a:noFill/>
                </a:ln>
                <a:effectLst/>
                <a:latin typeface="Calibri" panose="020F0502020204030204" pitchFamily="34" charset="0"/>
              </a:rPr>
              <a:t>ME</a:t>
            </a:r>
            <a:endParaRPr kumimoji="0" lang="en-US" sz="4800" b="0" i="0" u="none" strike="noStrike" cap="none" normalizeH="0" baseline="0" dirty="0" smtClean="0">
              <a:ln>
                <a:noFill/>
              </a:ln>
              <a:effectLst/>
              <a:latin typeface="Arial" panose="020B0604020202020204" pitchFamily="34" charset="0"/>
            </a:endParaRPr>
          </a:p>
        </p:txBody>
      </p:sp>
      <p:sp>
        <p:nvSpPr>
          <p:cNvPr id="5" name="Rectangle 4"/>
          <p:cNvSpPr/>
          <p:nvPr/>
        </p:nvSpPr>
        <p:spPr>
          <a:xfrm>
            <a:off x="1236373" y="838742"/>
            <a:ext cx="9105362" cy="5074276"/>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MD. ABDUR RAZZAK</a:t>
            </a:r>
          </a:p>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HEAD TEACHER</a:t>
            </a:r>
          </a:p>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DHALAHARA WESTPARA </a:t>
            </a:r>
          </a:p>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SECONDARY GIRLS’ SCHOOL</a:t>
            </a:r>
          </a:p>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E-mail: </a:t>
            </a:r>
            <a:r>
              <a:rPr lang="en-US" sz="3600" dirty="0" smtClean="0">
                <a:solidFill>
                  <a:schemeClr val="tx1"/>
                </a:solidFill>
                <a:latin typeface="Times New Roman" panose="02020603050405020304" pitchFamily="18" charset="0"/>
                <a:cs typeface="Times New Roman" panose="02020603050405020304" pitchFamily="18" charset="0"/>
              </a:rPr>
              <a:t>abdurrazzakmtrt@gmail.com</a:t>
            </a:r>
            <a:endParaRPr lang="en-US" sz="3600" dirty="0">
              <a:solidFill>
                <a:schemeClr val="tx1"/>
              </a:solidFill>
              <a:latin typeface="Times New Roman" panose="02020603050405020304" pitchFamily="18" charset="0"/>
              <a:cs typeface="Times New Roman" panose="02020603050405020304" pitchFamily="18" charset="0"/>
            </a:endParaRPr>
          </a:p>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Phone number: 01721588402</a:t>
            </a:r>
          </a:p>
          <a:p>
            <a:pPr lvl="0" defTabSz="914400" eaLnBrk="0" fontAlgn="base" hangingPunct="0">
              <a:spcBef>
                <a:spcPct val="0"/>
              </a:spcBef>
              <a:spcAft>
                <a:spcPct val="0"/>
              </a:spcAft>
            </a:pPr>
            <a:endParaRPr lang="en-US" sz="3600" dirty="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val="0"/>
              </a:ext>
            </a:extLst>
          </a:blip>
          <a:srcRect l="39002" t="19706" r="26087" b="55267"/>
          <a:stretch/>
        </p:blipFill>
        <p:spPr>
          <a:xfrm>
            <a:off x="8584791" y="701871"/>
            <a:ext cx="1582061" cy="1888425"/>
          </a:xfrm>
          <a:prstGeom prst="ellipse">
            <a:avLst/>
          </a:prstGeom>
          <a:ln>
            <a:noFill/>
          </a:ln>
          <a:effectLst>
            <a:softEdge rad="112500"/>
          </a:effectLst>
        </p:spPr>
      </p:pic>
      <p:sp>
        <p:nvSpPr>
          <p:cNvPr id="7" name="Oval 6"/>
          <p:cNvSpPr>
            <a:spLocks noChangeArrowheads="1"/>
          </p:cNvSpPr>
          <p:nvPr/>
        </p:nvSpPr>
        <p:spPr bwMode="auto">
          <a:xfrm>
            <a:off x="6323526" y="3937964"/>
            <a:ext cx="5713927" cy="2920036"/>
          </a:xfrm>
          <a:prstGeom prst="ellipse">
            <a:avLst/>
          </a:prstGeom>
          <a:solidFill>
            <a:schemeClr val="bg2"/>
          </a:solidFill>
          <a:ln w="9525" algn="in">
            <a:solidFill>
              <a:srgbClr val="000000"/>
            </a:solidFill>
            <a:round/>
            <a:headEnd/>
            <a:tailEnd/>
          </a:ln>
          <a:effectLst/>
          <a:scene3d>
            <a:camera prst="orthographicFront"/>
            <a:lightRig rig="threePt" dir="t"/>
          </a:scene3d>
          <a:sp3d>
            <a:bevelT prst="relaxedInset"/>
          </a:sp3d>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anose="020F0502020204030204" pitchFamily="34" charset="0"/>
              </a:rPr>
              <a:t> </a:t>
            </a:r>
            <a:r>
              <a:rPr lang="en-US" sz="3600" dirty="0" smtClean="0">
                <a:latin typeface="Calibri" panose="020F0502020204030204" pitchFamily="34" charset="0"/>
              </a:rPr>
              <a:t>paragraph writing on GLOBAL WARMING</a:t>
            </a:r>
          </a:p>
          <a:p>
            <a:pPr marL="0" marR="0" lvl="0" indent="0" algn="l" defTabSz="914400" rtl="0" eaLnBrk="0" fontAlgn="base" latinLnBrk="0" hangingPunct="0">
              <a:lnSpc>
                <a:spcPct val="100000"/>
              </a:lnSpc>
              <a:spcBef>
                <a:spcPct val="0"/>
              </a:spcBef>
              <a:spcAft>
                <a:spcPct val="0"/>
              </a:spcAft>
              <a:buClrTx/>
              <a:buSzTx/>
              <a:buFontTx/>
              <a:buNone/>
              <a:tabLst/>
            </a:pPr>
            <a:r>
              <a:rPr lang="en-US" sz="3600" dirty="0" smtClean="0">
                <a:latin typeface="Calibri" panose="020F0502020204030204" pitchFamily="34" charset="0"/>
              </a:rPr>
              <a:t>Class: ix-x</a:t>
            </a:r>
            <a:endParaRPr kumimoji="0" lang="en-US" sz="3600" b="0" i="0" u="none" strike="noStrike" cap="none" normalizeH="0" baseline="0" dirty="0" smtClean="0">
              <a:ln>
                <a:noFill/>
              </a:ln>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3600" dirty="0" smtClean="0">
                <a:latin typeface="Calibri" panose="020F0502020204030204" pitchFamily="34" charset="0"/>
              </a:rPr>
              <a:t>TIME: 50 MIN</a:t>
            </a:r>
            <a:endParaRPr kumimoji="0" lang="en-US" sz="3600" b="0" i="0" u="none" strike="noStrike" cap="none" normalizeH="0" baseline="0" dirty="0" smtClean="0">
              <a:ln>
                <a:noFill/>
              </a:ln>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FF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FFFF00"/>
                </a:solidFill>
                <a:effectLst/>
                <a:latin typeface="Calibri" panose="020F0502020204030204" pitchFamily="34" charset="0"/>
              </a:rPr>
              <a:t>z</a:t>
            </a:r>
          </a:p>
        </p:txBody>
      </p:sp>
    </p:spTree>
    <p:extLst>
      <p:ext uri="{BB962C8B-B14F-4D97-AF65-F5344CB8AC3E}">
        <p14:creationId xmlns:p14="http://schemas.microsoft.com/office/powerpoint/2010/main" val="2888371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
                                            <p:txEl>
                                              <p:pRg st="0" end="0"/>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p:cTn id="19"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5">
                                            <p:txEl>
                                              <p:pRg st="1" end="1"/>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 calcmode="lin" valueType="num">
                                      <p:cBhvr>
                                        <p:cTn id="2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6" dur="500"/>
                                        <p:tgtEl>
                                          <p:spTgt spid="5">
                                            <p:txEl>
                                              <p:pRg st="2" end="2"/>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p:cTn id="29"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1" dur="500"/>
                                        <p:tgtEl>
                                          <p:spTgt spid="5">
                                            <p:txEl>
                                              <p:pRg st="3" end="3"/>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5">
                                            <p:txEl>
                                              <p:pRg st="4" end="4"/>
                                            </p:txEl>
                                          </p:spTgt>
                                        </p:tgtEl>
                                        <p:attrNameLst>
                                          <p:attrName>style.visibility</p:attrName>
                                        </p:attrNameLst>
                                      </p:cBhvr>
                                      <p:to>
                                        <p:strVal val="visible"/>
                                      </p:to>
                                    </p:set>
                                    <p:anim calcmode="lin" valueType="num">
                                      <p:cBhvr>
                                        <p:cTn id="34"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5"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6" dur="500"/>
                                        <p:tgtEl>
                                          <p:spTgt spid="5">
                                            <p:txEl>
                                              <p:pRg st="4" end="4"/>
                                            </p:txEl>
                                          </p:spTgt>
                                        </p:tgtEl>
                                      </p:cBhvr>
                                    </p:animEffect>
                                  </p:childTnLst>
                                </p:cTn>
                              </p:par>
                              <p:par>
                                <p:cTn id="37" presetID="53" presetClass="entr" presetSubtype="16" fill="hold" nodeType="with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anim calcmode="lin" valueType="num">
                                      <p:cBhvr>
                                        <p:cTn id="39"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0"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1" dur="500"/>
                                        <p:tgtEl>
                                          <p:spTgt spid="5">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circle(in)">
                                      <p:cBhvr>
                                        <p:cTn id="46" dur="2000"/>
                                        <p:tgtEl>
                                          <p:spTgt spid="6"/>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7">
                                            <p:txEl>
                                              <p:pRg st="0" end="0"/>
                                            </p:txEl>
                                          </p:spTgt>
                                        </p:tgtEl>
                                        <p:attrNameLst>
                                          <p:attrName>style.visibility</p:attrName>
                                        </p:attrNameLst>
                                      </p:cBhvr>
                                      <p:to>
                                        <p:strVal val="visible"/>
                                      </p:to>
                                    </p:set>
                                    <p:anim calcmode="lin" valueType="num">
                                      <p:cBhvr>
                                        <p:cTn id="51"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52" dur="500" fill="hold"/>
                                        <p:tgtEl>
                                          <p:spTgt spid="7">
                                            <p:txEl>
                                              <p:pRg st="0" end="0"/>
                                            </p:txEl>
                                          </p:spTgt>
                                        </p:tgtEl>
                                        <p:attrNameLst>
                                          <p:attrName>ppt_h</p:attrName>
                                        </p:attrNameLst>
                                      </p:cBhvr>
                                      <p:tavLst>
                                        <p:tav tm="0">
                                          <p:val>
                                            <p:fltVal val="0"/>
                                          </p:val>
                                        </p:tav>
                                        <p:tav tm="100000">
                                          <p:val>
                                            <p:strVal val="#ppt_h"/>
                                          </p:val>
                                        </p:tav>
                                      </p:tavLst>
                                    </p:anim>
                                    <p:animEffect transition="in" filter="fade">
                                      <p:cBhvr>
                                        <p:cTn id="53" dur="500"/>
                                        <p:tgtEl>
                                          <p:spTgt spid="7">
                                            <p:txEl>
                                              <p:pRg st="0" end="0"/>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7">
                                            <p:txEl>
                                              <p:pRg st="1" end="1"/>
                                            </p:txEl>
                                          </p:spTgt>
                                        </p:tgtEl>
                                        <p:attrNameLst>
                                          <p:attrName>style.visibility</p:attrName>
                                        </p:attrNameLst>
                                      </p:cBhvr>
                                      <p:to>
                                        <p:strVal val="visible"/>
                                      </p:to>
                                    </p:set>
                                    <p:anim calcmode="lin" valueType="num">
                                      <p:cBhvr>
                                        <p:cTn id="58" dur="500" fill="hold"/>
                                        <p:tgtEl>
                                          <p:spTgt spid="7">
                                            <p:txEl>
                                              <p:pRg st="1" end="1"/>
                                            </p:txEl>
                                          </p:spTgt>
                                        </p:tgtEl>
                                        <p:attrNameLst>
                                          <p:attrName>ppt_w</p:attrName>
                                        </p:attrNameLst>
                                      </p:cBhvr>
                                      <p:tavLst>
                                        <p:tav tm="0">
                                          <p:val>
                                            <p:fltVal val="0"/>
                                          </p:val>
                                        </p:tav>
                                        <p:tav tm="100000">
                                          <p:val>
                                            <p:strVal val="#ppt_w"/>
                                          </p:val>
                                        </p:tav>
                                      </p:tavLst>
                                    </p:anim>
                                    <p:anim calcmode="lin" valueType="num">
                                      <p:cBhvr>
                                        <p:cTn id="59" dur="500" fill="hold"/>
                                        <p:tgtEl>
                                          <p:spTgt spid="7">
                                            <p:txEl>
                                              <p:pRg st="1" end="1"/>
                                            </p:txEl>
                                          </p:spTgt>
                                        </p:tgtEl>
                                        <p:attrNameLst>
                                          <p:attrName>ppt_h</p:attrName>
                                        </p:attrNameLst>
                                      </p:cBhvr>
                                      <p:tavLst>
                                        <p:tav tm="0">
                                          <p:val>
                                            <p:fltVal val="0"/>
                                          </p:val>
                                        </p:tav>
                                        <p:tav tm="100000">
                                          <p:val>
                                            <p:strVal val="#ppt_h"/>
                                          </p:val>
                                        </p:tav>
                                      </p:tavLst>
                                    </p:anim>
                                    <p:animEffect transition="in" filter="fade">
                                      <p:cBhvr>
                                        <p:cTn id="60" dur="500"/>
                                        <p:tgtEl>
                                          <p:spTgt spid="7">
                                            <p:txEl>
                                              <p:pRg st="1" end="1"/>
                                            </p:txEl>
                                          </p:spTgt>
                                        </p:tgtEl>
                                      </p:cBhvr>
                                    </p:animEffect>
                                  </p:childTnLst>
                                </p:cTn>
                              </p:par>
                              <p:par>
                                <p:cTn id="61" presetID="53" presetClass="entr" presetSubtype="16" fill="hold" nodeType="withEffect">
                                  <p:stCondLst>
                                    <p:cond delay="0"/>
                                  </p:stCondLst>
                                  <p:childTnLst>
                                    <p:set>
                                      <p:cBhvr>
                                        <p:cTn id="62" dur="1" fill="hold">
                                          <p:stCondLst>
                                            <p:cond delay="0"/>
                                          </p:stCondLst>
                                        </p:cTn>
                                        <p:tgtEl>
                                          <p:spTgt spid="7">
                                            <p:txEl>
                                              <p:pRg st="2" end="2"/>
                                            </p:txEl>
                                          </p:spTgt>
                                        </p:tgtEl>
                                        <p:attrNameLst>
                                          <p:attrName>style.visibility</p:attrName>
                                        </p:attrNameLst>
                                      </p:cBhvr>
                                      <p:to>
                                        <p:strVal val="visible"/>
                                      </p:to>
                                    </p:set>
                                    <p:anim calcmode="lin" valueType="num">
                                      <p:cBhvr>
                                        <p:cTn id="63" dur="500" fill="hold"/>
                                        <p:tgtEl>
                                          <p:spTgt spid="7">
                                            <p:txEl>
                                              <p:pRg st="2" end="2"/>
                                            </p:txEl>
                                          </p:spTgt>
                                        </p:tgtEl>
                                        <p:attrNameLst>
                                          <p:attrName>ppt_w</p:attrName>
                                        </p:attrNameLst>
                                      </p:cBhvr>
                                      <p:tavLst>
                                        <p:tav tm="0">
                                          <p:val>
                                            <p:fltVal val="0"/>
                                          </p:val>
                                        </p:tav>
                                        <p:tav tm="100000">
                                          <p:val>
                                            <p:strVal val="#ppt_w"/>
                                          </p:val>
                                        </p:tav>
                                      </p:tavLst>
                                    </p:anim>
                                    <p:anim calcmode="lin" valueType="num">
                                      <p:cBhvr>
                                        <p:cTn id="64" dur="500" fill="hold"/>
                                        <p:tgtEl>
                                          <p:spTgt spid="7">
                                            <p:txEl>
                                              <p:pRg st="2" end="2"/>
                                            </p:txEl>
                                          </p:spTgt>
                                        </p:tgtEl>
                                        <p:attrNameLst>
                                          <p:attrName>ppt_h</p:attrName>
                                        </p:attrNameLst>
                                      </p:cBhvr>
                                      <p:tavLst>
                                        <p:tav tm="0">
                                          <p:val>
                                            <p:fltVal val="0"/>
                                          </p:val>
                                        </p:tav>
                                        <p:tav tm="100000">
                                          <p:val>
                                            <p:strVal val="#ppt_h"/>
                                          </p:val>
                                        </p:tav>
                                      </p:tavLst>
                                    </p:anim>
                                    <p:animEffect transition="in" filter="fade">
                                      <p:cBhvr>
                                        <p:cTn id="65" dur="500"/>
                                        <p:tgtEl>
                                          <p:spTgt spid="7">
                                            <p:txEl>
                                              <p:pRg st="2" end="2"/>
                                            </p:txEl>
                                          </p:spTgt>
                                        </p:tgtEl>
                                      </p:cBhvr>
                                    </p:animEffect>
                                  </p:childTnLst>
                                </p:cTn>
                              </p:par>
                              <p:par>
                                <p:cTn id="66" presetID="53" presetClass="entr" presetSubtype="16" fill="hold" nodeType="withEffect">
                                  <p:stCondLst>
                                    <p:cond delay="0"/>
                                  </p:stCondLst>
                                  <p:childTnLst>
                                    <p:set>
                                      <p:cBhvr>
                                        <p:cTn id="67" dur="1" fill="hold">
                                          <p:stCondLst>
                                            <p:cond delay="0"/>
                                          </p:stCondLst>
                                        </p:cTn>
                                        <p:tgtEl>
                                          <p:spTgt spid="7">
                                            <p:txEl>
                                              <p:pRg st="4" end="4"/>
                                            </p:txEl>
                                          </p:spTgt>
                                        </p:tgtEl>
                                        <p:attrNameLst>
                                          <p:attrName>style.visibility</p:attrName>
                                        </p:attrNameLst>
                                      </p:cBhvr>
                                      <p:to>
                                        <p:strVal val="visible"/>
                                      </p:to>
                                    </p:set>
                                    <p:anim calcmode="lin" valueType="num">
                                      <p:cBhvr>
                                        <p:cTn id="68"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69" dur="500" fill="hold"/>
                                        <p:tgtEl>
                                          <p:spTgt spid="7">
                                            <p:txEl>
                                              <p:pRg st="4" end="4"/>
                                            </p:txEl>
                                          </p:spTgt>
                                        </p:tgtEl>
                                        <p:attrNameLst>
                                          <p:attrName>ppt_h</p:attrName>
                                        </p:attrNameLst>
                                      </p:cBhvr>
                                      <p:tavLst>
                                        <p:tav tm="0">
                                          <p:val>
                                            <p:fltVal val="0"/>
                                          </p:val>
                                        </p:tav>
                                        <p:tav tm="100000">
                                          <p:val>
                                            <p:strVal val="#ppt_h"/>
                                          </p:val>
                                        </p:tav>
                                      </p:tavLst>
                                    </p:anim>
                                    <p:animEffect transition="in" filter="fade">
                                      <p:cBhvr>
                                        <p:cTn id="70"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Horizontal Scroll 2"/>
          <p:cNvSpPr/>
          <p:nvPr/>
        </p:nvSpPr>
        <p:spPr>
          <a:xfrm>
            <a:off x="1352282" y="517750"/>
            <a:ext cx="8525814" cy="780422"/>
          </a:xfrm>
          <a:prstGeom prst="horizontalScroll">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Times New Roman" panose="02020603050405020304" pitchFamily="18" charset="0"/>
                <a:cs typeface="Times New Roman" panose="02020603050405020304" pitchFamily="18" charset="0"/>
              </a:rPr>
              <a:t> </a:t>
            </a:r>
            <a:r>
              <a:rPr lang="en-US" sz="4000" dirty="0" smtClean="0">
                <a:solidFill>
                  <a:schemeClr val="tx1"/>
                </a:solidFill>
                <a:latin typeface="Times New Roman" panose="02020603050405020304" pitchFamily="18" charset="0"/>
                <a:cs typeface="Times New Roman" panose="02020603050405020304" pitchFamily="18" charset="0"/>
              </a:rPr>
              <a:t>LEARNING OUTCOMES</a:t>
            </a:r>
            <a:endParaRPr lang="en-GB" sz="4000" dirty="0">
              <a:solidFill>
                <a:schemeClr val="tx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822102" y="1815921"/>
            <a:ext cx="10547796" cy="3631763"/>
          </a:xfrm>
          <a:prstGeom prst="rect">
            <a:avLst/>
          </a:prstGeom>
          <a:solidFill>
            <a:schemeClr val="accent1">
              <a:lumMod val="20000"/>
              <a:lumOff val="80000"/>
            </a:schemeClr>
          </a:solidFill>
        </p:spPr>
        <p:txBody>
          <a:bodyPr wrap="square" rtlCol="0">
            <a:spAutoFit/>
          </a:bodyPr>
          <a:lstStyle/>
          <a:p>
            <a:r>
              <a:rPr lang="en-US" sz="4400" dirty="0" smtClean="0"/>
              <a:t>By the end of the lesson the </a:t>
            </a:r>
            <a:r>
              <a:rPr lang="en-US" sz="5400" dirty="0" smtClean="0"/>
              <a:t>S</a:t>
            </a:r>
            <a:r>
              <a:rPr lang="en-US" sz="4400" dirty="0" smtClean="0"/>
              <a:t>s will be able to-</a:t>
            </a:r>
            <a:endParaRPr lang="en-US" sz="4400" dirty="0" smtClean="0">
              <a:solidFill>
                <a:srgbClr val="7030A0"/>
              </a:solidFill>
            </a:endParaRPr>
          </a:p>
          <a:p>
            <a:pPr marL="571500" indent="-571500">
              <a:buFont typeface="Wingdings" panose="05000000000000000000" pitchFamily="2" charset="2"/>
              <a:buChar char="Ø"/>
            </a:pPr>
            <a:r>
              <a:rPr lang="en-US" sz="4400" dirty="0" smtClean="0"/>
              <a:t>Say the definition global warming.</a:t>
            </a:r>
          </a:p>
          <a:p>
            <a:pPr marL="571500" indent="-571500">
              <a:buFont typeface="Wingdings" panose="05000000000000000000" pitchFamily="2" charset="2"/>
              <a:buChar char="Ø"/>
            </a:pPr>
            <a:r>
              <a:rPr lang="en-US" sz="4400" dirty="0" smtClean="0"/>
              <a:t>Explain the bad effect  of global warming.</a:t>
            </a:r>
          </a:p>
          <a:p>
            <a:pPr marL="571500" indent="-571500">
              <a:buFont typeface="Wingdings" panose="05000000000000000000" pitchFamily="2" charset="2"/>
              <a:buChar char="Ø"/>
            </a:pPr>
            <a:r>
              <a:rPr lang="en-US" sz="4400" dirty="0" smtClean="0"/>
              <a:t>Develop a paragraph on global warming.</a:t>
            </a:r>
            <a:endParaRPr lang="en-US" sz="4400" dirty="0"/>
          </a:p>
        </p:txBody>
      </p:sp>
    </p:spTree>
    <p:extLst>
      <p:ext uri="{BB962C8B-B14F-4D97-AF65-F5344CB8AC3E}">
        <p14:creationId xmlns:p14="http://schemas.microsoft.com/office/powerpoint/2010/main" val="16058399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 calcmode="lin" valueType="num">
                                      <p:cBhvr>
                                        <p:cTn id="2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6" dur="500"/>
                                        <p:tgtEl>
                                          <p:spTgt spid="4">
                                            <p:txEl>
                                              <p:pRg st="2" end="2"/>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p:cTn id="29"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1"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322331" y="182635"/>
            <a:ext cx="12840212" cy="10986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1442435" y="991673"/>
            <a:ext cx="9105362" cy="507427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7" name="TextBox 6"/>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8" name="Rectangle 7"/>
          <p:cNvSpPr/>
          <p:nvPr/>
        </p:nvSpPr>
        <p:spPr>
          <a:xfrm>
            <a:off x="1442435" y="850993"/>
            <a:ext cx="9105362" cy="507427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9" name="TextBox 8"/>
          <p:cNvSpPr txBox="1"/>
          <p:nvPr/>
        </p:nvSpPr>
        <p:spPr>
          <a:xfrm rot="21011494">
            <a:off x="-19538" y="305529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pic>
        <p:nvPicPr>
          <p:cNvPr id="10" name="Picture 9" descr="aid2705338-728px-Draw-a-Wild-Flower-Step-7"/>
          <p:cNvPicPr>
            <a:picLocks noChangeAspect="1" noChangeArrowheads="1"/>
          </p:cNvPicPr>
          <p:nvPr/>
        </p:nvPicPr>
        <p:blipFill>
          <a:blip r:embed="rId3">
            <a:extLst>
              <a:ext uri="{BEBA8EAE-BF5A-486C-A8C5-ECC9F3942E4B}">
                <a14:imgProps xmlns:a14="http://schemas.microsoft.com/office/drawing/2010/main">
                  <a14:imgLayer r:embed="rId4">
                    <a14:imgEffect>
                      <a14:artisticFilmGrain/>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150940" y="1126493"/>
            <a:ext cx="7688351" cy="576693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2614825" y="425888"/>
            <a:ext cx="6965901" cy="5817358"/>
          </a:xfrm>
          <a:prstGeom prst="rect">
            <a:avLst/>
          </a:prstGeom>
        </p:spPr>
        <p:txBody>
          <a:bodyPr wrap="square">
            <a:prstTxWarp prst="textCircle">
              <a:avLst/>
            </a:prstTxWarp>
            <a:spAutoFit/>
          </a:bodyPr>
          <a:lstStyle/>
          <a:p>
            <a:r>
              <a:rPr lang="en-US" sz="6000" b="1" dirty="0" smtClean="0">
                <a:ln w="12700">
                  <a:solidFill>
                    <a:srgbClr val="FFFF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r>
              <a:rPr lang="en-US" sz="9600" b="1" dirty="0" smtClean="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Dhalahara   Westpara   </a:t>
            </a:r>
            <a:r>
              <a:rPr lang="en-US" sz="96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Secondary    Girls’   School</a:t>
            </a:r>
            <a:endParaRPr lang="en-US" sz="9600" b="1" dirty="0">
              <a:ln w="6600">
                <a:solidFill>
                  <a:srgbClr val="002060"/>
                </a:solidFill>
                <a:prstDash val="solid"/>
              </a:ln>
              <a:solidFill>
                <a:srgbClr val="FFFF00"/>
              </a:solidFill>
              <a:effectLst>
                <a:outerShdw dist="38100" dir="2640000" algn="bl" rotWithShape="0">
                  <a:schemeClr val="tx2">
                    <a:lumMod val="75000"/>
                  </a:schemeClr>
                </a:outerShdw>
              </a:effectLst>
            </a:endParaRPr>
          </a:p>
        </p:txBody>
      </p:sp>
      <p:sp>
        <p:nvSpPr>
          <p:cNvPr id="12" name="Rectangle 11"/>
          <p:cNvSpPr/>
          <p:nvPr/>
        </p:nvSpPr>
        <p:spPr>
          <a:xfrm>
            <a:off x="3593412" y="1283393"/>
            <a:ext cx="5008729" cy="3820993"/>
          </a:xfrm>
          <a:prstGeom prst="rect">
            <a:avLst/>
          </a:prstGeom>
        </p:spPr>
        <p:txBody>
          <a:bodyPr>
            <a:prstTxWarp prst="textCircle">
              <a:avLst/>
            </a:prstTxWarp>
            <a:spAutoFit/>
          </a:bodyPr>
          <a:lstStyle/>
          <a:p>
            <a:r>
              <a:rPr lang="en-US" sz="6600" b="1" dirty="0" smtClean="0">
                <a:ln w="12700">
                  <a:solidFill>
                    <a:srgbClr val="44546A">
                      <a:lumMod val="75000"/>
                    </a:srgbClr>
                  </a:solidFill>
                  <a:prstDash val="solid"/>
                </a:ln>
                <a:solidFill>
                  <a:srgbClr val="FF000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 </a:t>
            </a:r>
            <a:r>
              <a:rPr lang="en-US" sz="6600" b="1" dirty="0" smtClean="0">
                <a:ln w="12700">
                  <a:solidFill>
                    <a:srgbClr val="44546A">
                      <a:lumMod val="75000"/>
                    </a:srgbClr>
                  </a:solidFill>
                  <a:prstDash val="solid"/>
                </a:ln>
                <a:solidFill>
                  <a:srgbClr val="00B05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WELCOME   TO  </a:t>
            </a:r>
            <a:r>
              <a:rPr lang="en-US" sz="6600" b="1" dirty="0">
                <a:ln w="12700">
                  <a:solidFill>
                    <a:srgbClr val="44546A">
                      <a:lumMod val="75000"/>
                    </a:srgbClr>
                  </a:solidFill>
                  <a:prstDash val="solid"/>
                </a:ln>
                <a:solidFill>
                  <a:srgbClr val="00B05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MULTIMEDIA   CLASS</a:t>
            </a:r>
            <a:endParaRPr lang="en-US" dirty="0">
              <a:solidFill>
                <a:srgbClr val="00B050"/>
              </a:solidFill>
            </a:endParaRPr>
          </a:p>
        </p:txBody>
      </p:sp>
      <p:sp>
        <p:nvSpPr>
          <p:cNvPr id="13" name="Rectangle 12"/>
          <p:cNvSpPr/>
          <p:nvPr/>
        </p:nvSpPr>
        <p:spPr>
          <a:xfrm>
            <a:off x="3667463" y="2367714"/>
            <a:ext cx="4860626" cy="1323439"/>
          </a:xfrm>
          <a:prstGeom prst="rect">
            <a:avLst/>
          </a:prstGeom>
        </p:spPr>
        <p:txBody>
          <a:bodyPr wrap="none">
            <a:spAutoFit/>
          </a:bodyPr>
          <a:lstStyle/>
          <a:p>
            <a:pPr lvl="0"/>
            <a:r>
              <a:rPr lang="en-US" sz="8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ENGLISH</a:t>
            </a:r>
          </a:p>
        </p:txBody>
      </p:sp>
      <p:sp>
        <p:nvSpPr>
          <p:cNvPr id="14" name="Rectangle 13"/>
          <p:cNvSpPr/>
          <p:nvPr/>
        </p:nvSpPr>
        <p:spPr>
          <a:xfrm>
            <a:off x="35500" y="31799"/>
            <a:ext cx="2975019" cy="824247"/>
          </a:xfrm>
          <a:prstGeom prst="rect">
            <a:avLst/>
          </a:prstGeom>
          <a:solidFill>
            <a:schemeClr val="accent6">
              <a:lumMod val="60000"/>
              <a:lumOff val="40000"/>
            </a:schemeClr>
          </a:solidFill>
        </p:spPr>
        <p:style>
          <a:lnRef idx="1">
            <a:schemeClr val="dk1"/>
          </a:lnRef>
          <a:fillRef idx="3">
            <a:schemeClr val="dk1"/>
          </a:fillRef>
          <a:effectRef idx="2">
            <a:schemeClr val="dk1"/>
          </a:effectRef>
          <a:fontRef idx="minor">
            <a:schemeClr val="lt1"/>
          </a:fontRef>
        </p:style>
        <p:txBody>
          <a:bodyPr rtlCol="0" anchor="ctr"/>
          <a:lstStyle/>
          <a:p>
            <a:pPr algn="ctr"/>
            <a:r>
              <a:rPr lang="en-US" sz="4800" dirty="0" smtClean="0">
                <a:solidFill>
                  <a:schemeClr val="tx1"/>
                </a:solidFill>
              </a:rPr>
              <a:t>Warm up</a:t>
            </a:r>
            <a:endParaRPr lang="en-US" sz="4800" dirty="0">
              <a:solidFill>
                <a:schemeClr val="tx1"/>
              </a:solidFill>
            </a:endParaRPr>
          </a:p>
        </p:txBody>
      </p:sp>
      <p:sp>
        <p:nvSpPr>
          <p:cNvPr id="15" name="Rectangle 14"/>
          <p:cNvSpPr/>
          <p:nvPr/>
        </p:nvSpPr>
        <p:spPr>
          <a:xfrm>
            <a:off x="9839291" y="-16805"/>
            <a:ext cx="2303258" cy="824247"/>
          </a:xfrm>
          <a:prstGeom prst="rect">
            <a:avLst/>
          </a:prstGeom>
          <a:solidFill>
            <a:schemeClr val="accent6">
              <a:lumMod val="60000"/>
              <a:lumOff val="40000"/>
            </a:schemeClr>
          </a:solidFill>
        </p:spPr>
        <p:style>
          <a:lnRef idx="1">
            <a:schemeClr val="dk1"/>
          </a:lnRef>
          <a:fillRef idx="3">
            <a:schemeClr val="dk1"/>
          </a:fillRef>
          <a:effectRef idx="2">
            <a:schemeClr val="dk1"/>
          </a:effectRef>
          <a:fontRef idx="minor">
            <a:schemeClr val="lt1"/>
          </a:fontRef>
        </p:style>
        <p:txBody>
          <a:bodyPr rtlCol="0" anchor="ctr"/>
          <a:lstStyle/>
          <a:p>
            <a:pPr algn="ctr"/>
            <a:r>
              <a:rPr lang="en-US" sz="4800" dirty="0">
                <a:solidFill>
                  <a:schemeClr val="tx1"/>
                </a:solidFill>
              </a:rPr>
              <a:t>5</a:t>
            </a:r>
            <a:r>
              <a:rPr lang="en-US" sz="4800" dirty="0" smtClean="0">
                <a:solidFill>
                  <a:schemeClr val="tx1"/>
                </a:solidFill>
              </a:rPr>
              <a:t> min.</a:t>
            </a:r>
            <a:endParaRPr lang="en-US" sz="4800" dirty="0">
              <a:solidFill>
                <a:schemeClr val="tx1"/>
              </a:solidFill>
            </a:endParaRPr>
          </a:p>
        </p:txBody>
      </p:sp>
    </p:spTree>
    <p:extLst>
      <p:ext uri="{BB962C8B-B14F-4D97-AF65-F5344CB8AC3E}">
        <p14:creationId xmlns:p14="http://schemas.microsoft.com/office/powerpoint/2010/main" val="22002433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strVal val="#ppt_w*0.70"/>
                                          </p:val>
                                        </p:tav>
                                        <p:tav tm="100000">
                                          <p:val>
                                            <p:strVal val="#ppt_w"/>
                                          </p:val>
                                        </p:tav>
                                      </p:tavLst>
                                    </p:anim>
                                    <p:anim calcmode="lin" valueType="num">
                                      <p:cBhvr>
                                        <p:cTn id="14" dur="1000" fill="hold"/>
                                        <p:tgtEl>
                                          <p:spTgt spid="12"/>
                                        </p:tgtEl>
                                        <p:attrNameLst>
                                          <p:attrName>ppt_h</p:attrName>
                                        </p:attrNameLst>
                                      </p:cBhvr>
                                      <p:tavLst>
                                        <p:tav tm="0">
                                          <p:val>
                                            <p:strVal val="#ppt_h"/>
                                          </p:val>
                                        </p:tav>
                                        <p:tav tm="100000">
                                          <p:val>
                                            <p:strVal val="#ppt_h"/>
                                          </p:val>
                                        </p:tav>
                                      </p:tavLst>
                                    </p:anim>
                                    <p:animEffect transition="in" filter="fade">
                                      <p:cBhvr>
                                        <p:cTn id="15" dur="1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ox(in)">
                                      <p:cBhvr>
                                        <p:cTn id="20" dur="2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descr="https://m.jagranjosh.com/imported/images/E/Articles/Global-Warming-img.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448" y="4021335"/>
            <a:ext cx="3722334" cy="26627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052" name="Picture 4" descr="https://i.ytimg.com/vi/9j56H0YrQlA/maxresdefault.jpg"/>
          <p:cNvPicPr>
            <a:picLocks noChangeAspect="1" noChangeArrowheads="1"/>
          </p:cNvPicPr>
          <p:nvPr/>
        </p:nvPicPr>
        <p:blipFill rotWithShape="1">
          <a:blip r:embed="rId4" cstate="email">
            <a:extLst>
              <a:ext uri="{28A0092B-C50C-407E-A947-70E740481C1C}">
                <a14:useLocalDpi xmlns:a14="http://schemas.microsoft.com/office/drawing/2010/main" val="0"/>
              </a:ext>
            </a:extLst>
          </a:blip>
          <a:srcRect l="21961" t="5571" r="19809" b="9529"/>
          <a:stretch/>
        </p:blipFill>
        <p:spPr bwMode="auto">
          <a:xfrm>
            <a:off x="186443" y="669704"/>
            <a:ext cx="3798093" cy="26842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3" name="Picture 2"/>
          <p:cNvPicPr>
            <a:picLocks noChangeAspect="1"/>
          </p:cNvPicPr>
          <p:nvPr/>
        </p:nvPicPr>
        <p:blipFill>
          <a:blip r:embed="rId5"/>
          <a:stretch>
            <a:fillRect/>
          </a:stretch>
        </p:blipFill>
        <p:spPr>
          <a:xfrm>
            <a:off x="4217873" y="733425"/>
            <a:ext cx="4048125" cy="26205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a:blip r:embed="rId6"/>
          <a:stretch>
            <a:fillRect/>
          </a:stretch>
        </p:blipFill>
        <p:spPr>
          <a:xfrm>
            <a:off x="4170977" y="4034420"/>
            <a:ext cx="4095021" cy="26130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7"/>
          <a:stretch>
            <a:fillRect/>
          </a:stretch>
        </p:blipFill>
        <p:spPr>
          <a:xfrm>
            <a:off x="8460048" y="712088"/>
            <a:ext cx="3518305" cy="26130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rved Down Ribbon 5"/>
          <p:cNvSpPr/>
          <p:nvPr/>
        </p:nvSpPr>
        <p:spPr>
          <a:xfrm>
            <a:off x="230448" y="-21510"/>
            <a:ext cx="11628617" cy="691214"/>
          </a:xfrm>
          <a:prstGeom prst="ellipseRibbon">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Let’s see some pictures.</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7" name="Rectangle 6"/>
          <p:cNvSpPr/>
          <p:nvPr/>
        </p:nvSpPr>
        <p:spPr>
          <a:xfrm>
            <a:off x="230448" y="3447173"/>
            <a:ext cx="3399017" cy="4833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Green world</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10" name="Rectangle 9"/>
          <p:cNvSpPr/>
          <p:nvPr/>
        </p:nvSpPr>
        <p:spPr>
          <a:xfrm>
            <a:off x="3940529" y="6341370"/>
            <a:ext cx="4350951" cy="4833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Globe becomes hotter</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385980" y="6306684"/>
            <a:ext cx="3399017" cy="4833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climate changes</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8422666" y="3438717"/>
            <a:ext cx="3593067" cy="4833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Temperature rises</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13" name="Rectangle 12"/>
          <p:cNvSpPr/>
          <p:nvPr/>
        </p:nvSpPr>
        <p:spPr>
          <a:xfrm>
            <a:off x="4396491" y="3406923"/>
            <a:ext cx="3399017" cy="4833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Hot sun ray</a:t>
            </a:r>
            <a:endParaRPr lang="en-GB" sz="3600" dirty="0">
              <a:solidFill>
                <a:schemeClr val="tx1"/>
              </a:solidFill>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8"/>
          <a:stretch>
            <a:fillRect/>
          </a:stretch>
        </p:blipFill>
        <p:spPr>
          <a:xfrm>
            <a:off x="8398670" y="4020003"/>
            <a:ext cx="3617063" cy="26710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Rectangle 14"/>
          <p:cNvSpPr/>
          <p:nvPr/>
        </p:nvSpPr>
        <p:spPr>
          <a:xfrm>
            <a:off x="8520249" y="6200780"/>
            <a:ext cx="3399017" cy="4833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uninhabitable</a:t>
            </a:r>
            <a:endParaRPr lang="en-GB"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22158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052"/>
                                        </p:tgtEl>
                                        <p:attrNameLst>
                                          <p:attrName>style.visibility</p:attrName>
                                        </p:attrNameLst>
                                      </p:cBhvr>
                                      <p:to>
                                        <p:strVal val="visible"/>
                                      </p:to>
                                    </p:set>
                                    <p:anim calcmode="lin" valueType="num">
                                      <p:cBhvr>
                                        <p:cTn id="12" dur="500" fill="hold"/>
                                        <p:tgtEl>
                                          <p:spTgt spid="2052"/>
                                        </p:tgtEl>
                                        <p:attrNameLst>
                                          <p:attrName>ppt_w</p:attrName>
                                        </p:attrNameLst>
                                      </p:cBhvr>
                                      <p:tavLst>
                                        <p:tav tm="0">
                                          <p:val>
                                            <p:fltVal val="0"/>
                                          </p:val>
                                        </p:tav>
                                        <p:tav tm="100000">
                                          <p:val>
                                            <p:strVal val="#ppt_w"/>
                                          </p:val>
                                        </p:tav>
                                      </p:tavLst>
                                    </p:anim>
                                    <p:anim calcmode="lin" valueType="num">
                                      <p:cBhvr>
                                        <p:cTn id="13" dur="500" fill="hold"/>
                                        <p:tgtEl>
                                          <p:spTgt spid="2052"/>
                                        </p:tgtEl>
                                        <p:attrNameLst>
                                          <p:attrName>ppt_h</p:attrName>
                                        </p:attrNameLst>
                                      </p:cBhvr>
                                      <p:tavLst>
                                        <p:tav tm="0">
                                          <p:val>
                                            <p:fltVal val="0"/>
                                          </p:val>
                                        </p:tav>
                                        <p:tav tm="100000">
                                          <p:val>
                                            <p:strVal val="#ppt_h"/>
                                          </p:val>
                                        </p:tav>
                                      </p:tavLst>
                                    </p:anim>
                                    <p:animEffect transition="in" filter="fade">
                                      <p:cBhvr>
                                        <p:cTn id="14" dur="500"/>
                                        <p:tgtEl>
                                          <p:spTgt spid="2052"/>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2050"/>
                                        </p:tgtEl>
                                        <p:attrNameLst>
                                          <p:attrName>style.visibility</p:attrName>
                                        </p:attrNameLst>
                                      </p:cBhvr>
                                      <p:to>
                                        <p:strVal val="visible"/>
                                      </p:to>
                                    </p:set>
                                    <p:anim calcmode="lin" valueType="num">
                                      <p:cBhvr>
                                        <p:cTn id="27" dur="500" fill="hold"/>
                                        <p:tgtEl>
                                          <p:spTgt spid="2050"/>
                                        </p:tgtEl>
                                        <p:attrNameLst>
                                          <p:attrName>ppt_w</p:attrName>
                                        </p:attrNameLst>
                                      </p:cBhvr>
                                      <p:tavLst>
                                        <p:tav tm="0">
                                          <p:val>
                                            <p:fltVal val="0"/>
                                          </p:val>
                                        </p:tav>
                                        <p:tav tm="100000">
                                          <p:val>
                                            <p:strVal val="#ppt_w"/>
                                          </p:val>
                                        </p:tav>
                                      </p:tavLst>
                                    </p:anim>
                                    <p:anim calcmode="lin" valueType="num">
                                      <p:cBhvr>
                                        <p:cTn id="28" dur="500" fill="hold"/>
                                        <p:tgtEl>
                                          <p:spTgt spid="2050"/>
                                        </p:tgtEl>
                                        <p:attrNameLst>
                                          <p:attrName>ppt_h</p:attrName>
                                        </p:attrNameLst>
                                      </p:cBhvr>
                                      <p:tavLst>
                                        <p:tav tm="0">
                                          <p:val>
                                            <p:fltVal val="0"/>
                                          </p:val>
                                        </p:tav>
                                        <p:tav tm="100000">
                                          <p:val>
                                            <p:strVal val="#ppt_h"/>
                                          </p:val>
                                        </p:tav>
                                      </p:tavLst>
                                    </p:anim>
                                    <p:animEffect transition="in" filter="fade">
                                      <p:cBhvr>
                                        <p:cTn id="29" dur="500"/>
                                        <p:tgtEl>
                                          <p:spTgt spid="2050"/>
                                        </p:tgtEl>
                                      </p:cBhvr>
                                    </p:animEffect>
                                  </p:childTnLst>
                                </p:cTn>
                              </p:par>
                              <p:par>
                                <p:cTn id="30" presetID="53" presetClass="entr" presetSubtype="16"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53" presetClass="entr" presetSubtype="16"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box(in)">
                                      <p:cBhvr>
                                        <p:cTn id="44" dur="20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8" presetClass="entr" presetSubtype="16"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amond(in)">
                                      <p:cBhvr>
                                        <p:cTn id="49" dur="20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16"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p:cTn id="60" dur="500" fill="hold"/>
                                        <p:tgtEl>
                                          <p:spTgt spid="11"/>
                                        </p:tgtEl>
                                        <p:attrNameLst>
                                          <p:attrName>ppt_w</p:attrName>
                                        </p:attrNameLst>
                                      </p:cBhvr>
                                      <p:tavLst>
                                        <p:tav tm="0">
                                          <p:val>
                                            <p:fltVal val="0"/>
                                          </p:val>
                                        </p:tav>
                                        <p:tav tm="100000">
                                          <p:val>
                                            <p:strVal val="#ppt_w"/>
                                          </p:val>
                                        </p:tav>
                                      </p:tavLst>
                                    </p:anim>
                                    <p:anim calcmode="lin" valueType="num">
                                      <p:cBhvr>
                                        <p:cTn id="61" dur="500" fill="hold"/>
                                        <p:tgtEl>
                                          <p:spTgt spid="11"/>
                                        </p:tgtEl>
                                        <p:attrNameLst>
                                          <p:attrName>ppt_h</p:attrName>
                                        </p:attrNameLst>
                                      </p:cBhvr>
                                      <p:tavLst>
                                        <p:tav tm="0">
                                          <p:val>
                                            <p:fltVal val="0"/>
                                          </p:val>
                                        </p:tav>
                                        <p:tav tm="100000">
                                          <p:val>
                                            <p:strVal val="#ppt_h"/>
                                          </p:val>
                                        </p:tav>
                                      </p:tavLst>
                                    </p:anim>
                                    <p:animEffect transition="in" filter="fade">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Effect transition="in" filter="fade">
                                      <p:cBhvr>
                                        <p:cTn id="7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animBg="1"/>
      <p:bldP spid="11" grpId="0" animBg="1"/>
      <p:bldP spid="12" grpId="0" animBg="1"/>
      <p:bldP spid="13"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3" name="Oval Callout 2"/>
          <p:cNvSpPr/>
          <p:nvPr/>
        </p:nvSpPr>
        <p:spPr>
          <a:xfrm>
            <a:off x="3425780" y="334850"/>
            <a:ext cx="8345511" cy="1815921"/>
          </a:xfrm>
          <a:prstGeom prst="wedgeEllipseCallout">
            <a:avLst>
              <a:gd name="adj1" fmla="val -33012"/>
              <a:gd name="adj2" fmla="val 137677"/>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LET’S  SEE A VEDIO CLIP.</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4520484" y="4198513"/>
            <a:ext cx="5293217" cy="369332"/>
          </a:xfrm>
          <a:prstGeom prst="rect">
            <a:avLst/>
          </a:prstGeom>
          <a:noFill/>
        </p:spPr>
        <p:txBody>
          <a:bodyPr wrap="square" rtlCol="0">
            <a:spAutoFit/>
          </a:bodyPr>
          <a:lstStyle/>
          <a:p>
            <a:r>
              <a:rPr lang="en-GB" dirty="0"/>
              <a:t> </a:t>
            </a:r>
            <a:r>
              <a:rPr lang="en-GB" dirty="0">
                <a:hlinkClick r:id="rId3"/>
              </a:rPr>
              <a:t>https://</a:t>
            </a:r>
            <a:r>
              <a:rPr lang="en-GB" dirty="0" smtClean="0">
                <a:hlinkClick r:id="rId3"/>
              </a:rPr>
              <a:t>www.youtube.com/watch?v=s0pv2eNv33U</a:t>
            </a:r>
            <a:r>
              <a:rPr lang="en-GB" dirty="0" smtClean="0"/>
              <a:t> </a:t>
            </a:r>
            <a:endParaRPr lang="en-GB" dirty="0"/>
          </a:p>
        </p:txBody>
      </p:sp>
    </p:spTree>
    <p:extLst>
      <p:ext uri="{BB962C8B-B14F-4D97-AF65-F5344CB8AC3E}">
        <p14:creationId xmlns:p14="http://schemas.microsoft.com/office/powerpoint/2010/main" val="35326243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5" name="Cloud 4"/>
          <p:cNvSpPr/>
          <p:nvPr/>
        </p:nvSpPr>
        <p:spPr>
          <a:xfrm>
            <a:off x="1956515" y="152400"/>
            <a:ext cx="8991600" cy="1371600"/>
          </a:xfrm>
          <a:prstGeom prst="cloud">
            <a:avLst/>
          </a:prstGeom>
          <a:solidFill>
            <a:schemeClr val="bg1"/>
          </a:solidFill>
          <a:ln>
            <a:solidFill>
              <a:srgbClr val="FFFF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 </a:t>
            </a:r>
            <a:r>
              <a:rPr lang="en-US" sz="3200" dirty="0" smtClean="0">
                <a:solidFill>
                  <a:schemeClr val="tx1"/>
                </a:solidFill>
                <a:latin typeface="Times New Roman" panose="02020603050405020304" pitchFamily="18" charset="0"/>
                <a:cs typeface="Times New Roman" panose="02020603050405020304" pitchFamily="18" charset="0"/>
              </a:rPr>
              <a:t>Could you remind what </a:t>
            </a:r>
            <a:r>
              <a:rPr lang="en-US" sz="3200" dirty="0" smtClean="0">
                <a:solidFill>
                  <a:schemeClr val="tx1"/>
                </a:solidFill>
                <a:latin typeface="Times New Roman" panose="02020603050405020304" pitchFamily="18" charset="0"/>
                <a:cs typeface="Times New Roman" panose="02020603050405020304" pitchFamily="18" charset="0"/>
              </a:rPr>
              <a:t>paragraph is </a:t>
            </a:r>
            <a:r>
              <a:rPr lang="en-US" sz="3200" dirty="0" smtClean="0">
                <a:solidFill>
                  <a:schemeClr val="tx1"/>
                </a:solidFill>
                <a:latin typeface="Times New Roman" panose="02020603050405020304" pitchFamily="18" charset="0"/>
                <a:cs typeface="Times New Roman" panose="02020603050405020304" pitchFamily="18" charset="0"/>
              </a:rPr>
              <a:t>and its </a:t>
            </a:r>
            <a:r>
              <a:rPr lang="en-US" sz="3200" dirty="0" smtClean="0">
                <a:solidFill>
                  <a:schemeClr val="tx1"/>
                </a:solidFill>
                <a:latin typeface="Times New Roman" panose="02020603050405020304" pitchFamily="18" charset="0"/>
                <a:cs typeface="Times New Roman" panose="02020603050405020304" pitchFamily="18" charset="0"/>
              </a:rPr>
              <a:t>criteria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6" name="Cloud 5"/>
          <p:cNvSpPr/>
          <p:nvPr/>
        </p:nvSpPr>
        <p:spPr>
          <a:xfrm>
            <a:off x="1956515" y="1752600"/>
            <a:ext cx="8991600" cy="1371600"/>
          </a:xfrm>
          <a:prstGeom prst="cloud">
            <a:avLst/>
          </a:prstGeom>
          <a:solidFill>
            <a:schemeClr val="bg1"/>
          </a:solidFill>
          <a:ln>
            <a:solidFill>
              <a:srgbClr val="FFFF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Times New Roman" panose="02020603050405020304" pitchFamily="18" charset="0"/>
                <a:cs typeface="Times New Roman" panose="02020603050405020304" pitchFamily="18" charset="0"/>
              </a:rPr>
              <a:t>So , what is paragraph and </a:t>
            </a:r>
            <a:r>
              <a:rPr lang="en-US" sz="3200" dirty="0" smtClean="0">
                <a:solidFill>
                  <a:schemeClr val="tx1"/>
                </a:solidFill>
                <a:latin typeface="Times New Roman" panose="02020603050405020304" pitchFamily="18" charset="0"/>
                <a:cs typeface="Times New Roman" panose="02020603050405020304" pitchFamily="18" charset="0"/>
              </a:rPr>
              <a:t>what are its criteria </a:t>
            </a:r>
            <a:r>
              <a:rPr lang="en-US" sz="3200" dirty="0" smtClean="0">
                <a:solidFill>
                  <a:schemeClr val="tx1"/>
                </a:solidFill>
                <a:latin typeface="Times New Roman" panose="02020603050405020304" pitchFamily="18" charset="0"/>
                <a:cs typeface="Times New Roman" panose="02020603050405020304" pitchFamily="18" charset="0"/>
              </a:rPr>
              <a: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7" name="Cloud 6"/>
          <p:cNvSpPr/>
          <p:nvPr/>
        </p:nvSpPr>
        <p:spPr>
          <a:xfrm>
            <a:off x="1880315" y="3352800"/>
            <a:ext cx="9144000" cy="3505200"/>
          </a:xfrm>
          <a:prstGeom prst="cloud">
            <a:avLst/>
          </a:prstGeom>
          <a:solidFill>
            <a:schemeClr val="bg1"/>
          </a:solidFill>
          <a:ln>
            <a:solidFill>
              <a:srgbClr val="FFFF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latin typeface="Times New Roman" panose="02020603050405020304" pitchFamily="18" charset="0"/>
                <a:cs typeface="Times New Roman" panose="02020603050405020304" pitchFamily="18" charset="0"/>
              </a:rPr>
              <a:t>A paragraph is a group of sentences dealing with a single theme maintain a topic, supporting sentences and a concluding with coherence, unity, variety and good command. </a:t>
            </a:r>
            <a:endParaRPr lang="en-US"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982485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loud 2"/>
          <p:cNvSpPr/>
          <p:nvPr/>
        </p:nvSpPr>
        <p:spPr>
          <a:xfrm>
            <a:off x="2292439" y="90152"/>
            <a:ext cx="8229600" cy="2279561"/>
          </a:xfrm>
          <a:prstGeom prst="cloud">
            <a:avLst/>
          </a:prstGeom>
          <a:solidFill>
            <a:schemeClr val="accent3">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So, what we are going to learn? </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4" name="Wave 3"/>
          <p:cNvSpPr/>
          <p:nvPr/>
        </p:nvSpPr>
        <p:spPr>
          <a:xfrm>
            <a:off x="1223493" y="1568004"/>
            <a:ext cx="8100811" cy="3918396"/>
          </a:xfrm>
          <a:prstGeom prst="wave">
            <a:avLst>
              <a:gd name="adj1" fmla="val 12500"/>
              <a:gd name="adj2" fmla="val 155"/>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i="1" dirty="0" smtClean="0">
                <a:solidFill>
                  <a:schemeClr val="tx1"/>
                </a:solidFill>
                <a:latin typeface="Times New Roman" panose="02020603050405020304" pitchFamily="18" charset="0"/>
                <a:cs typeface="Times New Roman" panose="02020603050405020304" pitchFamily="18" charset="0"/>
              </a:rPr>
              <a:t>PARAGRAPH WRITING ON </a:t>
            </a:r>
          </a:p>
          <a:p>
            <a:pPr algn="ctr"/>
            <a:r>
              <a:rPr lang="en-US" sz="6600" dirty="0" smtClean="0">
                <a:solidFill>
                  <a:schemeClr val="tx1"/>
                </a:solidFill>
                <a:latin typeface="Times New Roman" panose="02020603050405020304" pitchFamily="18" charset="0"/>
                <a:cs typeface="Times New Roman" panose="02020603050405020304" pitchFamily="18" charset="0"/>
              </a:rPr>
              <a:t>GLOBAL WARMING</a:t>
            </a:r>
            <a:endParaRPr lang="en-GB" sz="6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1864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Horizontal Scroll 2"/>
          <p:cNvSpPr/>
          <p:nvPr/>
        </p:nvSpPr>
        <p:spPr>
          <a:xfrm>
            <a:off x="281189" y="-202518"/>
            <a:ext cx="11497613" cy="1743153"/>
          </a:xfrm>
          <a:prstGeom prst="horizont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 INDIVIDUAL  WORK                        10 MIN</a:t>
            </a:r>
          </a:p>
          <a:p>
            <a:pPr algn="ctr"/>
            <a:r>
              <a:rPr lang="en-US" sz="4000" dirty="0" smtClean="0">
                <a:solidFill>
                  <a:schemeClr val="tx1"/>
                </a:solidFill>
                <a:latin typeface="Times New Roman" panose="02020603050405020304" pitchFamily="18" charset="0"/>
                <a:cs typeface="Times New Roman" panose="02020603050405020304" pitchFamily="18" charset="0"/>
              </a:rPr>
              <a:t>By asking and answering questions</a:t>
            </a:r>
            <a:endParaRPr lang="en-GB" sz="4000"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551645" y="1461109"/>
            <a:ext cx="6325673" cy="515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a:t>
            </a:r>
          </a:p>
          <a:p>
            <a:pPr algn="ctr"/>
            <a:r>
              <a:rPr lang="en-GB" sz="3600" dirty="0" smtClean="0">
                <a:solidFill>
                  <a:schemeClr val="tx1"/>
                </a:solidFill>
                <a:latin typeface="Times New Roman" panose="02020603050405020304" pitchFamily="18" charset="0"/>
                <a:cs typeface="Times New Roman" panose="02020603050405020304" pitchFamily="18" charset="0"/>
              </a:rPr>
              <a:t>Global Warming means---------</a:t>
            </a:r>
            <a:endParaRPr lang="en-GB" sz="3600" dirty="0">
              <a:solidFill>
                <a:schemeClr val="tx1"/>
              </a:solidFill>
              <a:latin typeface="Times New Roman" panose="02020603050405020304" pitchFamily="18" charset="0"/>
              <a:cs typeface="Times New Roman" panose="02020603050405020304" pitchFamily="18" charset="0"/>
            </a:endParaRPr>
          </a:p>
          <a:p>
            <a:pPr algn="ctr"/>
            <a:endParaRPr lang="en-GB" sz="3600" dirty="0">
              <a:solidFill>
                <a:schemeClr val="tx1"/>
              </a:solidFill>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cstate="email">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920802" y="2099255"/>
            <a:ext cx="6858000" cy="44026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8"/>
          <p:cNvSpPr/>
          <p:nvPr/>
        </p:nvSpPr>
        <p:spPr>
          <a:xfrm>
            <a:off x="180304" y="3081270"/>
            <a:ext cx="4546242" cy="289259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 </a:t>
            </a:r>
          </a:p>
          <a:p>
            <a:pPr algn="ctr"/>
            <a:r>
              <a:rPr lang="en-GB" sz="3600" dirty="0" smtClean="0">
                <a:solidFill>
                  <a:schemeClr val="tx1"/>
                </a:solidFill>
                <a:latin typeface="Times New Roman" panose="02020603050405020304" pitchFamily="18" charset="0"/>
                <a:cs typeface="Times New Roman" panose="02020603050405020304" pitchFamily="18" charset="0"/>
              </a:rPr>
              <a:t>Global Warming means </a:t>
            </a:r>
            <a:r>
              <a:rPr lang="en-GB" sz="3600" dirty="0">
                <a:solidFill>
                  <a:schemeClr val="tx1"/>
                </a:solidFill>
                <a:latin typeface="Times New Roman" panose="02020603050405020304" pitchFamily="18" charset="0"/>
                <a:cs typeface="Times New Roman" panose="02020603050405020304" pitchFamily="18" charset="0"/>
              </a:rPr>
              <a:t>rising temperature around the </a:t>
            </a:r>
            <a:r>
              <a:rPr lang="en-GB" sz="3600" dirty="0" smtClean="0">
                <a:solidFill>
                  <a:schemeClr val="tx1"/>
                </a:solidFill>
                <a:latin typeface="Times New Roman" panose="02020603050405020304" pitchFamily="18" charset="0"/>
                <a:cs typeface="Times New Roman" panose="02020603050405020304" pitchFamily="18" charset="0"/>
              </a:rPr>
              <a:t>world gradually.</a:t>
            </a:r>
            <a:endParaRPr lang="en-GB" sz="3600" dirty="0">
              <a:solidFill>
                <a:schemeClr val="tx1"/>
              </a:solidFill>
              <a:latin typeface="Times New Roman" panose="02020603050405020304" pitchFamily="18" charset="0"/>
              <a:cs typeface="Times New Roman" panose="02020603050405020304" pitchFamily="18" charset="0"/>
            </a:endParaRPr>
          </a:p>
          <a:p>
            <a:pPr algn="ctr"/>
            <a:endParaRPr lang="en-GB"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6574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850006" y="247591"/>
            <a:ext cx="4971245" cy="5151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latin typeface="Times New Roman" panose="02020603050405020304" pitchFamily="18" charset="0"/>
                <a:cs typeface="Times New Roman" panose="02020603050405020304" pitchFamily="18" charset="0"/>
              </a:rPr>
              <a:t>REASONS----------- </a:t>
            </a:r>
            <a:endParaRPr lang="en-GB" sz="3600"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https://www.globalresearch.ca/wp-content/uploads/2018/06/coal-Global_Warming.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5575" y="1010341"/>
            <a:ext cx="3715991" cy="34861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 name="Picture 4"/>
          <p:cNvPicPr>
            <a:picLocks noChangeAspect="1"/>
          </p:cNvPicPr>
          <p:nvPr/>
        </p:nvPicPr>
        <p:blipFill>
          <a:blip r:embed="rId4"/>
          <a:stretch>
            <a:fillRect/>
          </a:stretch>
        </p:blipFill>
        <p:spPr>
          <a:xfrm>
            <a:off x="4173024" y="1010339"/>
            <a:ext cx="3580058" cy="34385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5"/>
          <a:stretch>
            <a:fillRect/>
          </a:stretch>
        </p:blipFill>
        <p:spPr>
          <a:xfrm>
            <a:off x="8034540" y="1010340"/>
            <a:ext cx="4014791" cy="34385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p:cNvSpPr/>
          <p:nvPr/>
        </p:nvSpPr>
        <p:spPr>
          <a:xfrm>
            <a:off x="850006" y="5114462"/>
            <a:ext cx="9800822" cy="137649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Times New Roman" panose="02020603050405020304" pitchFamily="18" charset="0"/>
                <a:cs typeface="Times New Roman" panose="02020603050405020304" pitchFamily="18" charset="0"/>
              </a:rPr>
              <a:t>huge amount of carbon dioxide resulting from environmental pollution</a:t>
            </a:r>
            <a:r>
              <a:rPr lang="en-US" sz="3600" dirty="0" smtClean="0">
                <a:solidFill>
                  <a:schemeClr val="tx1"/>
                </a:solidFill>
                <a:latin typeface="Times New Roman" panose="02020603050405020304" pitchFamily="18" charset="0"/>
                <a:cs typeface="Times New Roman" panose="02020603050405020304" pitchFamily="18" charset="0"/>
              </a:rPr>
              <a:t> </a:t>
            </a:r>
            <a:endParaRPr lang="en-GB"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99471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500" fill="hold"/>
                                        <p:tgtEl>
                                          <p:spTgt spid="1026"/>
                                        </p:tgtEl>
                                        <p:attrNameLst>
                                          <p:attrName>ppt_w</p:attrName>
                                        </p:attrNameLst>
                                      </p:cBhvr>
                                      <p:tavLst>
                                        <p:tav tm="0">
                                          <p:val>
                                            <p:fltVal val="0"/>
                                          </p:val>
                                        </p:tav>
                                        <p:tav tm="100000">
                                          <p:val>
                                            <p:strVal val="#ppt_w"/>
                                          </p:val>
                                        </p:tav>
                                      </p:tavLst>
                                    </p:anim>
                                    <p:anim calcmode="lin" valueType="num">
                                      <p:cBhvr>
                                        <p:cTn id="15" dur="500" fill="hold"/>
                                        <p:tgtEl>
                                          <p:spTgt spid="1026"/>
                                        </p:tgtEl>
                                        <p:attrNameLst>
                                          <p:attrName>ppt_h</p:attrName>
                                        </p:attrNameLst>
                                      </p:cBhvr>
                                      <p:tavLst>
                                        <p:tav tm="0">
                                          <p:val>
                                            <p:fltVal val="0"/>
                                          </p:val>
                                        </p:tav>
                                        <p:tav tm="100000">
                                          <p:val>
                                            <p:strVal val="#ppt_h"/>
                                          </p:val>
                                        </p:tav>
                                      </p:tavLst>
                                    </p:anim>
                                    <p:animEffect transition="in" filter="fade">
                                      <p:cBhvr>
                                        <p:cTn id="16" dur="500"/>
                                        <p:tgtEl>
                                          <p:spTgt spid="1026"/>
                                        </p:tgtEl>
                                      </p:cBhvr>
                                    </p:animEffect>
                                  </p:childTnLst>
                                </p:cTn>
                              </p:par>
                              <p:par>
                                <p:cTn id="17" presetID="53" presetClass="entr" presetSubtype="16"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p:nvSpPr>
        <p:spPr>
          <a:xfrm>
            <a:off x="150276" y="3201910"/>
            <a:ext cx="5121818" cy="4283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latin typeface="Times New Roman" panose="02020603050405020304" pitchFamily="18" charset="0"/>
                <a:cs typeface="Times New Roman" panose="02020603050405020304" pitchFamily="18" charset="0"/>
              </a:rPr>
              <a:t>Rapid growth </a:t>
            </a:r>
            <a:r>
              <a:rPr lang="en-GB" sz="3600" dirty="0">
                <a:solidFill>
                  <a:schemeClr val="tx1"/>
                </a:solidFill>
                <a:latin typeface="Times New Roman" panose="02020603050405020304" pitchFamily="18" charset="0"/>
                <a:cs typeface="Times New Roman" panose="02020603050405020304" pitchFamily="18" charset="0"/>
              </a:rPr>
              <a:t>of industries</a:t>
            </a:r>
          </a:p>
        </p:txBody>
      </p:sp>
      <p:sp>
        <p:nvSpPr>
          <p:cNvPr id="10" name="Rectangle 9"/>
          <p:cNvSpPr/>
          <p:nvPr/>
        </p:nvSpPr>
        <p:spPr>
          <a:xfrm>
            <a:off x="6398311" y="3129984"/>
            <a:ext cx="5121818" cy="4283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destruction of forests</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81546" y="6319124"/>
            <a:ext cx="5913846" cy="4283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latin typeface="Times New Roman" panose="02020603050405020304" pitchFamily="18" charset="0"/>
                <a:cs typeface="Times New Roman" panose="02020603050405020304" pitchFamily="18" charset="0"/>
              </a:rPr>
              <a:t>increasing number of vehicles</a:t>
            </a:r>
          </a:p>
        </p:txBody>
      </p:sp>
      <p:pic>
        <p:nvPicPr>
          <p:cNvPr id="6" name="Picture 5"/>
          <p:cNvPicPr>
            <a:picLocks noChangeAspect="1"/>
          </p:cNvPicPr>
          <p:nvPr/>
        </p:nvPicPr>
        <p:blipFill rotWithShape="1">
          <a:blip r:embed="rId3" cstate="email">
            <a:extLst>
              <a:ext uri="{28A0092B-C50C-407E-A947-70E740481C1C}">
                <a14:useLocalDpi xmlns:a14="http://schemas.microsoft.com/office/drawing/2010/main" val="0"/>
              </a:ext>
            </a:extLst>
          </a:blip>
          <a:srcRect l="494" r="28429" b="27147"/>
          <a:stretch/>
        </p:blipFill>
        <p:spPr>
          <a:xfrm>
            <a:off x="91068" y="173814"/>
            <a:ext cx="5544691" cy="3028096"/>
          </a:xfrm>
          <a:prstGeom prst="rect">
            <a:avLst/>
          </a:prstGeom>
        </p:spPr>
      </p:pic>
      <p:pic>
        <p:nvPicPr>
          <p:cNvPr id="8" name="Picture 7"/>
          <p:cNvPicPr>
            <a:picLocks noChangeAspect="1"/>
          </p:cNvPicPr>
          <p:nvPr/>
        </p:nvPicPr>
        <p:blipFill rotWithShape="1">
          <a:blip r:embed="rId4" cstate="email">
            <a:extLst>
              <a:ext uri="{28A0092B-C50C-407E-A947-70E740481C1C}">
                <a14:useLocalDpi xmlns:a14="http://schemas.microsoft.com/office/drawing/2010/main" val="0"/>
              </a:ext>
            </a:extLst>
          </a:blip>
          <a:srcRect l="1427" t="684" r="4864" b="2485"/>
          <a:stretch/>
        </p:blipFill>
        <p:spPr>
          <a:xfrm>
            <a:off x="6246252" y="164100"/>
            <a:ext cx="5563353" cy="2965884"/>
          </a:xfrm>
          <a:prstGeom prst="rect">
            <a:avLst/>
          </a:prstGeom>
        </p:spPr>
      </p:pic>
      <p:pic>
        <p:nvPicPr>
          <p:cNvPr id="13" name="Picture 12"/>
          <p:cNvPicPr>
            <a:picLocks noChangeAspect="1"/>
          </p:cNvPicPr>
          <p:nvPr/>
        </p:nvPicPr>
        <p:blipFill rotWithShape="1">
          <a:blip r:embed="rId5" cstate="email">
            <a:extLst>
              <a:ext uri="{28A0092B-C50C-407E-A947-70E740481C1C}">
                <a14:useLocalDpi xmlns:a14="http://schemas.microsoft.com/office/drawing/2010/main" val="0"/>
              </a:ext>
            </a:extLst>
          </a:blip>
          <a:srcRect l="13625" t="10832" r="15385" b="26265"/>
          <a:stretch/>
        </p:blipFill>
        <p:spPr>
          <a:xfrm>
            <a:off x="150276" y="3734869"/>
            <a:ext cx="5544692" cy="2584255"/>
          </a:xfrm>
          <a:prstGeom prst="rect">
            <a:avLst/>
          </a:prstGeom>
        </p:spPr>
      </p:pic>
      <p:pic>
        <p:nvPicPr>
          <p:cNvPr id="14" name="Picture 13"/>
          <p:cNvPicPr>
            <a:picLocks noChangeAspect="1"/>
          </p:cNvPicPr>
          <p:nvPr/>
        </p:nvPicPr>
        <p:blipFill rotWithShape="1">
          <a:blip r:embed="rId6">
            <a:extLst>
              <a:ext uri="{28A0092B-C50C-407E-A947-70E740481C1C}">
                <a14:useLocalDpi xmlns:a14="http://schemas.microsoft.com/office/drawing/2010/main" val="0"/>
              </a:ext>
            </a:extLst>
          </a:blip>
          <a:srcRect l="9332" t="12890" r="17862" b="23619"/>
          <a:stretch/>
        </p:blipFill>
        <p:spPr>
          <a:xfrm>
            <a:off x="6241024" y="3537287"/>
            <a:ext cx="5679583" cy="2781837"/>
          </a:xfrm>
          <a:prstGeom prst="rect">
            <a:avLst/>
          </a:prstGeom>
        </p:spPr>
      </p:pic>
      <p:sp>
        <p:nvSpPr>
          <p:cNvPr id="15" name="Rectangle 14"/>
          <p:cNvSpPr/>
          <p:nvPr/>
        </p:nvSpPr>
        <p:spPr>
          <a:xfrm>
            <a:off x="3858432" y="5838488"/>
            <a:ext cx="8062175" cy="4283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rPr>
              <a:t>use of CFCs in manufacturing and packaging industries</a:t>
            </a:r>
            <a:endParaRPr lang="en-GB"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0331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p:cNvSpPr/>
          <p:nvPr/>
        </p:nvSpPr>
        <p:spPr>
          <a:xfrm>
            <a:off x="330579" y="115910"/>
            <a:ext cx="6533859" cy="75985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latin typeface="Times New Roman" panose="02020603050405020304" pitchFamily="18" charset="0"/>
                <a:cs typeface="Times New Roman" panose="02020603050405020304" pitchFamily="18" charset="0"/>
              </a:rPr>
              <a:t>IMPACTS / BAD EFFECTS</a:t>
            </a:r>
            <a:endParaRPr lang="en-GB" sz="3600" dirty="0">
              <a:solidFill>
                <a:schemeClr val="tx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7274" y="1249250"/>
            <a:ext cx="4112632" cy="3612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p:cNvPicPr>
            <a:picLocks noChangeAspect="1"/>
          </p:cNvPicPr>
          <p:nvPr/>
        </p:nvPicPr>
        <p:blipFill>
          <a:blip r:embed="rId4"/>
          <a:stretch>
            <a:fillRect/>
          </a:stretch>
        </p:blipFill>
        <p:spPr>
          <a:xfrm>
            <a:off x="7967753" y="1249249"/>
            <a:ext cx="4149561" cy="36125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p:cNvPicPr>
            <a:picLocks noChangeAspect="1"/>
          </p:cNvPicPr>
          <p:nvPr/>
        </p:nvPicPr>
        <p:blipFill>
          <a:blip r:embed="rId5"/>
          <a:stretch>
            <a:fillRect/>
          </a:stretch>
        </p:blipFill>
        <p:spPr>
          <a:xfrm>
            <a:off x="4323638" y="1249249"/>
            <a:ext cx="3510382" cy="36125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113155" y="5731086"/>
            <a:ext cx="4323638" cy="75985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latin typeface="Times New Roman" panose="02020603050405020304" pitchFamily="18" charset="0"/>
                <a:cs typeface="Times New Roman" panose="02020603050405020304" pitchFamily="18" charset="0"/>
              </a:rPr>
              <a:t>Melting polar ice caps</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4436793" y="4982500"/>
            <a:ext cx="3397227" cy="75985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latin typeface="Times New Roman" panose="02020603050405020304" pitchFamily="18" charset="0"/>
                <a:cs typeface="Times New Roman" panose="02020603050405020304" pitchFamily="18" charset="0"/>
              </a:rPr>
              <a:t>Rising sea level</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9" name="Rectangle 8"/>
          <p:cNvSpPr/>
          <p:nvPr/>
        </p:nvSpPr>
        <p:spPr>
          <a:xfrm>
            <a:off x="7345713" y="5778587"/>
            <a:ext cx="4771601" cy="75985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latin typeface="Times New Roman" panose="02020603050405020304" pitchFamily="18" charset="0"/>
                <a:cs typeface="Times New Roman" panose="02020603050405020304" pitchFamily="18" charset="0"/>
              </a:rPr>
              <a:t>Submerging coastal area</a:t>
            </a:r>
            <a:endParaRPr lang="en-GB"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57541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par>
                                <p:cTn id="15" presetID="22" presetClass="entr" presetSubtype="4"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par>
                                <p:cTn id="18" presetID="22" presetClass="entr" presetSubtype="4"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3"/>
          <a:stretch>
            <a:fillRect/>
          </a:stretch>
        </p:blipFill>
        <p:spPr>
          <a:xfrm>
            <a:off x="170909" y="90153"/>
            <a:ext cx="5488815" cy="29061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4"/>
          <a:stretch>
            <a:fillRect/>
          </a:stretch>
        </p:blipFill>
        <p:spPr>
          <a:xfrm>
            <a:off x="6516711" y="90153"/>
            <a:ext cx="5318975" cy="29061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a:blip r:embed="rId5"/>
          <a:stretch>
            <a:fillRect/>
          </a:stretch>
        </p:blipFill>
        <p:spPr>
          <a:xfrm>
            <a:off x="170910" y="3699859"/>
            <a:ext cx="5488815" cy="25834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a:blip r:embed="rId6"/>
          <a:stretch>
            <a:fillRect/>
          </a:stretch>
        </p:blipFill>
        <p:spPr>
          <a:xfrm>
            <a:off x="6516711" y="3654582"/>
            <a:ext cx="5422004" cy="26286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9"/>
          <p:cNvSpPr/>
          <p:nvPr/>
        </p:nvSpPr>
        <p:spPr>
          <a:xfrm>
            <a:off x="357854" y="3049073"/>
            <a:ext cx="4323638" cy="46685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latin typeface="Times New Roman" panose="02020603050405020304" pitchFamily="18" charset="0"/>
                <a:cs typeface="Times New Roman" panose="02020603050405020304" pitchFamily="18" charset="0"/>
              </a:rPr>
              <a:t>Natural disasters</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6833781" y="3086504"/>
            <a:ext cx="4323638" cy="46685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latin typeface="Times New Roman" panose="02020603050405020304" pitchFamily="18" charset="0"/>
                <a:cs typeface="Times New Roman" panose="02020603050405020304" pitchFamily="18" charset="0"/>
              </a:rPr>
              <a:t>Natural disasters</a:t>
            </a:r>
            <a:endParaRPr lang="en-GB" sz="3600" dirty="0">
              <a:solidFill>
                <a:schemeClr val="tx1"/>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387926" y="6268255"/>
            <a:ext cx="4323638" cy="46685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solidFill>
                  <a:schemeClr val="tx1"/>
                </a:solidFill>
                <a:latin typeface="Times New Roman" panose="02020603050405020304" pitchFamily="18" charset="0"/>
                <a:cs typeface="Times New Roman" panose="02020603050405020304" pitchFamily="18" charset="0"/>
              </a:rPr>
              <a:t>Natural disasters</a:t>
            </a:r>
            <a:endParaRPr lang="en-GB"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97490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Horizontal Scroll 2"/>
          <p:cNvSpPr/>
          <p:nvPr/>
        </p:nvSpPr>
        <p:spPr>
          <a:xfrm>
            <a:off x="281189" y="-202518"/>
            <a:ext cx="11497613" cy="1743153"/>
          </a:xfrm>
          <a:prstGeom prst="horizont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 PAIR  WORK                        10 MIN</a:t>
            </a:r>
          </a:p>
          <a:p>
            <a:pPr algn="ctr"/>
            <a:r>
              <a:rPr lang="en-US" sz="4000" dirty="0" smtClean="0">
                <a:solidFill>
                  <a:schemeClr val="tx1"/>
                </a:solidFill>
                <a:latin typeface="Times New Roman" panose="02020603050405020304" pitchFamily="18" charset="0"/>
                <a:cs typeface="Times New Roman" panose="02020603050405020304" pitchFamily="18" charset="0"/>
              </a:rPr>
              <a:t>By discussing</a:t>
            </a:r>
            <a:endParaRPr lang="en-GB" sz="4000" dirty="0">
              <a:solidFill>
                <a:schemeClr val="tx1"/>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1267549" y="1365161"/>
            <a:ext cx="9656901" cy="52797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9291421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Horizontal Scroll 3"/>
          <p:cNvSpPr/>
          <p:nvPr/>
        </p:nvSpPr>
        <p:spPr>
          <a:xfrm>
            <a:off x="347193" y="-125245"/>
            <a:ext cx="11497613" cy="1743153"/>
          </a:xfrm>
          <a:prstGeom prst="horizont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 GROUP  WORK                        20 MIN</a:t>
            </a:r>
          </a:p>
          <a:p>
            <a:pPr algn="ctr"/>
            <a:r>
              <a:rPr lang="en-US" sz="4000" dirty="0" smtClean="0">
                <a:solidFill>
                  <a:schemeClr val="tx1"/>
                </a:solidFill>
                <a:latin typeface="Times New Roman" panose="02020603050405020304" pitchFamily="18" charset="0"/>
                <a:cs typeface="Times New Roman" panose="02020603050405020304" pitchFamily="18" charset="0"/>
              </a:rPr>
              <a:t>By discussing</a:t>
            </a:r>
            <a:endParaRPr lang="en-GB" sz="4000" dirty="0">
              <a:solidFill>
                <a:schemeClr val="tx1"/>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7506702" y="1889839"/>
            <a:ext cx="4338104" cy="38798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p:cNvSpPr/>
          <p:nvPr/>
        </p:nvSpPr>
        <p:spPr>
          <a:xfrm>
            <a:off x="450761" y="1876960"/>
            <a:ext cx="6708747" cy="397004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Every single group develop a paragraph on</a:t>
            </a:r>
          </a:p>
          <a:p>
            <a:pPr algn="ctr"/>
            <a:r>
              <a:rPr lang="en-US" sz="3600" dirty="0" smtClean="0">
                <a:solidFill>
                  <a:schemeClr val="tx1"/>
                </a:solidFill>
                <a:latin typeface="Times New Roman" panose="02020603050405020304" pitchFamily="18" charset="0"/>
                <a:cs typeface="Times New Roman" panose="02020603050405020304" pitchFamily="18" charset="0"/>
              </a:rPr>
              <a:t> </a:t>
            </a:r>
            <a:r>
              <a:rPr lang="en-US" sz="4800" dirty="0" smtClean="0">
                <a:solidFill>
                  <a:schemeClr val="tx1"/>
                </a:solidFill>
                <a:latin typeface="Times New Roman" panose="02020603050405020304" pitchFamily="18" charset="0"/>
                <a:cs typeface="Times New Roman" panose="02020603050405020304" pitchFamily="18" charset="0"/>
              </a:rPr>
              <a:t>GLOBAL WARMING.</a:t>
            </a:r>
            <a:endParaRPr lang="en-GB" sz="4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63813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p:cNvSpPr txBox="1"/>
          <p:nvPr/>
        </p:nvSpPr>
        <p:spPr>
          <a:xfrm>
            <a:off x="0" y="0"/>
            <a:ext cx="12192000" cy="7109639"/>
          </a:xfrm>
          <a:prstGeom prst="rect">
            <a:avLst/>
          </a:prstGeom>
          <a:solidFill>
            <a:schemeClr val="accent2">
              <a:lumMod val="20000"/>
              <a:lumOff val="80000"/>
            </a:schemeClr>
          </a:solidFill>
        </p:spPr>
        <p:txBody>
          <a:bodyPr wrap="square" rtlCol="0">
            <a:spAutoFit/>
          </a:bodyPr>
          <a:lstStyle/>
          <a:p>
            <a:pPr algn="just"/>
            <a:r>
              <a:rPr lang="en-GB" sz="2400" dirty="0" smtClean="0"/>
              <a:t>Global Warming</a:t>
            </a:r>
          </a:p>
          <a:p>
            <a:pPr algn="just"/>
            <a:r>
              <a:rPr lang="en-GB" sz="2400" dirty="0" smtClean="0"/>
              <a:t>Global warming means the rising of temperature in an average on the surface of the earth. It has affected the environment and whole atmosphere and has resulted into the huge level climate change. There are many reasons behind this increasing global warming. The main reason of global warming is the huge amount of carbon dioxide resulting from environmental pollution. Again the destruction of forests adds to this problem. The growth of industries, increasing number of vehicles and the use of CFCs in manufacturing and packaging industries are also the causes of the rice temperature in the atmosphere. This increase in the world’s temperature has some fatal consequences on humans, animals, and plants. The increased amount of heat will melt the huge ice of the polar ice-caps and thereby, the sea level will rise. Then the salty water of the sea will mix with the river water and will come into the farmlands. Then the fertility of the lands will be lost and man’s ability to grow crops will be reduced. Furthermore, the lower regions of the world including the coastal areas of Bangladesh will go under water. Again, if the temperature rises continuously, many of the species of animals will become extinct forever. So, effective measures must be taken to prevent global warming. Planting more trees and expansion of forestation programmers can go a long way to tackle the situation. Using environment-friendly machines and avoiding the use of CFCs can also reduce the amount of carbon dioxide in the atmosphere. By taking all these steps, we can prevent global warming to make our life danger-free and lead a happy life. </a:t>
            </a:r>
            <a:endParaRPr lang="en-GB" sz="2400" dirty="0"/>
          </a:p>
        </p:txBody>
      </p:sp>
    </p:spTree>
    <p:extLst>
      <p:ext uri="{BB962C8B-B14F-4D97-AF65-F5344CB8AC3E}">
        <p14:creationId xmlns:p14="http://schemas.microsoft.com/office/powerpoint/2010/main" val="36711548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Horizontal Scroll 4"/>
          <p:cNvSpPr/>
          <p:nvPr/>
        </p:nvSpPr>
        <p:spPr>
          <a:xfrm>
            <a:off x="128252" y="-103031"/>
            <a:ext cx="11497613" cy="1743153"/>
          </a:xfrm>
          <a:prstGeom prst="horizont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 FEEDBACK                                      5 MIN</a:t>
            </a:r>
          </a:p>
        </p:txBody>
      </p:sp>
      <p:sp>
        <p:nvSpPr>
          <p:cNvPr id="6" name="TextBox 5"/>
          <p:cNvSpPr txBox="1"/>
          <p:nvPr/>
        </p:nvSpPr>
        <p:spPr>
          <a:xfrm>
            <a:off x="463103" y="2073499"/>
            <a:ext cx="10213483" cy="3970318"/>
          </a:xfrm>
          <a:prstGeom prst="rect">
            <a:avLst/>
          </a:prstGeom>
          <a:solidFill>
            <a:schemeClr val="accent2">
              <a:lumMod val="20000"/>
              <a:lumOff val="80000"/>
            </a:schemeClr>
          </a:solidFill>
        </p:spPr>
        <p:txBody>
          <a:bodyPr wrap="square" rtlCol="0">
            <a:spAutoFit/>
          </a:bodyPr>
          <a:lstStyle/>
          <a:p>
            <a:pPr algn="just"/>
            <a:r>
              <a:rPr lang="en-GB" sz="3600" dirty="0" smtClean="0">
                <a:latin typeface="Times New Roman" panose="02020603050405020304" pitchFamily="18" charset="0"/>
                <a:cs typeface="Times New Roman" panose="02020603050405020304" pitchFamily="18" charset="0"/>
              </a:rPr>
              <a:t>1. What is global warming?</a:t>
            </a:r>
          </a:p>
          <a:p>
            <a:pPr marL="457200" indent="-457200" algn="just">
              <a:buAutoNum type="arabicPeriod" startAt="2"/>
            </a:pPr>
            <a:r>
              <a:rPr lang="en-GB" sz="3600" dirty="0" smtClean="0">
                <a:latin typeface="Times New Roman" panose="02020603050405020304" pitchFamily="18" charset="0"/>
                <a:cs typeface="Times New Roman" panose="02020603050405020304" pitchFamily="18" charset="0"/>
              </a:rPr>
              <a:t>What is the main reason of  </a:t>
            </a:r>
            <a:r>
              <a:rPr lang="en-GB" sz="3600" dirty="0">
                <a:latin typeface="Times New Roman" panose="02020603050405020304" pitchFamily="18" charset="0"/>
                <a:cs typeface="Times New Roman" panose="02020603050405020304" pitchFamily="18" charset="0"/>
              </a:rPr>
              <a:t>global warming</a:t>
            </a:r>
            <a:r>
              <a:rPr lang="en-GB" sz="3600" dirty="0" smtClean="0">
                <a:latin typeface="Times New Roman" panose="02020603050405020304" pitchFamily="18" charset="0"/>
                <a:cs typeface="Times New Roman" panose="02020603050405020304" pitchFamily="18" charset="0"/>
              </a:rPr>
              <a:t>?</a:t>
            </a:r>
          </a:p>
          <a:p>
            <a:pPr marL="457200" indent="-457200" algn="just">
              <a:buFontTx/>
              <a:buAutoNum type="arabicPeriod" startAt="2"/>
            </a:pPr>
            <a:r>
              <a:rPr lang="en-GB" sz="3600" dirty="0">
                <a:latin typeface="Times New Roman" panose="02020603050405020304" pitchFamily="18" charset="0"/>
                <a:cs typeface="Times New Roman" panose="02020603050405020304" pitchFamily="18" charset="0"/>
              </a:rPr>
              <a:t>What is </a:t>
            </a:r>
            <a:r>
              <a:rPr lang="en-GB" sz="3600" dirty="0" smtClean="0">
                <a:latin typeface="Times New Roman" panose="02020603050405020304" pitchFamily="18" charset="0"/>
                <a:cs typeface="Times New Roman" panose="02020603050405020304" pitchFamily="18" charset="0"/>
              </a:rPr>
              <a:t>bad effect of global </a:t>
            </a:r>
            <a:r>
              <a:rPr lang="en-GB" sz="3600" dirty="0">
                <a:latin typeface="Times New Roman" panose="02020603050405020304" pitchFamily="18" charset="0"/>
                <a:cs typeface="Times New Roman" panose="02020603050405020304" pitchFamily="18" charset="0"/>
              </a:rPr>
              <a:t>warming</a:t>
            </a:r>
            <a:r>
              <a:rPr lang="en-GB" sz="3600" dirty="0" smtClean="0">
                <a:latin typeface="Times New Roman" panose="02020603050405020304" pitchFamily="18" charset="0"/>
                <a:cs typeface="Times New Roman" panose="02020603050405020304" pitchFamily="18" charset="0"/>
              </a:rPr>
              <a:t>?</a:t>
            </a:r>
          </a:p>
          <a:p>
            <a:pPr marL="457200" indent="-457200" algn="just">
              <a:buFontTx/>
              <a:buAutoNum type="arabicPeriod" startAt="2"/>
            </a:pPr>
            <a:r>
              <a:rPr lang="en-GB" sz="3600" dirty="0" smtClean="0">
                <a:latin typeface="Times New Roman" panose="02020603050405020304" pitchFamily="18" charset="0"/>
                <a:cs typeface="Times New Roman" panose="02020603050405020304" pitchFamily="18" charset="0"/>
              </a:rPr>
              <a:t>How can we reduce it ?</a:t>
            </a:r>
          </a:p>
          <a:p>
            <a:pPr marL="457200" indent="-457200" algn="just">
              <a:buFontTx/>
              <a:buAutoNum type="arabicPeriod" startAt="2"/>
            </a:pPr>
            <a:r>
              <a:rPr lang="en-GB" sz="3600" dirty="0" smtClean="0">
                <a:latin typeface="Times New Roman" panose="02020603050405020304" pitchFamily="18" charset="0"/>
                <a:cs typeface="Times New Roman" panose="02020603050405020304" pitchFamily="18" charset="0"/>
              </a:rPr>
              <a:t>Is it man made? If yes, how? </a:t>
            </a:r>
            <a:endParaRPr lang="en-GB" sz="3600" dirty="0">
              <a:latin typeface="Times New Roman" panose="02020603050405020304" pitchFamily="18" charset="0"/>
              <a:cs typeface="Times New Roman" panose="02020603050405020304" pitchFamily="18" charset="0"/>
            </a:endParaRPr>
          </a:p>
          <a:p>
            <a:pPr algn="just"/>
            <a:endParaRPr lang="en-GB" sz="3600" dirty="0">
              <a:latin typeface="Times New Roman" panose="02020603050405020304" pitchFamily="18" charset="0"/>
              <a:cs typeface="Times New Roman" panose="02020603050405020304" pitchFamily="18" charset="0"/>
            </a:endParaRPr>
          </a:p>
          <a:p>
            <a:pPr algn="just"/>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8837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Action Button: Home 2">
            <a:hlinkClick r:id="" action="ppaction://hlinkshowjump?jump=firstslide" highlightClick="1"/>
          </p:cNvPr>
          <p:cNvSpPr/>
          <p:nvPr/>
        </p:nvSpPr>
        <p:spPr>
          <a:xfrm>
            <a:off x="3043171" y="1601486"/>
            <a:ext cx="7916750" cy="5069770"/>
          </a:xfrm>
          <a:prstGeom prst="actionButtonHo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800" dirty="0" smtClean="0">
                <a:latin typeface="Times New Roman" panose="02020603050405020304" pitchFamily="18" charset="0"/>
                <a:cs typeface="Times New Roman" panose="02020603050405020304" pitchFamily="18" charset="0"/>
              </a:rPr>
              <a:t> Write a dialogue on </a:t>
            </a:r>
          </a:p>
          <a:p>
            <a:pPr algn="ctr"/>
            <a:r>
              <a:rPr lang="en-GB" sz="4800" dirty="0" smtClean="0">
                <a:latin typeface="Times New Roman" panose="02020603050405020304" pitchFamily="18" charset="0"/>
                <a:cs typeface="Times New Roman" panose="02020603050405020304" pitchFamily="18" charset="0"/>
              </a:rPr>
              <a:t>GLOBAL WARMING.</a:t>
            </a:r>
            <a:endParaRPr lang="en-GB" sz="4800" dirty="0">
              <a:latin typeface="Times New Roman" panose="02020603050405020304" pitchFamily="18" charset="0"/>
              <a:cs typeface="Times New Roman" panose="02020603050405020304" pitchFamily="18" charset="0"/>
            </a:endParaRPr>
          </a:p>
        </p:txBody>
      </p:sp>
      <p:sp>
        <p:nvSpPr>
          <p:cNvPr id="4" name="Horizontal Scroll 3"/>
          <p:cNvSpPr/>
          <p:nvPr/>
        </p:nvSpPr>
        <p:spPr>
          <a:xfrm>
            <a:off x="531790" y="-70833"/>
            <a:ext cx="5731635" cy="1743153"/>
          </a:xfrm>
          <a:prstGeom prst="horizontalScroll">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 HOME TASK</a:t>
            </a:r>
          </a:p>
        </p:txBody>
      </p:sp>
    </p:spTree>
    <p:extLst>
      <p:ext uri="{BB962C8B-B14F-4D97-AF65-F5344CB8AC3E}">
        <p14:creationId xmlns:p14="http://schemas.microsoft.com/office/powerpoint/2010/main" val="17725041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7282265" y="876775"/>
            <a:ext cx="3613262" cy="5104449"/>
          </a:xfrm>
          <a:prstGeom prst="rect">
            <a:avLst/>
          </a:prstGeom>
          <a:ln w="228600" cap="sq" cmpd="thickThin">
            <a:solidFill>
              <a:srgbClr val="000000"/>
            </a:solidFill>
            <a:prstDash val="solid"/>
            <a:miter lim="800000"/>
          </a:ln>
          <a:effectLst>
            <a:innerShdw blurRad="76200">
              <a:srgbClr val="000000"/>
            </a:innerShdw>
          </a:effectLst>
        </p:spPr>
      </p:pic>
      <p:sp>
        <p:nvSpPr>
          <p:cNvPr id="4" name="Smiley Face 3"/>
          <p:cNvSpPr/>
          <p:nvPr/>
        </p:nvSpPr>
        <p:spPr>
          <a:xfrm>
            <a:off x="1084676" y="876775"/>
            <a:ext cx="5112913" cy="4984124"/>
          </a:xfrm>
          <a:prstGeom prst="smileyFace">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dirty="0" smtClean="0">
                <a:solidFill>
                  <a:schemeClr val="tx1"/>
                </a:solidFill>
                <a:effectLst>
                  <a:glow rad="228600">
                    <a:schemeClr val="accent6">
                      <a:satMod val="175000"/>
                      <a:alpha val="40000"/>
                    </a:schemeClr>
                  </a:glow>
                </a:effectLst>
                <a:latin typeface="Times New Roman" panose="02020603050405020304" pitchFamily="18" charset="0"/>
                <a:cs typeface="Times New Roman" panose="02020603050405020304" pitchFamily="18" charset="0"/>
              </a:rPr>
              <a:t> advice </a:t>
            </a:r>
            <a:endParaRPr lang="en-GB" sz="7200" dirty="0">
              <a:solidFill>
                <a:schemeClr val="tx1"/>
              </a:solidFill>
              <a:effectLst>
                <a:glow rad="228600">
                  <a:schemeClr val="accent6">
                    <a:satMod val="175000"/>
                    <a:alpha val="40000"/>
                  </a:schemeClr>
                </a:glo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6869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noFill/>
          <a:effectLst>
            <a:glow rad="317500">
              <a:srgbClr val="BDBEC2"/>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https://p7.hiclipart.com/preview/63/29/179/world-environment-day-natural-environment-sustainability-natural-environment-thumbnail.jp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688289" y="3172825"/>
            <a:ext cx="3360630" cy="3273616"/>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28" name="Picture 4" descr="http://im.rediff.com/money/2011/jun/03green1.jpg"/>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108362" y="228441"/>
            <a:ext cx="4520484" cy="25018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TextBox 3"/>
          <p:cNvSpPr txBox="1"/>
          <p:nvPr/>
        </p:nvSpPr>
        <p:spPr>
          <a:xfrm>
            <a:off x="5138670" y="-101055"/>
            <a:ext cx="2485623" cy="2862322"/>
          </a:xfrm>
          <a:prstGeom prst="rect">
            <a:avLst/>
          </a:prstGeom>
          <a:noFill/>
        </p:spPr>
        <p:txBody>
          <a:bodyPr wrap="square" rtlCol="0">
            <a:spAutoFit/>
          </a:bodyPr>
          <a:lstStyle/>
          <a:p>
            <a:r>
              <a:rPr lang="en-GB" dirty="0" smtClean="0">
                <a:solidFill>
                  <a:schemeClr val="bg1"/>
                </a:solidFill>
              </a:rPr>
              <a:t>            </a:t>
            </a:r>
          </a:p>
          <a:p>
            <a:r>
              <a:rPr lang="en-GB" sz="5400" dirty="0">
                <a:solidFill>
                  <a:schemeClr val="bg1"/>
                </a:solidFill>
                <a:latin typeface="Times New Roman" panose="02020603050405020304" pitchFamily="18" charset="0"/>
                <a:cs typeface="Times New Roman" panose="02020603050405020304" pitchFamily="18" charset="0"/>
              </a:rPr>
              <a:t> </a:t>
            </a:r>
            <a:r>
              <a:rPr lang="en-GB" sz="5400" dirty="0" smtClean="0">
                <a:solidFill>
                  <a:schemeClr val="bg1"/>
                </a:solidFill>
                <a:latin typeface="Times New Roman" panose="02020603050405020304" pitchFamily="18" charset="0"/>
                <a:cs typeface="Times New Roman" panose="02020603050405020304" pitchFamily="18" charset="0"/>
              </a:rPr>
              <a:t>   BY</a:t>
            </a:r>
          </a:p>
          <a:p>
            <a:r>
              <a:rPr lang="en-GB" sz="5400" dirty="0" smtClean="0">
                <a:solidFill>
                  <a:schemeClr val="bg1"/>
                </a:solidFill>
                <a:latin typeface="Times New Roman" panose="02020603050405020304" pitchFamily="18" charset="0"/>
                <a:cs typeface="Times New Roman" panose="02020603050405020304" pitchFamily="18" charset="0"/>
              </a:rPr>
              <a:t>BY  BY</a:t>
            </a:r>
          </a:p>
          <a:p>
            <a:r>
              <a:rPr lang="en-GB" sz="5400" dirty="0">
                <a:solidFill>
                  <a:schemeClr val="bg1"/>
                </a:solidFill>
                <a:latin typeface="Times New Roman" panose="02020603050405020304" pitchFamily="18" charset="0"/>
                <a:cs typeface="Times New Roman" panose="02020603050405020304" pitchFamily="18" charset="0"/>
              </a:rPr>
              <a:t> </a:t>
            </a:r>
            <a:r>
              <a:rPr lang="en-GB" sz="5400" dirty="0" smtClean="0">
                <a:solidFill>
                  <a:schemeClr val="bg1"/>
                </a:solidFill>
                <a:latin typeface="Times New Roman" panose="02020603050405020304" pitchFamily="18" charset="0"/>
                <a:cs typeface="Times New Roman" panose="02020603050405020304" pitchFamily="18" charset="0"/>
              </a:rPr>
              <a:t>   BY</a:t>
            </a:r>
          </a:p>
        </p:txBody>
      </p:sp>
    </p:spTree>
    <p:extLst>
      <p:ext uri="{BB962C8B-B14F-4D97-AF65-F5344CB8AC3E}">
        <p14:creationId xmlns:p14="http://schemas.microsoft.com/office/powerpoint/2010/main" val="4711616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circle(in)">
                                      <p:cBhvr>
                                        <p:cTn id="14" dur="2000"/>
                                        <p:tgtEl>
                                          <p:spTgt spid="1028"/>
                                        </p:tgtEl>
                                      </p:cBhvr>
                                    </p:animEffect>
                                  </p:childTnLst>
                                </p:cTn>
                              </p:par>
                            </p:childTnLst>
                          </p:cTn>
                        </p:par>
                      </p:childTnLst>
                    </p:cTn>
                  </p:par>
                  <p:par>
                    <p:cTn id="15" fill="hold">
                      <p:stCondLst>
                        <p:cond delay="indefinite"/>
                      </p:stCondLst>
                      <p:childTnLst>
                        <p:par>
                          <p:cTn id="16" fill="hold">
                            <p:stCondLst>
                              <p:cond delay="0"/>
                            </p:stCondLst>
                            <p:childTnLst>
                              <p:par>
                                <p:cTn id="17" presetID="19"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0" fill="hold"/>
                                        <p:tgtEl>
                                          <p:spTgt spid="4"/>
                                        </p:tgtEl>
                                        <p:attrNameLst>
                                          <p:attrName>ppt_w</p:attrName>
                                        </p:attrNameLst>
                                      </p:cBhvr>
                                      <p:tavLst>
                                        <p:tav tm="0" fmla="#ppt_w*sin(2.5*pi*$)">
                                          <p:val>
                                            <p:fltVal val="0"/>
                                          </p:val>
                                        </p:tav>
                                        <p:tav tm="100000">
                                          <p:val>
                                            <p:fltVal val="1"/>
                                          </p:val>
                                        </p:tav>
                                      </p:tavLst>
                                    </p:anim>
                                    <p:anim calcmode="lin" valueType="num">
                                      <p:cBhvr>
                                        <p:cTn id="20" dur="5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378</TotalTime>
  <Words>670</Words>
  <Application>Microsoft Office PowerPoint</Application>
  <PresentationFormat>Widescreen</PresentationFormat>
  <Paragraphs>82</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51</cp:revision>
  <dcterms:created xsi:type="dcterms:W3CDTF">2019-10-25T18:20:15Z</dcterms:created>
  <dcterms:modified xsi:type="dcterms:W3CDTF">2019-11-01T15:19:45Z</dcterms:modified>
</cp:coreProperties>
</file>