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F820EF-8505-491B-B062-AC6EB2C06650}" type="datetimeFigureOut">
              <a:rPr lang="en-US" smtClean="0"/>
              <a:pPr/>
              <a:t>06-Nov-19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B8DA7-65CD-4F5C-B5DF-249B771015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7B226B3-EDAB-4C8B-B975-1F958104C41D}" type="datetimeFigureOut">
              <a:rPr lang="en-US" smtClean="0"/>
              <a:pPr/>
              <a:t>06-Nov-19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97C7E22-682D-46AC-B959-5616D7C389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226B3-EDAB-4C8B-B975-1F958104C41D}"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C7E22-682D-46AC-B959-5616D7C389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226B3-EDAB-4C8B-B975-1F958104C41D}"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C7E22-682D-46AC-B959-5616D7C389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B226B3-EDAB-4C8B-B975-1F958104C41D}" type="datetimeFigureOut">
              <a:rPr lang="en-US" smtClean="0"/>
              <a:pPr/>
              <a:t>06-Nov-19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97C7E22-682D-46AC-B959-5616D7C389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7B226B3-EDAB-4C8B-B975-1F958104C41D}" type="datetimeFigureOut">
              <a:rPr lang="en-US" smtClean="0"/>
              <a:pPr/>
              <a:t>06-Nov-19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97C7E22-682D-46AC-B959-5616D7C3899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B226B3-EDAB-4C8B-B975-1F958104C41D}" type="datetimeFigureOut">
              <a:rPr lang="en-US" smtClean="0"/>
              <a:pPr/>
              <a:t>06-Nov-19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97C7E22-682D-46AC-B959-5616D7C389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7B226B3-EDAB-4C8B-B975-1F958104C41D}" type="datetimeFigureOut">
              <a:rPr lang="en-US" smtClean="0"/>
              <a:pPr/>
              <a:t>06-Nov-19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97C7E22-682D-46AC-B959-5616D7C389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B226B3-EDAB-4C8B-B975-1F958104C41D}" type="datetimeFigureOut">
              <a:rPr lang="en-US" smtClean="0"/>
              <a:pPr/>
              <a:t>06-Nov-19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7C7E22-682D-46AC-B959-5616D7C389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7B226B3-EDAB-4C8B-B975-1F958104C41D}" type="datetimeFigureOut">
              <a:rPr lang="en-US" smtClean="0"/>
              <a:pPr/>
              <a:t>06-Nov-19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97C7E22-682D-46AC-B959-5616D7C389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7B226B3-EDAB-4C8B-B975-1F958104C41D}" type="datetimeFigureOut">
              <a:rPr lang="en-US" smtClean="0"/>
              <a:pPr/>
              <a:t>06-Nov-19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97C7E22-682D-46AC-B959-5616D7C389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7B226B3-EDAB-4C8B-B975-1F958104C41D}" type="datetimeFigureOut">
              <a:rPr lang="en-US" smtClean="0"/>
              <a:pPr/>
              <a:t>06-Nov-19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97C7E22-682D-46AC-B959-5616D7C389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B226B3-EDAB-4C8B-B975-1F958104C41D}" type="datetimeFigureOut">
              <a:rPr lang="en-US" smtClean="0"/>
              <a:pPr/>
              <a:t>06-Nov-19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97C7E22-682D-46AC-B959-5616D7C3899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7152" y="3886200"/>
            <a:ext cx="6480048" cy="1600200"/>
          </a:xfrm>
        </p:spPr>
        <p:style>
          <a:lnRef idx="0">
            <a:schemeClr val="accent2"/>
          </a:lnRef>
          <a:fillRef idx="3">
            <a:schemeClr val="accent2"/>
          </a:fillRef>
          <a:effectRef idx="3">
            <a:schemeClr val="accent2"/>
          </a:effectRef>
          <a:fontRef idx="minor">
            <a:schemeClr val="lt1"/>
          </a:fontRef>
        </p:style>
        <p:txBody>
          <a:bodyPr>
            <a:noAutofit/>
          </a:bodyPr>
          <a:lstStyle/>
          <a:p>
            <a:pPr algn="ctr"/>
            <a:r>
              <a:rPr lang="en-US" sz="11500" b="1" cap="none"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স্বাগত</a:t>
            </a:r>
            <a:endParaRPr lang="en-US" sz="11500" dirty="0"/>
          </a:p>
        </p:txBody>
      </p:sp>
      <p:sp>
        <p:nvSpPr>
          <p:cNvPr id="3" name="Subtitle 2"/>
          <p:cNvSpPr>
            <a:spLocks noGrp="1"/>
          </p:cNvSpPr>
          <p:nvPr>
            <p:ph type="subTitle" idx="1"/>
          </p:nvPr>
        </p:nvSpPr>
        <p:spPr>
          <a:xfrm>
            <a:off x="5715000" y="6324599"/>
            <a:ext cx="3429000" cy="411237"/>
          </a:xfrm>
        </p:spPr>
        <p:txBody>
          <a:bodyPr>
            <a:normAutofit fontScale="92500" lnSpcReduction="10000"/>
          </a:bodyPr>
          <a:lstStyle/>
          <a:p>
            <a:r>
              <a:rPr lang="en-US" sz="1200" dirty="0" err="1" smtClean="0"/>
              <a:t>পার্থ</a:t>
            </a:r>
            <a:r>
              <a:rPr lang="en-US" sz="1200" dirty="0" smtClean="0"/>
              <a:t> </a:t>
            </a:r>
            <a:r>
              <a:rPr lang="en-US" sz="1200" dirty="0" err="1" smtClean="0"/>
              <a:t>বৈরাগী</a:t>
            </a:r>
            <a:r>
              <a:rPr lang="en-US" sz="1200" dirty="0" smtClean="0"/>
              <a:t>, </a:t>
            </a:r>
            <a:r>
              <a:rPr lang="en-US" sz="1200" dirty="0" err="1" smtClean="0"/>
              <a:t>ট্রেড</a:t>
            </a:r>
            <a:r>
              <a:rPr lang="en-US" sz="1200" dirty="0" smtClean="0"/>
              <a:t> </a:t>
            </a:r>
            <a:r>
              <a:rPr lang="en-US" sz="1200" dirty="0" err="1" smtClean="0"/>
              <a:t>ইন্সট্রাক্টর</a:t>
            </a:r>
            <a:r>
              <a:rPr lang="en-US" sz="1200" dirty="0" smtClean="0"/>
              <a:t>(</a:t>
            </a:r>
            <a:r>
              <a:rPr lang="en-US" sz="1200" dirty="0" err="1" smtClean="0"/>
              <a:t>কম্পিউটার</a:t>
            </a:r>
            <a:r>
              <a:rPr lang="en-US" sz="1200" dirty="0" smtClean="0"/>
              <a:t>), 01916136171</a:t>
            </a:r>
            <a:endParaRPr lang="en-US" sz="1200" dirty="0"/>
          </a:p>
        </p:txBody>
      </p:sp>
      <p:pic>
        <p:nvPicPr>
          <p:cNvPr id="5" name="Picture 4" descr="images (14).jpg"/>
          <p:cNvPicPr>
            <a:picLocks noChangeAspect="1"/>
          </p:cNvPicPr>
          <p:nvPr/>
        </p:nvPicPr>
        <p:blipFill>
          <a:blip r:embed="rId2"/>
          <a:stretch>
            <a:fillRect/>
          </a:stretch>
        </p:blipFill>
        <p:spPr>
          <a:xfrm>
            <a:off x="1524000" y="381000"/>
            <a:ext cx="6553200" cy="3200400"/>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ppt_x</p:attrName>
                                        </p:attrNameLst>
                                      </p:cBhvr>
                                      <p:tavLst>
                                        <p:tav tm="0">
                                          <p:val>
                                            <p:strVal val="#ppt_x-.2"/>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pPr algn="ctr"/>
            <a:r>
              <a:rPr lang="en-US" sz="7200" b="1" u="sng"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জোড়া</a:t>
            </a:r>
            <a:r>
              <a:rPr lang="en-US" sz="72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7200" b="1" u="sng"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কাজ</a:t>
            </a:r>
            <a:endParaRPr lang="en-US" sz="6600" dirty="0"/>
          </a:p>
        </p:txBody>
      </p:sp>
      <p:sp>
        <p:nvSpPr>
          <p:cNvPr id="3" name="Content Placeholder 2"/>
          <p:cNvSpPr>
            <a:spLocks noGrp="1"/>
          </p:cNvSpPr>
          <p:nvPr>
            <p:ph idx="1"/>
          </p:nvPr>
        </p:nvSpPr>
        <p:spPr>
          <a:xfrm>
            <a:off x="457200" y="5007008"/>
            <a:ext cx="8229600" cy="784192"/>
          </a:xfrm>
        </p:spPr>
        <p:txBody>
          <a:bodyPr>
            <a:normAutofit/>
          </a:bodyPr>
          <a:lstStyle/>
          <a:p>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কম্পিউটারে</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প্রজন্ম</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কয়টি</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ও </a:t>
            </a:r>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কি</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কি</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en-US"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বল</a:t>
            </a:r>
            <a:r>
              <a:rPr lang="en-US"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t>
            </a:r>
            <a:endPar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4" name="Picture 3" descr="6688.png"/>
          <p:cNvPicPr>
            <a:picLocks noChangeAspect="1"/>
          </p:cNvPicPr>
          <p:nvPr/>
        </p:nvPicPr>
        <p:blipFill>
          <a:blip r:embed="rId2"/>
          <a:stretch>
            <a:fillRect/>
          </a:stretch>
        </p:blipFill>
        <p:spPr>
          <a:xfrm>
            <a:off x="2438400" y="2133600"/>
            <a:ext cx="4115682" cy="2438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amond(in)">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smtClean="0">
                <a:latin typeface="SutonnyMJ" pitchFamily="2" charset="0"/>
                <a:cs typeface="SutonnyMJ" pitchFamily="2" charset="0"/>
              </a:rPr>
              <a:t/>
            </a:r>
            <a:br>
              <a:rPr lang="en-US" b="1" dirty="0" smtClean="0">
                <a:latin typeface="SutonnyMJ" pitchFamily="2" charset="0"/>
                <a:cs typeface="SutonnyMJ" pitchFamily="2" charset="0"/>
              </a:rPr>
            </a:br>
            <a:r>
              <a:rPr lang="en-US" b="1" dirty="0" err="1" smtClean="0">
                <a:latin typeface="SutonnyMJ" pitchFamily="2" charset="0"/>
                <a:cs typeface="SutonnyMJ" pitchFamily="2" charset="0"/>
              </a:rPr>
              <a:t>cÖ_g</a:t>
            </a:r>
            <a:r>
              <a:rPr lang="en-US" b="1" dirty="0" smtClean="0">
                <a:latin typeface="SutonnyMJ" pitchFamily="2" charset="0"/>
                <a:cs typeface="SutonnyMJ" pitchFamily="2" charset="0"/>
              </a:rPr>
              <a:t> </a:t>
            </a:r>
            <a:r>
              <a:rPr lang="en-US" b="1" dirty="0" err="1" smtClean="0">
                <a:latin typeface="SutonnyMJ" pitchFamily="2" charset="0"/>
                <a:cs typeface="SutonnyMJ" pitchFamily="2" charset="0"/>
              </a:rPr>
              <a:t>cÖRb</a:t>
            </a:r>
            <a:r>
              <a:rPr lang="en-US" b="1" dirty="0" smtClean="0">
                <a:latin typeface="SutonnyMJ" pitchFamily="2" charset="0"/>
                <a:cs typeface="SutonnyMJ" pitchFamily="2" charset="0"/>
              </a:rPr>
              <a:t>¥ </a:t>
            </a:r>
            <a:r>
              <a:rPr lang="en-US" b="1" dirty="0" err="1" smtClean="0">
                <a:latin typeface="SutonnyMJ" pitchFamily="2" charset="0"/>
                <a:cs typeface="SutonnyMJ" pitchFamily="2" charset="0"/>
              </a:rPr>
              <a:t>ev</a:t>
            </a:r>
            <a:r>
              <a:rPr lang="en-US" b="1" dirty="0" smtClean="0">
                <a:latin typeface="SutonnyMJ" pitchFamily="2" charset="0"/>
                <a:cs typeface="SutonnyMJ" pitchFamily="2" charset="0"/>
              </a:rPr>
              <a:t> †</a:t>
            </a:r>
            <a:r>
              <a:rPr lang="en-US" b="1" dirty="0" err="1" smtClean="0">
                <a:latin typeface="SutonnyMJ" pitchFamily="2" charset="0"/>
                <a:cs typeface="SutonnyMJ" pitchFamily="2" charset="0"/>
              </a:rPr>
              <a:t>Rbv‡ikb</a:t>
            </a:r>
            <a:r>
              <a:rPr lang="en-US" b="1" dirty="0" smtClean="0">
                <a:latin typeface="SutonnyMJ" pitchFamily="2" charset="0"/>
                <a:cs typeface="SutonnyMJ" pitchFamily="2" charset="0"/>
              </a:rPr>
              <a:t> </a:t>
            </a:r>
            <a:r>
              <a:rPr lang="bn-BD" sz="2200" b="1" dirty="0" smtClean="0"/>
              <a:t>(১৯৪০-১৯৫৬) -ভ্যাকুয়াম টিউব </a:t>
            </a:r>
            <a:r>
              <a:rPr lang="en-US" dirty="0" smtClean="0">
                <a:latin typeface="SutonnyMJ" pitchFamily="2" charset="0"/>
                <a:cs typeface="SutonnyMJ" pitchFamily="2" charset="0"/>
              </a:rPr>
              <a:t/>
            </a:r>
            <a:br>
              <a:rPr lang="en-US" dirty="0" smtClean="0">
                <a:latin typeface="SutonnyMJ" pitchFamily="2" charset="0"/>
                <a:cs typeface="SutonnyMJ" pitchFamily="2" charset="0"/>
              </a:rPr>
            </a:br>
            <a:endParaRPr lang="en-US" dirty="0"/>
          </a:p>
        </p:txBody>
      </p:sp>
      <p:sp>
        <p:nvSpPr>
          <p:cNvPr id="3" name="Content Placeholder 2"/>
          <p:cNvSpPr>
            <a:spLocks noGrp="1"/>
          </p:cNvSpPr>
          <p:nvPr>
            <p:ph idx="1"/>
          </p:nvPr>
        </p:nvSpPr>
        <p:spPr>
          <a:xfrm>
            <a:off x="457200" y="1295400"/>
            <a:ext cx="8229600" cy="4572000"/>
          </a:xfrm>
        </p:spPr>
        <p:txBody>
          <a:bodyPr>
            <a:normAutofit/>
          </a:bodyPr>
          <a:lstStyle/>
          <a:p>
            <a:pPr algn="just"/>
            <a:r>
              <a:rPr lang="bn-BD" sz="2400" dirty="0" smtClean="0"/>
              <a:t>কম্পিউটারের প্রথম জেনারেশনের কার্যকাল ১৯৪০ থেকে ১৯৫৬ সাল পর্যন্ত। এ সময়ে হিসাবের জন্য ভ্যাকুয়াম টিউব টেকনোলজি ব্যবহার করা হতো। এই কম্পিউটারসমূহ ছিল তৎকালীন সময়ের দ্রুততম। কম্পিউটারে মেশিন ল্যাংগুয়েজ ব্যবহার করা হতো এবং উক্ত কম্পিউটারসমূহ প্রচুর তাপ উৎপাদন করতো। উদাহরণ: </a:t>
            </a:r>
            <a:r>
              <a:rPr lang="en-US" sz="2400" dirty="0" smtClean="0"/>
              <a:t>ENIVAC, UNIVAC, EDSAC </a:t>
            </a:r>
            <a:r>
              <a:rPr lang="bn-BD" sz="2400" dirty="0" smtClean="0"/>
              <a:t>ইত্যাদি।</a:t>
            </a:r>
          </a:p>
          <a:p>
            <a:r>
              <a:rPr lang="bn-BD" dirty="0" smtClean="0"/>
              <a:t/>
            </a:r>
            <a:br>
              <a:rPr lang="bn-BD" dirty="0" smtClean="0"/>
            </a:br>
            <a:endParaRPr lang="en-US" dirty="0"/>
          </a:p>
        </p:txBody>
      </p:sp>
      <p:pic>
        <p:nvPicPr>
          <p:cNvPr id="4" name="Picture 3" descr="unina 1st g.jpg"/>
          <p:cNvPicPr>
            <a:picLocks noChangeAspect="1"/>
          </p:cNvPicPr>
          <p:nvPr/>
        </p:nvPicPr>
        <p:blipFill>
          <a:blip r:embed="rId2"/>
          <a:stretch>
            <a:fillRect/>
          </a:stretch>
        </p:blipFill>
        <p:spPr>
          <a:xfrm>
            <a:off x="3381375" y="3810000"/>
            <a:ext cx="3179156" cy="2428875"/>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3124200" y="6336268"/>
            <a:ext cx="3429000" cy="400110"/>
          </a:xfrm>
          <a:prstGeom prst="rect">
            <a:avLst/>
          </a:prstGeom>
          <a:noFill/>
        </p:spPr>
        <p:txBody>
          <a:bodyPr wrap="square" rtlCol="0">
            <a:spAutoFit/>
          </a:bodyPr>
          <a:lstStyle/>
          <a:p>
            <a:pPr algn="ctr"/>
            <a:r>
              <a:rPr lang="en-US" sz="2000" b="1" dirty="0" smtClean="0">
                <a:solidFill>
                  <a:srgbClr val="FFFF00"/>
                </a:solidFill>
              </a:rPr>
              <a:t>ENIAC</a:t>
            </a:r>
            <a:endParaRPr lang="en-US"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800" decel="100000"/>
                                        <p:tgtEl>
                                          <p:spTgt spid="5"/>
                                        </p:tgtEl>
                                      </p:cBhvr>
                                    </p:animEffect>
                                    <p:anim calcmode="lin" valueType="num">
                                      <p:cBhvr>
                                        <p:cTn id="24" dur="800" decel="100000" fill="hold"/>
                                        <p:tgtEl>
                                          <p:spTgt spid="5"/>
                                        </p:tgtEl>
                                        <p:attrNameLst>
                                          <p:attrName>style.rotation</p:attrName>
                                        </p:attrNameLst>
                                      </p:cBhvr>
                                      <p:tavLst>
                                        <p:tav tm="0">
                                          <p:val>
                                            <p:fltVal val="-90"/>
                                          </p:val>
                                        </p:tav>
                                        <p:tav tm="100000">
                                          <p:val>
                                            <p:fltVal val="0"/>
                                          </p:val>
                                        </p:tav>
                                      </p:tavLst>
                                    </p:anim>
                                    <p:anim calcmode="lin" valueType="num">
                                      <p:cBhvr>
                                        <p:cTn id="25" dur="800" decel="100000" fill="hold"/>
                                        <p:tgtEl>
                                          <p:spTgt spid="5"/>
                                        </p:tgtEl>
                                        <p:attrNameLst>
                                          <p:attrName>ppt_x</p:attrName>
                                        </p:attrNameLst>
                                      </p:cBhvr>
                                      <p:tavLst>
                                        <p:tav tm="0">
                                          <p:val>
                                            <p:strVal val="#ppt_x+0.4"/>
                                          </p:val>
                                        </p:tav>
                                        <p:tav tm="100000">
                                          <p:val>
                                            <p:strVal val="#ppt_x-0.05"/>
                                          </p:val>
                                        </p:tav>
                                      </p:tavLst>
                                    </p:anim>
                                    <p:anim calcmode="lin" valueType="num">
                                      <p:cBhvr>
                                        <p:cTn id="26" dur="800" decel="100000" fill="hold"/>
                                        <p:tgtEl>
                                          <p:spTgt spid="5"/>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en-US" dirty="0" smtClean="0">
                <a:latin typeface="SutonnyMJ" pitchFamily="2" charset="0"/>
                <a:cs typeface="SutonnyMJ" pitchFamily="2" charset="0"/>
              </a:rPr>
              <a:t/>
            </a:r>
            <a:br>
              <a:rPr lang="en-US" dirty="0" smtClean="0">
                <a:latin typeface="SutonnyMJ" pitchFamily="2" charset="0"/>
                <a:cs typeface="SutonnyMJ" pitchFamily="2" charset="0"/>
              </a:rPr>
            </a:br>
            <a:r>
              <a:rPr lang="en-US" dirty="0" err="1" smtClean="0">
                <a:latin typeface="SutonnyMJ" pitchFamily="2" charset="0"/>
                <a:cs typeface="SutonnyMJ" pitchFamily="2" charset="0"/>
              </a:rPr>
              <a:t>wØZxq</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en-US" dirty="0" smtClean="0">
                <a:latin typeface="SutonnyMJ" pitchFamily="2" charset="0"/>
                <a:cs typeface="SutonnyMJ" pitchFamily="2" charset="0"/>
              </a:rPr>
              <a:t> </a:t>
            </a:r>
            <a:r>
              <a:rPr lang="bn-BD" sz="2200" dirty="0" smtClean="0"/>
              <a:t>(১৯৫৭-১৯৬৩) -ট্রানজিস্টর </a:t>
            </a:r>
            <a:r>
              <a:rPr lang="en-US" dirty="0" smtClean="0">
                <a:latin typeface="SutonnyMJ" pitchFamily="2" charset="0"/>
                <a:cs typeface="SutonnyMJ" pitchFamily="2" charset="0"/>
              </a:rPr>
              <a:t/>
            </a:r>
            <a:br>
              <a:rPr lang="en-US" dirty="0" smtClean="0">
                <a:latin typeface="SutonnyMJ" pitchFamily="2" charset="0"/>
                <a:cs typeface="SutonnyMJ" pitchFamily="2" charset="0"/>
              </a:rPr>
            </a:br>
            <a:endParaRPr lang="en-US" dirty="0"/>
          </a:p>
        </p:txBody>
      </p:sp>
      <p:sp>
        <p:nvSpPr>
          <p:cNvPr id="3" name="Content Placeholder 2"/>
          <p:cNvSpPr>
            <a:spLocks noGrp="1"/>
          </p:cNvSpPr>
          <p:nvPr>
            <p:ph idx="1"/>
          </p:nvPr>
        </p:nvSpPr>
        <p:spPr>
          <a:xfrm>
            <a:off x="76200" y="1447800"/>
            <a:ext cx="8686800" cy="4572000"/>
          </a:xfrm>
        </p:spPr>
        <p:txBody>
          <a:bodyPr>
            <a:normAutofit/>
          </a:bodyPr>
          <a:lstStyle/>
          <a:p>
            <a:pPr algn="just"/>
            <a:r>
              <a:rPr lang="bn-BD" sz="2000" dirty="0" smtClean="0"/>
              <a:t>কম্পিউটারের দ্বিতীয় জেনারেশনের কার্যকাল ছিল আনুামানিক ১৯৫৭ থেকে ১৯৬৩ সাল পর্যন্ত। প্রথম জেনারেশনের ভ্যাকুয়াম টিউবের বদলে ট্র্যানজিস্টর ব্যবহার করা শুরু হয় এবং মেশিন ল্যাংগুয়েজের বদলে অ্যাসেম্বলি ল্যাংগুয়েজ ব্যবহার করা হতো। কম্পিউটারগুলো ছিলো আকারে তুলনামূলক ছোট ও ওজনে কম। এই সব কম্পিউটার পরিচালনা করতে তুলনামূলক কম পাওয়ার লাগতো। তবে রক্ষণাবেক্ষনের জন্য এসি প্রয়োজন হতো এবং সার্বিকভাবে রক্ষণাবেক্ষন খরচ বেশি।</a:t>
            </a:r>
            <a:endParaRPr lang="en-US" sz="2000" dirty="0"/>
          </a:p>
        </p:txBody>
      </p:sp>
      <p:pic>
        <p:nvPicPr>
          <p:cNvPr id="4" name="Picture 3" descr="ibm 2nd g.jpg"/>
          <p:cNvPicPr>
            <a:picLocks noChangeAspect="1"/>
          </p:cNvPicPr>
          <p:nvPr/>
        </p:nvPicPr>
        <p:blipFill>
          <a:blip r:embed="rId2"/>
          <a:stretch>
            <a:fillRect/>
          </a:stretch>
        </p:blipFill>
        <p:spPr>
          <a:xfrm>
            <a:off x="1371600" y="3429000"/>
            <a:ext cx="7416800" cy="2895600"/>
          </a:xfrm>
          <a:prstGeom prst="rect">
            <a:avLst/>
          </a:prstGeom>
          <a:solidFill>
            <a:srgbClr val="FFFFFF">
              <a:shade val="85000"/>
            </a:srgbClr>
          </a:solidFill>
          <a:ln w="88900" cap="sq">
            <a:solidFill>
              <a:schemeClr val="accent4">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438400" y="6324600"/>
            <a:ext cx="4419600" cy="369332"/>
          </a:xfrm>
          <a:prstGeom prst="rect">
            <a:avLst/>
          </a:prstGeom>
          <a:noFill/>
        </p:spPr>
        <p:txBody>
          <a:bodyPr wrap="square" rtlCol="0">
            <a:spAutoFit/>
          </a:bodyPr>
          <a:lstStyle/>
          <a:p>
            <a:pPr algn="ctr"/>
            <a:r>
              <a:rPr lang="en-US" dirty="0" smtClean="0">
                <a:solidFill>
                  <a:srgbClr val="C00000"/>
                </a:solidFill>
              </a:rPr>
              <a:t>UNIVAC</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trips(down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5"/>
                                        </p:tgtEl>
                                        <p:attrNameLst>
                                          <p:attrName>style.visibility</p:attrName>
                                        </p:attrNameLst>
                                      </p:cBhvr>
                                      <p:to>
                                        <p:strVal val="visible"/>
                                      </p:to>
                                    </p:set>
                                    <p:anim by="(-#ppt_w*2)" calcmode="lin" valueType="num">
                                      <p:cBhvr rctx="PPT">
                                        <p:cTn id="26" dur="500" autoRev="1" fill="hold">
                                          <p:stCondLst>
                                            <p:cond delay="0"/>
                                          </p:stCondLst>
                                        </p:cTn>
                                        <p:tgtEl>
                                          <p:spTgt spid="5"/>
                                        </p:tgtEl>
                                        <p:attrNameLst>
                                          <p:attrName>ppt_w</p:attrName>
                                        </p:attrNameLst>
                                      </p:cBhvr>
                                    </p:anim>
                                    <p:anim by="(#ppt_w*0.50)" calcmode="lin" valueType="num">
                                      <p:cBhvr>
                                        <p:cTn id="27" dur="500" decel="50000" autoRev="1" fill="hold">
                                          <p:stCondLst>
                                            <p:cond delay="0"/>
                                          </p:stCondLst>
                                        </p:cTn>
                                        <p:tgtEl>
                                          <p:spTgt spid="5"/>
                                        </p:tgtEl>
                                        <p:attrNameLst>
                                          <p:attrName>ppt_x</p:attrName>
                                        </p:attrNameLst>
                                      </p:cBhvr>
                                    </p:anim>
                                    <p:anim from="(-#ppt_h/2)" to="(#ppt_y)" calcmode="lin" valueType="num">
                                      <p:cBhvr>
                                        <p:cTn id="28" dur="1000" fill="hold">
                                          <p:stCondLst>
                                            <p:cond delay="0"/>
                                          </p:stCondLst>
                                        </p:cTn>
                                        <p:tgtEl>
                                          <p:spTgt spid="5"/>
                                        </p:tgtEl>
                                        <p:attrNameLst>
                                          <p:attrName>ppt_y</p:attrName>
                                        </p:attrNameLst>
                                      </p:cBhvr>
                                    </p:anim>
                                    <p:animRot by="21600000">
                                      <p:cBhvr>
                                        <p:cTn id="29"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latin typeface="SutonnyMJ" pitchFamily="2" charset="0"/>
                <a:cs typeface="SutonnyMJ" pitchFamily="2" charset="0"/>
              </a:rPr>
              <a:t/>
            </a:r>
            <a:br>
              <a:rPr lang="en-US" dirty="0" smtClean="0">
                <a:latin typeface="SutonnyMJ" pitchFamily="2" charset="0"/>
                <a:cs typeface="SutonnyMJ" pitchFamily="2" charset="0"/>
              </a:rPr>
            </a:br>
            <a:r>
              <a:rPr lang="en-US" dirty="0" smtClean="0">
                <a:latin typeface="SutonnyMJ" pitchFamily="2" charset="0"/>
                <a:cs typeface="SutonnyMJ" pitchFamily="2" charset="0"/>
              </a:rPr>
              <a:t>Z…</a:t>
            </a:r>
            <a:r>
              <a:rPr lang="en-US" dirty="0" err="1" smtClean="0">
                <a:latin typeface="SutonnyMJ" pitchFamily="2" charset="0"/>
                <a:cs typeface="SutonnyMJ" pitchFamily="2" charset="0"/>
              </a:rPr>
              <a:t>Zxq</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bn-BD" sz="4400" dirty="0" smtClean="0"/>
              <a:t> </a:t>
            </a:r>
            <a:r>
              <a:rPr lang="bn-BD" sz="2000" dirty="0" smtClean="0"/>
              <a:t>(১৯৬৪-১৯৭৫)-ইন্টিগ্রেটেড সার্কিট </a:t>
            </a:r>
            <a:r>
              <a:rPr lang="en-US" dirty="0" smtClean="0">
                <a:latin typeface="SutonnyMJ" pitchFamily="2" charset="0"/>
                <a:cs typeface="SutonnyMJ" pitchFamily="2" charset="0"/>
              </a:rPr>
              <a:t/>
            </a:r>
            <a:br>
              <a:rPr lang="en-US" dirty="0" smtClean="0">
                <a:latin typeface="SutonnyMJ" pitchFamily="2" charset="0"/>
                <a:cs typeface="SutonnyMJ" pitchFamily="2" charset="0"/>
              </a:rPr>
            </a:br>
            <a:endParaRPr lang="en-US" dirty="0"/>
          </a:p>
        </p:txBody>
      </p:sp>
      <p:sp>
        <p:nvSpPr>
          <p:cNvPr id="3" name="Content Placeholder 2"/>
          <p:cNvSpPr>
            <a:spLocks noGrp="1"/>
          </p:cNvSpPr>
          <p:nvPr>
            <p:ph idx="1"/>
          </p:nvPr>
        </p:nvSpPr>
        <p:spPr>
          <a:xfrm>
            <a:off x="457200" y="1600200"/>
            <a:ext cx="8229600" cy="4572000"/>
          </a:xfrm>
        </p:spPr>
        <p:txBody>
          <a:bodyPr/>
          <a:lstStyle/>
          <a:p>
            <a:pPr algn="just"/>
            <a:r>
              <a:rPr lang="bn-BD" sz="2400" dirty="0" smtClean="0"/>
              <a:t>তৃতীয় জেনারেশনের কার্যকাল ১৯৬৪-১৯৭৫ সাল। এই সময়ে প্রথম ইন্টিগ্রেটেড সার্কিট (</a:t>
            </a:r>
            <a:r>
              <a:rPr lang="en-US" sz="2400" dirty="0" smtClean="0"/>
              <a:t>IC) </a:t>
            </a:r>
            <a:r>
              <a:rPr lang="bn-BD" sz="2400" dirty="0" smtClean="0"/>
              <a:t>এর ব্যবহার শুরু করা হয়। এই কম্পিউটারগুলো আগের সকল জেনারেশনের কম্পিউটারের তুলনায় আকারে ছোট এবং এতে হাই লেভেল ল্যাংগুয়েজ ব্যবহার করা যেত। তবে</a:t>
            </a:r>
            <a:r>
              <a:rPr lang="en-US" sz="2400" dirty="0" smtClean="0"/>
              <a:t> </a:t>
            </a:r>
            <a:r>
              <a:rPr lang="bn-BD" sz="2400" dirty="0" smtClean="0"/>
              <a:t>স্টোরেজ ক্ষমতা ছিল ছোট, দাম অনেক বেশি এবং রক্ষণাবেক্ষনের জন্য এসি প্রয়োজন হতো।</a:t>
            </a:r>
          </a:p>
          <a:p>
            <a:endParaRPr lang="en-US" dirty="0"/>
          </a:p>
        </p:txBody>
      </p:sp>
      <p:pic>
        <p:nvPicPr>
          <p:cNvPr id="4" name="Picture 3" descr="3rt imb 370 g.png"/>
          <p:cNvPicPr>
            <a:picLocks noChangeAspect="1"/>
          </p:cNvPicPr>
          <p:nvPr/>
        </p:nvPicPr>
        <p:blipFill>
          <a:blip r:embed="rId2"/>
          <a:stretch>
            <a:fillRect/>
          </a:stretch>
        </p:blipFill>
        <p:spPr>
          <a:xfrm>
            <a:off x="1905000" y="3948112"/>
            <a:ext cx="5734050" cy="2909888"/>
          </a:xfrm>
          <a:prstGeom prst="rect">
            <a:avLst/>
          </a:prstGeom>
          <a:ln>
            <a:noFill/>
          </a:ln>
          <a:effectLst>
            <a:softEdge rad="112500"/>
          </a:effectLst>
        </p:spPr>
      </p:pic>
      <p:sp>
        <p:nvSpPr>
          <p:cNvPr id="5" name="TextBox 4"/>
          <p:cNvSpPr txBox="1"/>
          <p:nvPr/>
        </p:nvSpPr>
        <p:spPr>
          <a:xfrm>
            <a:off x="914400" y="4038600"/>
            <a:ext cx="457200" cy="2369880"/>
          </a:xfrm>
          <a:prstGeom prst="rect">
            <a:avLst/>
          </a:prstGeom>
          <a:noFill/>
        </p:spPr>
        <p:txBody>
          <a:bodyPr wrap="square" rtlCol="0">
            <a:spAutoFit/>
          </a:bodyPr>
          <a:lstStyle/>
          <a:p>
            <a:r>
              <a:rPr lang="en-US" sz="2400" dirty="0" smtClean="0">
                <a:solidFill>
                  <a:srgbClr val="FFFF00"/>
                </a:solidFill>
              </a:rPr>
              <a:t>IB</a:t>
            </a:r>
            <a:r>
              <a:rPr lang="en-US" sz="2000" dirty="0" smtClean="0">
                <a:solidFill>
                  <a:srgbClr val="FFFF00"/>
                </a:solidFill>
              </a:rPr>
              <a:t>M-370</a:t>
            </a:r>
            <a:endParaRPr lang="en-US"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0" fill="hold"/>
                                        <p:tgtEl>
                                          <p:spTgt spid="5"/>
                                        </p:tgtEl>
                                        <p:attrNameLst>
                                          <p:attrName>ppt_x</p:attrName>
                                        </p:attrNameLst>
                                      </p:cBhvr>
                                      <p:tavLst>
                                        <p:tav tm="0">
                                          <p:val>
                                            <p:strVal val="#ppt_x"/>
                                          </p:val>
                                        </p:tav>
                                        <p:tav tm="100000">
                                          <p:val>
                                            <p:strVal val="#ppt_x"/>
                                          </p:val>
                                        </p:tav>
                                      </p:tavLst>
                                    </p:anim>
                                    <p:anim calcmode="lin" valueType="num">
                                      <p:cBhvr additive="base">
                                        <p:cTn id="30"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en-US" dirty="0" smtClean="0">
                <a:latin typeface="SutonnyMJ" pitchFamily="2" charset="0"/>
                <a:cs typeface="SutonnyMJ" pitchFamily="2" charset="0"/>
              </a:rPr>
              <a:t/>
            </a:r>
            <a:br>
              <a:rPr lang="en-US" dirty="0" smtClean="0">
                <a:latin typeface="SutonnyMJ" pitchFamily="2" charset="0"/>
                <a:cs typeface="SutonnyMJ" pitchFamily="2" charset="0"/>
              </a:rPr>
            </a:br>
            <a:r>
              <a:rPr lang="en-US" b="1" dirty="0" err="1" smtClean="0">
                <a:latin typeface="SutonnyMJ" pitchFamily="2" charset="0"/>
                <a:cs typeface="SutonnyMJ" pitchFamily="2" charset="0"/>
              </a:rPr>
              <a:t>PZz</a:t>
            </a:r>
            <a:r>
              <a:rPr lang="en-US" b="1" dirty="0" smtClean="0">
                <a:latin typeface="SutonnyMJ" pitchFamily="2" charset="0"/>
                <a:cs typeface="SutonnyMJ" pitchFamily="2" charset="0"/>
              </a:rPr>
              <a:t>_© </a:t>
            </a:r>
            <a:r>
              <a:rPr lang="en-US" b="1" dirty="0" err="1" smtClean="0">
                <a:latin typeface="SutonnyMJ" pitchFamily="2" charset="0"/>
                <a:cs typeface="SutonnyMJ" pitchFamily="2" charset="0"/>
              </a:rPr>
              <a:t>cÖRb</a:t>
            </a:r>
            <a:r>
              <a:rPr lang="en-US" b="1" dirty="0" smtClean="0">
                <a:latin typeface="SutonnyMJ" pitchFamily="2" charset="0"/>
                <a:cs typeface="SutonnyMJ" pitchFamily="2" charset="0"/>
              </a:rPr>
              <a:t>¥ </a:t>
            </a:r>
            <a:r>
              <a:rPr lang="en-US" b="1" dirty="0" err="1" smtClean="0">
                <a:latin typeface="SutonnyMJ" pitchFamily="2" charset="0"/>
                <a:cs typeface="SutonnyMJ" pitchFamily="2" charset="0"/>
              </a:rPr>
              <a:t>ev</a:t>
            </a:r>
            <a:r>
              <a:rPr lang="en-US" b="1" dirty="0" smtClean="0">
                <a:latin typeface="SutonnyMJ" pitchFamily="2" charset="0"/>
                <a:cs typeface="SutonnyMJ" pitchFamily="2" charset="0"/>
              </a:rPr>
              <a:t> †</a:t>
            </a:r>
            <a:r>
              <a:rPr lang="en-US" b="1" dirty="0" err="1" smtClean="0">
                <a:latin typeface="SutonnyMJ" pitchFamily="2" charset="0"/>
                <a:cs typeface="SutonnyMJ" pitchFamily="2" charset="0"/>
              </a:rPr>
              <a:t>Rbv‡ikb</a:t>
            </a:r>
            <a:r>
              <a:rPr lang="en-US" b="1" dirty="0" smtClean="0">
                <a:latin typeface="SutonnyMJ" pitchFamily="2" charset="0"/>
                <a:cs typeface="SutonnyMJ" pitchFamily="2" charset="0"/>
              </a:rPr>
              <a:t> </a:t>
            </a:r>
            <a:r>
              <a:rPr lang="bn-BD" sz="2200" b="1" dirty="0" smtClean="0"/>
              <a:t>(১৯৭৬-১৯৮৯) -মাইক্রোপ্রসেসর </a:t>
            </a:r>
            <a:r>
              <a:rPr lang="en-US" b="1" dirty="0" smtClean="0">
                <a:latin typeface="SutonnyMJ" pitchFamily="2" charset="0"/>
                <a:cs typeface="SutonnyMJ" pitchFamily="2" charset="0"/>
              </a:rPr>
              <a:t/>
            </a:r>
            <a:br>
              <a:rPr lang="en-US" b="1" dirty="0" smtClean="0">
                <a:latin typeface="SutonnyMJ" pitchFamily="2" charset="0"/>
                <a:cs typeface="SutonnyMJ" pitchFamily="2" charset="0"/>
              </a:rPr>
            </a:br>
            <a:endParaRPr lang="en-US" b="1" dirty="0"/>
          </a:p>
        </p:txBody>
      </p:sp>
      <p:sp>
        <p:nvSpPr>
          <p:cNvPr id="3" name="Content Placeholder 2"/>
          <p:cNvSpPr>
            <a:spLocks noGrp="1"/>
          </p:cNvSpPr>
          <p:nvPr>
            <p:ph idx="1"/>
          </p:nvPr>
        </p:nvSpPr>
        <p:spPr>
          <a:xfrm>
            <a:off x="457200" y="1524000"/>
            <a:ext cx="8229600" cy="4572000"/>
          </a:xfrm>
        </p:spPr>
        <p:txBody>
          <a:bodyPr>
            <a:normAutofit/>
          </a:bodyPr>
          <a:lstStyle/>
          <a:p>
            <a:pPr algn="just"/>
            <a:r>
              <a:rPr lang="bn-BD" sz="2000" dirty="0" smtClean="0"/>
              <a:t>চতুর্থ জেনারেশনের কার্যকাল ১৯৭৫-১৯৮৯ সাল। শুরু করা হয় </a:t>
            </a:r>
            <a:r>
              <a:rPr lang="en-US" sz="2000" dirty="0" smtClean="0"/>
              <a:t>LSI (Large scale integration) </a:t>
            </a:r>
            <a:r>
              <a:rPr lang="bn-BD" sz="2000" dirty="0" smtClean="0"/>
              <a:t>এবং </a:t>
            </a:r>
            <a:r>
              <a:rPr lang="en-US" sz="2000" dirty="0" smtClean="0"/>
              <a:t>VLSI (very large scale integration) </a:t>
            </a:r>
            <a:r>
              <a:rPr lang="bn-BD" sz="2000" dirty="0" smtClean="0"/>
              <a:t>এর ব্যবহার। তবে এই সকল কম্পিউটারের নতুন অপারেটিং সিস্টেম ব্যবহার শুরু করা হয় যাতে থাকে </a:t>
            </a:r>
            <a:r>
              <a:rPr lang="en-US" sz="2000" dirty="0" smtClean="0"/>
              <a:t>GUI (graphical user interface)। </a:t>
            </a:r>
            <a:r>
              <a:rPr lang="bn-BD" sz="2000" dirty="0" smtClean="0"/>
              <a:t>এছাড়াও সহায়ক মেমরি (</a:t>
            </a:r>
            <a:r>
              <a:rPr lang="en-US" sz="2000" dirty="0" smtClean="0"/>
              <a:t>secondary memory) </a:t>
            </a:r>
            <a:r>
              <a:rPr lang="bn-BD" sz="2000" dirty="0" smtClean="0"/>
              <a:t>ও </a:t>
            </a:r>
            <a:r>
              <a:rPr lang="en-US" sz="2000" dirty="0" smtClean="0"/>
              <a:t>LAN (Local Area Network) </a:t>
            </a:r>
            <a:r>
              <a:rPr lang="bn-BD" sz="2000" dirty="0" smtClean="0"/>
              <a:t>ব্যবহার শুরু হয়। এর স্টোরেজ বৃহত এবং কাজের সময় দ্রুততর। এই কম্পিউটার ব্যবহারে কম পাওয়ার ও কম রক্ষণাবেক্ষন প্রয়োজন।</a:t>
            </a:r>
          </a:p>
          <a:p>
            <a:pPr>
              <a:buNone/>
            </a:pPr>
            <a:r>
              <a:rPr lang="bn-BD" dirty="0" smtClean="0"/>
              <a:t/>
            </a:r>
            <a:br>
              <a:rPr lang="bn-BD" dirty="0" smtClean="0"/>
            </a:br>
            <a:endParaRPr lang="en-US" dirty="0"/>
          </a:p>
        </p:txBody>
      </p:sp>
      <p:pic>
        <p:nvPicPr>
          <p:cNvPr id="4" name="Picture 3" descr="4th g.jpg"/>
          <p:cNvPicPr>
            <a:picLocks noChangeAspect="1"/>
          </p:cNvPicPr>
          <p:nvPr/>
        </p:nvPicPr>
        <p:blipFill>
          <a:blip r:embed="rId2"/>
          <a:stretch>
            <a:fillRect/>
          </a:stretch>
        </p:blipFill>
        <p:spPr>
          <a:xfrm>
            <a:off x="4648200" y="3733800"/>
            <a:ext cx="2971800" cy="2880561"/>
          </a:xfrm>
          <a:prstGeom prst="rect">
            <a:avLst/>
          </a:prstGeom>
          <a:ln w="190500" cap="sq">
            <a:solidFill>
              <a:srgbClr val="FFC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a:xfrm>
            <a:off x="3124200" y="3962400"/>
            <a:ext cx="457200" cy="2554545"/>
          </a:xfrm>
          <a:prstGeom prst="rect">
            <a:avLst/>
          </a:prstGeom>
          <a:noFill/>
        </p:spPr>
        <p:txBody>
          <a:bodyPr wrap="square" rtlCol="0">
            <a:spAutoFit/>
          </a:bodyPr>
          <a:lstStyle/>
          <a:p>
            <a:r>
              <a:rPr lang="en-US" sz="2000" dirty="0" smtClean="0">
                <a:solidFill>
                  <a:schemeClr val="accent4">
                    <a:lumMod val="75000"/>
                  </a:schemeClr>
                </a:solidFill>
              </a:rPr>
              <a:t>IBM-3033</a:t>
            </a:r>
            <a:endParaRPr lang="en-US" sz="2000"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from="(-#ppt_w/2)" to="(#ppt_x)" calcmode="lin" valueType="num">
                                      <p:cBhvr>
                                        <p:cTn id="19" dur="600" fill="hold">
                                          <p:stCondLst>
                                            <p:cond delay="0"/>
                                          </p:stCondLst>
                                        </p:cTn>
                                        <p:tgtEl>
                                          <p:spTgt spid="4"/>
                                        </p:tgtEl>
                                        <p:attrNameLst>
                                          <p:attrName>ppt_x</p:attrName>
                                        </p:attrNameLst>
                                      </p:cBhvr>
                                    </p:anim>
                                    <p:anim from="0" to="-1.0" calcmode="lin" valueType="num">
                                      <p:cBhvr>
                                        <p:cTn id="20" dur="200" decel="50000" autoRev="1" fill="hold">
                                          <p:stCondLst>
                                            <p:cond delay="600"/>
                                          </p:stCondLst>
                                        </p:cTn>
                                        <p:tgtEl>
                                          <p:spTgt spid="4"/>
                                        </p:tgtEl>
                                        <p:attrNameLst>
                                          <p:attrName>xshear</p:attrName>
                                        </p:attrNameLst>
                                      </p:cBhvr>
                                    </p:anim>
                                    <p:animScale>
                                      <p:cBhvr>
                                        <p:cTn id="21" dur="200" decel="100000" autoRev="1" fill="hold">
                                          <p:stCondLst>
                                            <p:cond delay="600"/>
                                          </p:stCondLst>
                                        </p:cTn>
                                        <p:tgtEl>
                                          <p:spTgt spid="4"/>
                                        </p:tgtEl>
                                      </p:cBhvr>
                                      <p:from x="100000" y="100000"/>
                                      <p:to x="80000" y="100000"/>
                                    </p:animScale>
                                    <p:anim by="(#ppt_h/3+#ppt_w*0.1)" calcmode="lin" valueType="num">
                                      <p:cBhvr additive="sum">
                                        <p:cTn id="22" dur="200" decel="100000" autoRev="1" fill="hold">
                                          <p:stCondLst>
                                            <p:cond delay="600"/>
                                          </p:stCondLst>
                                        </p:cTn>
                                        <p:tgtEl>
                                          <p:spTgt spid="4"/>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0" fill="hold"/>
                                        <p:tgtEl>
                                          <p:spTgt spid="6"/>
                                        </p:tgtEl>
                                        <p:attrNameLst>
                                          <p:attrName>ppt_x</p:attrName>
                                        </p:attrNameLst>
                                      </p:cBhvr>
                                      <p:tavLst>
                                        <p:tav tm="0">
                                          <p:val>
                                            <p:strVal val="#ppt_x"/>
                                          </p:val>
                                        </p:tav>
                                        <p:tav tm="100000">
                                          <p:val>
                                            <p:strVal val="#ppt_x"/>
                                          </p:val>
                                        </p:tav>
                                      </p:tavLst>
                                    </p:anim>
                                    <p:anim calcmode="lin" valueType="num">
                                      <p:cBhvr additive="base">
                                        <p:cTn id="2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latin typeface="SutonnyMJ" pitchFamily="2" charset="0"/>
                <a:cs typeface="SutonnyMJ" pitchFamily="2" charset="0"/>
              </a:rPr>
              <a:t/>
            </a:r>
            <a:br>
              <a:rPr lang="en-US" dirty="0" smtClean="0">
                <a:latin typeface="SutonnyMJ" pitchFamily="2" charset="0"/>
                <a:cs typeface="SutonnyMJ" pitchFamily="2" charset="0"/>
              </a:rPr>
            </a:br>
            <a:r>
              <a:rPr lang="en-US" sz="4000" b="1" dirty="0" err="1" smtClean="0">
                <a:latin typeface="SutonnyMJ" pitchFamily="2" charset="0"/>
                <a:cs typeface="SutonnyMJ" pitchFamily="2" charset="0"/>
              </a:rPr>
              <a:t>cÂg</a:t>
            </a:r>
            <a:r>
              <a:rPr lang="en-US" sz="4000" b="1" dirty="0" smtClean="0">
                <a:latin typeface="SutonnyMJ" pitchFamily="2" charset="0"/>
                <a:cs typeface="SutonnyMJ" pitchFamily="2" charset="0"/>
              </a:rPr>
              <a:t> </a:t>
            </a:r>
            <a:r>
              <a:rPr lang="en-US" sz="4000" b="1" dirty="0" err="1" smtClean="0">
                <a:latin typeface="SutonnyMJ" pitchFamily="2" charset="0"/>
                <a:cs typeface="SutonnyMJ" pitchFamily="2" charset="0"/>
              </a:rPr>
              <a:t>cÖRb</a:t>
            </a:r>
            <a:r>
              <a:rPr lang="en-US" sz="4000" b="1" dirty="0" smtClean="0">
                <a:latin typeface="SutonnyMJ" pitchFamily="2" charset="0"/>
                <a:cs typeface="SutonnyMJ" pitchFamily="2" charset="0"/>
              </a:rPr>
              <a:t>¥ </a:t>
            </a:r>
            <a:r>
              <a:rPr lang="en-US" sz="4000" b="1" dirty="0" err="1" smtClean="0">
                <a:latin typeface="SutonnyMJ" pitchFamily="2" charset="0"/>
                <a:cs typeface="SutonnyMJ" pitchFamily="2" charset="0"/>
              </a:rPr>
              <a:t>ev</a:t>
            </a:r>
            <a:r>
              <a:rPr lang="en-US" sz="4000" b="1" dirty="0" smtClean="0">
                <a:latin typeface="SutonnyMJ" pitchFamily="2" charset="0"/>
                <a:cs typeface="SutonnyMJ" pitchFamily="2" charset="0"/>
              </a:rPr>
              <a:t> †</a:t>
            </a:r>
            <a:r>
              <a:rPr lang="en-US" sz="4000" b="1" dirty="0" err="1" smtClean="0">
                <a:latin typeface="SutonnyMJ" pitchFamily="2" charset="0"/>
                <a:cs typeface="SutonnyMJ" pitchFamily="2" charset="0"/>
              </a:rPr>
              <a:t>Rbv‡ikb</a:t>
            </a:r>
            <a:r>
              <a:rPr lang="en-US" sz="4000" b="1" dirty="0" smtClean="0">
                <a:latin typeface="SutonnyMJ" pitchFamily="2" charset="0"/>
                <a:cs typeface="SutonnyMJ" pitchFamily="2" charset="0"/>
              </a:rPr>
              <a:t> </a:t>
            </a:r>
            <a:r>
              <a:rPr lang="bn-BD" sz="2000" b="1" dirty="0" smtClean="0"/>
              <a:t>(১৯৯০-ভবিষ্যৎ) -কৃত্রিম বুদ্ধিমত্তা </a:t>
            </a:r>
            <a:r>
              <a:rPr lang="en-US" dirty="0" smtClean="0">
                <a:latin typeface="SutonnyMJ" pitchFamily="2" charset="0"/>
                <a:cs typeface="SutonnyMJ" pitchFamily="2" charset="0"/>
              </a:rPr>
              <a:t/>
            </a:r>
            <a:br>
              <a:rPr lang="en-US" dirty="0" smtClean="0">
                <a:latin typeface="SutonnyMJ" pitchFamily="2" charset="0"/>
                <a:cs typeface="SutonnyMJ" pitchFamily="2" charset="0"/>
              </a:rPr>
            </a:br>
            <a:endParaRPr lang="en-US" dirty="0"/>
          </a:p>
        </p:txBody>
      </p:sp>
      <p:sp>
        <p:nvSpPr>
          <p:cNvPr id="3" name="Content Placeholder 2"/>
          <p:cNvSpPr>
            <a:spLocks noGrp="1"/>
          </p:cNvSpPr>
          <p:nvPr>
            <p:ph idx="1"/>
          </p:nvPr>
        </p:nvSpPr>
        <p:spPr>
          <a:xfrm>
            <a:off x="457200" y="1371600"/>
            <a:ext cx="8229600" cy="4572000"/>
          </a:xfrm>
        </p:spPr>
        <p:txBody>
          <a:bodyPr>
            <a:normAutofit/>
          </a:bodyPr>
          <a:lstStyle/>
          <a:p>
            <a:pPr algn="just"/>
            <a:r>
              <a:rPr lang="bn-BD" sz="2400" dirty="0" smtClean="0"/>
              <a:t>কার্যকাল বর্তমান-ভবিষ্যৎ। </a:t>
            </a:r>
            <a:r>
              <a:rPr lang="en-US" sz="2400" dirty="0" smtClean="0"/>
              <a:t>ULSI (ultra large scale integration) </a:t>
            </a:r>
            <a:r>
              <a:rPr lang="bn-BD" sz="2400" dirty="0" smtClean="0"/>
              <a:t>এর ব্যবহার শুরু যাতে করে ১টি চিপে ১০ মিলিয়ন কম্পোনেন্ট ব্যবহার সম্ভব। এছাড়াও এই জেনারেশনের উদ্ভাবন হলো প্যারালাল প্রোসেসিং, সার্ভার ইত্যাদি। অন্য সকল জেনারেশনের থেকে এই জেনারেশনের কম্পিউটার সবচেয়ে দ্রুত গতিসম্পন্ন এবং কম্ফোর্টেবল।</a:t>
            </a:r>
            <a:endParaRPr lang="en-US" sz="2400" dirty="0"/>
          </a:p>
        </p:txBody>
      </p:sp>
      <p:pic>
        <p:nvPicPr>
          <p:cNvPr id="4" name="Picture 3" descr="ডিজিটাল.jpg"/>
          <p:cNvPicPr>
            <a:picLocks noChangeAspect="1"/>
          </p:cNvPicPr>
          <p:nvPr/>
        </p:nvPicPr>
        <p:blipFill>
          <a:blip r:embed="rId2"/>
          <a:stretch>
            <a:fillRect/>
          </a:stretch>
        </p:blipFill>
        <p:spPr>
          <a:xfrm>
            <a:off x="4560898" y="3581400"/>
            <a:ext cx="4583102" cy="2286000"/>
          </a:xfrm>
          <a:prstGeom prst="rect">
            <a:avLst/>
          </a:prstGeom>
          <a:ln w="88900" cap="sq" cmpd="thickThin">
            <a:solidFill>
              <a:schemeClr val="accent5"/>
            </a:solidFill>
            <a:prstDash val="solid"/>
            <a:miter lim="800000"/>
          </a:ln>
          <a:effectLst>
            <a:innerShdw blurRad="76200">
              <a:srgbClr val="000000"/>
            </a:innerShdw>
          </a:effectLst>
        </p:spPr>
      </p:pic>
      <p:sp>
        <p:nvSpPr>
          <p:cNvPr id="5" name="TextBox 4"/>
          <p:cNvSpPr txBox="1"/>
          <p:nvPr/>
        </p:nvSpPr>
        <p:spPr>
          <a:xfrm>
            <a:off x="5486400" y="6172200"/>
            <a:ext cx="2667000" cy="369332"/>
          </a:xfrm>
          <a:prstGeom prst="rect">
            <a:avLst/>
          </a:prstGeom>
          <a:noFill/>
        </p:spPr>
        <p:txBody>
          <a:bodyPr wrap="square" rtlCol="0">
            <a:spAutoFit/>
          </a:bodyPr>
          <a:lstStyle/>
          <a:p>
            <a:pPr algn="ct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DESKTOP</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6" name="Picture 5" descr="images.jpg দৃন.jpg"/>
          <p:cNvPicPr>
            <a:picLocks noChangeAspect="1"/>
          </p:cNvPicPr>
          <p:nvPr/>
        </p:nvPicPr>
        <p:blipFill>
          <a:blip r:embed="rId3"/>
          <a:stretch>
            <a:fillRect/>
          </a:stretch>
        </p:blipFill>
        <p:spPr>
          <a:xfrm>
            <a:off x="838200" y="3629025"/>
            <a:ext cx="3267075" cy="2390775"/>
          </a:xfrm>
          <a:prstGeom prst="rect">
            <a:avLst/>
          </a:prstGeom>
          <a:ln w="88900" cap="sq" cmpd="thickThin">
            <a:solidFill>
              <a:schemeClr val="accent4"/>
            </a:solidFill>
            <a:prstDash val="solid"/>
            <a:miter lim="800000"/>
          </a:ln>
          <a:effectLst>
            <a:innerShdw blurRad="76200">
              <a:srgbClr val="000000"/>
            </a:innerShdw>
          </a:effectLst>
        </p:spPr>
      </p:pic>
      <p:sp>
        <p:nvSpPr>
          <p:cNvPr id="7" name="TextBox 6"/>
          <p:cNvSpPr txBox="1"/>
          <p:nvPr/>
        </p:nvSpPr>
        <p:spPr>
          <a:xfrm>
            <a:off x="1371600" y="6248400"/>
            <a:ext cx="1981200" cy="381000"/>
          </a:xfrm>
          <a:prstGeom prst="rect">
            <a:avLst/>
          </a:prstGeom>
          <a:noFill/>
        </p:spPr>
        <p:txBody>
          <a:bodyPr wrap="square" rtlCol="0">
            <a:spAutoFit/>
          </a:bodyPr>
          <a:lstStyle/>
          <a:p>
            <a:pPr algn="ct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LAPTOP</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80">
                                          <p:stCondLst>
                                            <p:cond delay="0"/>
                                          </p:stCondLst>
                                        </p:cTn>
                                        <p:tgtEl>
                                          <p:spTgt spid="4"/>
                                        </p:tgtEl>
                                      </p:cBhvr>
                                    </p:animEffect>
                                    <p:anim calcmode="lin" valueType="num">
                                      <p:cBhvr>
                                        <p:cTn id="4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6" dur="26">
                                          <p:stCondLst>
                                            <p:cond delay="650"/>
                                          </p:stCondLst>
                                        </p:cTn>
                                        <p:tgtEl>
                                          <p:spTgt spid="4"/>
                                        </p:tgtEl>
                                      </p:cBhvr>
                                      <p:to x="100000" y="60000"/>
                                    </p:animScale>
                                    <p:animScale>
                                      <p:cBhvr>
                                        <p:cTn id="47" dur="166" decel="50000">
                                          <p:stCondLst>
                                            <p:cond delay="676"/>
                                          </p:stCondLst>
                                        </p:cTn>
                                        <p:tgtEl>
                                          <p:spTgt spid="4"/>
                                        </p:tgtEl>
                                      </p:cBhvr>
                                      <p:to x="100000" y="100000"/>
                                    </p:animScale>
                                    <p:animScale>
                                      <p:cBhvr>
                                        <p:cTn id="48" dur="26">
                                          <p:stCondLst>
                                            <p:cond delay="1312"/>
                                          </p:stCondLst>
                                        </p:cTn>
                                        <p:tgtEl>
                                          <p:spTgt spid="4"/>
                                        </p:tgtEl>
                                      </p:cBhvr>
                                      <p:to x="100000" y="80000"/>
                                    </p:animScale>
                                    <p:animScale>
                                      <p:cBhvr>
                                        <p:cTn id="49" dur="166" decel="50000">
                                          <p:stCondLst>
                                            <p:cond delay="1338"/>
                                          </p:stCondLst>
                                        </p:cTn>
                                        <p:tgtEl>
                                          <p:spTgt spid="4"/>
                                        </p:tgtEl>
                                      </p:cBhvr>
                                      <p:to x="100000" y="100000"/>
                                    </p:animScale>
                                    <p:animScale>
                                      <p:cBhvr>
                                        <p:cTn id="50" dur="26">
                                          <p:stCondLst>
                                            <p:cond delay="1642"/>
                                          </p:stCondLst>
                                        </p:cTn>
                                        <p:tgtEl>
                                          <p:spTgt spid="4"/>
                                        </p:tgtEl>
                                      </p:cBhvr>
                                      <p:to x="100000" y="90000"/>
                                    </p:animScale>
                                    <p:animScale>
                                      <p:cBhvr>
                                        <p:cTn id="51" dur="166" decel="50000">
                                          <p:stCondLst>
                                            <p:cond delay="1668"/>
                                          </p:stCondLst>
                                        </p:cTn>
                                        <p:tgtEl>
                                          <p:spTgt spid="4"/>
                                        </p:tgtEl>
                                      </p:cBhvr>
                                      <p:to x="100000" y="100000"/>
                                    </p:animScale>
                                    <p:animScale>
                                      <p:cBhvr>
                                        <p:cTn id="52" dur="26">
                                          <p:stCondLst>
                                            <p:cond delay="1808"/>
                                          </p:stCondLst>
                                        </p:cTn>
                                        <p:tgtEl>
                                          <p:spTgt spid="4"/>
                                        </p:tgtEl>
                                      </p:cBhvr>
                                      <p:to x="100000" y="95000"/>
                                    </p:animScale>
                                    <p:animScale>
                                      <p:cBhvr>
                                        <p:cTn id="53" dur="166" decel="50000">
                                          <p:stCondLst>
                                            <p:cond delay="1834"/>
                                          </p:stCondLst>
                                        </p:cTn>
                                        <p:tgtEl>
                                          <p:spTgt spid="4"/>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38" presetClass="entr" presetSubtype="0" accel="50000" fill="hold" grpId="0" nodeType="clickEffect">
                                  <p:stCondLst>
                                    <p:cond delay="0"/>
                                  </p:stCondLst>
                                  <p:iterate type="lt">
                                    <p:tmPct val="50000"/>
                                  </p:iterate>
                                  <p:childTnLst>
                                    <p:set>
                                      <p:cBhvr>
                                        <p:cTn id="57" dur="1" fill="hold">
                                          <p:stCondLst>
                                            <p:cond delay="0"/>
                                          </p:stCondLst>
                                        </p:cTn>
                                        <p:tgtEl>
                                          <p:spTgt spid="7"/>
                                        </p:tgtEl>
                                        <p:attrNameLst>
                                          <p:attrName>style.visibility</p:attrName>
                                        </p:attrNameLst>
                                      </p:cBhvr>
                                      <p:to>
                                        <p:strVal val="visible"/>
                                      </p:to>
                                    </p:set>
                                    <p:set>
                                      <p:cBhvr>
                                        <p:cTn id="58" dur="455" fill="hold">
                                          <p:stCondLst>
                                            <p:cond delay="0"/>
                                          </p:stCondLst>
                                        </p:cTn>
                                        <p:tgtEl>
                                          <p:spTgt spid="7"/>
                                        </p:tgtEl>
                                        <p:attrNameLst>
                                          <p:attrName>style.rotation</p:attrName>
                                        </p:attrNameLst>
                                      </p:cBhvr>
                                      <p:to>
                                        <p:strVal val="-45.0"/>
                                      </p:to>
                                    </p:set>
                                    <p:anim calcmode="lin" valueType="num">
                                      <p:cBhvr>
                                        <p:cTn id="59"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60"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61"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62"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8" presetClass="entr" presetSubtype="0" accel="50000" fill="hold" grpId="0" nodeType="clickEffect">
                                  <p:stCondLst>
                                    <p:cond delay="0"/>
                                  </p:stCondLst>
                                  <p:iterate type="lt">
                                    <p:tmPct val="50000"/>
                                  </p:iterate>
                                  <p:childTnLst>
                                    <p:set>
                                      <p:cBhvr>
                                        <p:cTn id="66" dur="1" fill="hold">
                                          <p:stCondLst>
                                            <p:cond delay="0"/>
                                          </p:stCondLst>
                                        </p:cTn>
                                        <p:tgtEl>
                                          <p:spTgt spid="5"/>
                                        </p:tgtEl>
                                        <p:attrNameLst>
                                          <p:attrName>style.visibility</p:attrName>
                                        </p:attrNameLst>
                                      </p:cBhvr>
                                      <p:to>
                                        <p:strVal val="visible"/>
                                      </p:to>
                                    </p:set>
                                    <p:set>
                                      <p:cBhvr>
                                        <p:cTn id="67" dur="455" fill="hold">
                                          <p:stCondLst>
                                            <p:cond delay="0"/>
                                          </p:stCondLst>
                                        </p:cTn>
                                        <p:tgtEl>
                                          <p:spTgt spid="5"/>
                                        </p:tgtEl>
                                        <p:attrNameLst>
                                          <p:attrName>style.rotation</p:attrName>
                                        </p:attrNameLst>
                                      </p:cBhvr>
                                      <p:to>
                                        <p:strVal val="-45.0"/>
                                      </p:to>
                                    </p:set>
                                    <p:anim calcmode="lin" valueType="num">
                                      <p:cBhvr>
                                        <p:cTn id="6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6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7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7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en-US" sz="7200" b="1" u="sng"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দলগত</a:t>
            </a:r>
            <a:r>
              <a:rPr lang="en-US" sz="7200" b="1" u="sng"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sz="7200" b="1" u="sng"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কাজ</a:t>
            </a:r>
            <a:endParaRPr lang="en-US" sz="6600" dirty="0"/>
          </a:p>
        </p:txBody>
      </p:sp>
      <p:sp>
        <p:nvSpPr>
          <p:cNvPr id="3" name="Content Placeholder 2"/>
          <p:cNvSpPr>
            <a:spLocks noGrp="1"/>
          </p:cNvSpPr>
          <p:nvPr>
            <p:ph idx="1"/>
          </p:nvPr>
        </p:nvSpPr>
        <p:spPr>
          <a:xfrm>
            <a:off x="457200" y="4549808"/>
            <a:ext cx="8229600" cy="1165192"/>
          </a:xfrm>
        </p:spPr>
        <p:txBody>
          <a:bodyPr>
            <a:normAutofit/>
          </a:bodyPr>
          <a:lstStyle/>
          <a:p>
            <a:r>
              <a:rPr lang="en-US" sz="3600" dirty="0" err="1" smtClean="0"/>
              <a:t>কম্পিউটারের</a:t>
            </a:r>
            <a:r>
              <a:rPr lang="en-US" sz="3600" dirty="0" smtClean="0"/>
              <a:t> </a:t>
            </a:r>
            <a:r>
              <a:rPr lang="en-US" sz="3600" dirty="0" err="1" smtClean="0"/>
              <a:t>প্রজন্ম</a:t>
            </a:r>
            <a:r>
              <a:rPr lang="en-US" sz="3600" dirty="0" smtClean="0"/>
              <a:t> </a:t>
            </a:r>
            <a:r>
              <a:rPr lang="en-US" sz="3600" dirty="0" err="1" smtClean="0"/>
              <a:t>সাল</a:t>
            </a:r>
            <a:r>
              <a:rPr lang="en-US" sz="3600" dirty="0" smtClean="0"/>
              <a:t> </a:t>
            </a:r>
            <a:r>
              <a:rPr lang="en-US" sz="3600" dirty="0" err="1" smtClean="0"/>
              <a:t>অনুযায়ী</a:t>
            </a:r>
            <a:r>
              <a:rPr lang="en-US" sz="3600" dirty="0" smtClean="0"/>
              <a:t> </a:t>
            </a:r>
            <a:r>
              <a:rPr lang="en-US" sz="3600" dirty="0" err="1" smtClean="0"/>
              <a:t>লিখ</a:t>
            </a:r>
            <a:r>
              <a:rPr lang="en-US" sz="3600" dirty="0" smtClean="0"/>
              <a:t>।</a:t>
            </a:r>
            <a:endParaRPr lang="en-US" sz="3600" dirty="0"/>
          </a:p>
        </p:txBody>
      </p:sp>
      <p:pic>
        <p:nvPicPr>
          <p:cNvPr id="4" name="Picture 3" descr="group1.jpg"/>
          <p:cNvPicPr>
            <a:picLocks noChangeAspect="1"/>
          </p:cNvPicPr>
          <p:nvPr/>
        </p:nvPicPr>
        <p:blipFill>
          <a:blip r:embed="rId2"/>
          <a:stretch>
            <a:fillRect/>
          </a:stretch>
        </p:blipFill>
        <p:spPr>
          <a:xfrm>
            <a:off x="2362200" y="1722784"/>
            <a:ext cx="3886200" cy="2696816"/>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ppt_x</p:attrName>
                                        </p:attrNameLst>
                                      </p:cBhvr>
                                      <p:tavLst>
                                        <p:tav tm="0">
                                          <p:val>
                                            <p:strVal val="#ppt_x-.2"/>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b="1" u="sng"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50" endPos="85000" dir="5400000" sy="-100000" algn="bl" rotWithShape="0"/>
                </a:effectLst>
                <a:latin typeface="NikoshBAN" panose="02000000000000000000" pitchFamily="2" charset="0"/>
                <a:cs typeface="NikoshBAN" panose="02000000000000000000" pitchFamily="2" charset="0"/>
              </a:rPr>
              <a:t>মূল্যায়ণ</a:t>
            </a:r>
            <a:endParaRPr lang="en-US" sz="8800" dirty="0"/>
          </a:p>
        </p:txBody>
      </p:sp>
      <p:sp>
        <p:nvSpPr>
          <p:cNvPr id="3" name="Content Placeholder 2"/>
          <p:cNvSpPr>
            <a:spLocks noGrp="1"/>
          </p:cNvSpPr>
          <p:nvPr>
            <p:ph idx="1"/>
          </p:nvPr>
        </p:nvSpPr>
        <p:spPr/>
        <p:txBody>
          <a:bodyPr/>
          <a:lstStyle/>
          <a:p>
            <a:pPr>
              <a:lnSpc>
                <a:spcPct val="150000"/>
              </a:lnSpc>
            </a:pPr>
            <a:r>
              <a:rPr lang="en-US" dirty="0" err="1" smtClean="0"/>
              <a:t>কম্পিউটারের</a:t>
            </a:r>
            <a:r>
              <a:rPr lang="en-US" dirty="0" smtClean="0"/>
              <a:t> </a:t>
            </a:r>
            <a:r>
              <a:rPr lang="en-US" dirty="0" err="1" smtClean="0"/>
              <a:t>আবিষ্কারক</a:t>
            </a:r>
            <a:r>
              <a:rPr lang="en-US" dirty="0" smtClean="0"/>
              <a:t> </a:t>
            </a:r>
            <a:r>
              <a:rPr lang="en-US" dirty="0" err="1" smtClean="0"/>
              <a:t>কে</a:t>
            </a:r>
            <a:r>
              <a:rPr lang="en-US" dirty="0" smtClean="0"/>
              <a:t>?</a:t>
            </a:r>
          </a:p>
          <a:p>
            <a:pPr>
              <a:lnSpc>
                <a:spcPct val="150000"/>
              </a:lnSpc>
            </a:pPr>
            <a:r>
              <a:rPr lang="en-US" dirty="0" err="1" smtClean="0"/>
              <a:t>দ্বিতীয়</a:t>
            </a:r>
            <a:r>
              <a:rPr lang="en-US" dirty="0" smtClean="0"/>
              <a:t> ও </a:t>
            </a:r>
            <a:r>
              <a:rPr lang="en-US" dirty="0" err="1" smtClean="0"/>
              <a:t>চতুর্থ</a:t>
            </a:r>
            <a:r>
              <a:rPr lang="en-US" dirty="0" smtClean="0"/>
              <a:t> </a:t>
            </a:r>
            <a:r>
              <a:rPr lang="en-US" dirty="0" err="1" smtClean="0"/>
              <a:t>প্রজন্মনের</a:t>
            </a:r>
            <a:r>
              <a:rPr lang="en-US" dirty="0" smtClean="0"/>
              <a:t> 1টি </a:t>
            </a:r>
            <a:r>
              <a:rPr lang="en-US" dirty="0" err="1" smtClean="0"/>
              <a:t>করে</a:t>
            </a:r>
            <a:r>
              <a:rPr lang="en-US" dirty="0" smtClean="0"/>
              <a:t> </a:t>
            </a:r>
            <a:r>
              <a:rPr lang="en-US" dirty="0" err="1" smtClean="0"/>
              <a:t>উদাহরণ</a:t>
            </a:r>
            <a:r>
              <a:rPr lang="en-US" dirty="0" smtClean="0"/>
              <a:t> </a:t>
            </a:r>
            <a:r>
              <a:rPr lang="en-US" dirty="0" err="1" smtClean="0"/>
              <a:t>দেও</a:t>
            </a:r>
            <a:r>
              <a:rPr lang="en-US" dirty="0" smtClean="0"/>
              <a:t>?</a:t>
            </a:r>
          </a:p>
          <a:p>
            <a:pPr>
              <a:lnSpc>
                <a:spcPct val="150000"/>
              </a:lnSpc>
            </a:pPr>
            <a:endParaRPr lang="en-US" dirty="0"/>
          </a:p>
        </p:txBody>
      </p:sp>
      <p:pic>
        <p:nvPicPr>
          <p:cNvPr id="4" name="Picture 3" descr="unina 1st g.jpg"/>
          <p:cNvPicPr>
            <a:picLocks noChangeAspect="1"/>
          </p:cNvPicPr>
          <p:nvPr/>
        </p:nvPicPr>
        <p:blipFill>
          <a:blip r:embed="rId2"/>
          <a:stretch>
            <a:fillRect/>
          </a:stretch>
        </p:blipFill>
        <p:spPr>
          <a:xfrm>
            <a:off x="685800" y="3819525"/>
            <a:ext cx="3079418" cy="2352675"/>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4800600" y="4267200"/>
            <a:ext cx="3962400" cy="523220"/>
          </a:xfrm>
          <a:prstGeom prst="rect">
            <a:avLst/>
          </a:prstGeom>
          <a:noFill/>
        </p:spPr>
        <p:txBody>
          <a:bodyPr wrap="square" rtlCol="0">
            <a:spAutoFit/>
          </a:bodyPr>
          <a:lstStyle/>
          <a:p>
            <a:pPr algn="ctr"/>
            <a:r>
              <a:rPr lang="en-US" sz="2800" dirty="0" err="1" smtClean="0"/>
              <a:t>কোন</a:t>
            </a:r>
            <a:r>
              <a:rPr lang="en-US" sz="2800" dirty="0" smtClean="0"/>
              <a:t> </a:t>
            </a:r>
            <a:r>
              <a:rPr lang="en-US" sz="2800" dirty="0" err="1" smtClean="0"/>
              <a:t>প্রজন্মের</a:t>
            </a:r>
            <a:r>
              <a:rPr lang="en-US" sz="2800" dirty="0" smtClean="0"/>
              <a:t> </a:t>
            </a:r>
            <a:r>
              <a:rPr lang="en-US" sz="2800" dirty="0" err="1" smtClean="0"/>
              <a:t>কম্পিউটার</a:t>
            </a:r>
            <a:r>
              <a:rPr lang="en-US" sz="2800" dirty="0" smtClean="0"/>
              <a:t> ?</a:t>
            </a:r>
            <a:endParaRPr lang="en-US" sz="2800" dirty="0"/>
          </a:p>
        </p:txBody>
      </p:sp>
      <p:sp>
        <p:nvSpPr>
          <p:cNvPr id="6" name="Left Arrow 5"/>
          <p:cNvSpPr/>
          <p:nvPr/>
        </p:nvSpPr>
        <p:spPr>
          <a:xfrm>
            <a:off x="4038600" y="4419600"/>
            <a:ext cx="685800" cy="30480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983.jpg"/>
          <p:cNvPicPr>
            <a:picLocks noChangeAspect="1"/>
          </p:cNvPicPr>
          <p:nvPr/>
        </p:nvPicPr>
        <p:blipFill>
          <a:blip r:embed="rId3"/>
          <a:stretch>
            <a:fillRect/>
          </a:stretch>
        </p:blipFill>
        <p:spPr>
          <a:xfrm>
            <a:off x="1752600" y="228600"/>
            <a:ext cx="1600200" cy="177299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strVal val="#ppt_w*2.5"/>
                                          </p:val>
                                        </p:tav>
                                        <p:tav tm="100000">
                                          <p:val>
                                            <p:strVal val="#ppt_w"/>
                                          </p:val>
                                        </p:tav>
                                      </p:tavLst>
                                    </p:anim>
                                    <p:anim calcmode="lin" valueType="num">
                                      <p:cBhvr>
                                        <p:cTn id="18" dur="500" fill="hold"/>
                                        <p:tgtEl>
                                          <p:spTgt spid="7"/>
                                        </p:tgtEl>
                                        <p:attrNameLst>
                                          <p:attrName>ppt_h</p:attrName>
                                        </p:attrNameLst>
                                      </p:cBhvr>
                                      <p:tavLst>
                                        <p:tav tm="0">
                                          <p:val>
                                            <p:strVal val="#ppt_h*0.01"/>
                                          </p:val>
                                        </p:tav>
                                        <p:tav tm="100000">
                                          <p:val>
                                            <p:strVal val="#ppt_h"/>
                                          </p:val>
                                        </p:tav>
                                      </p:tavLst>
                                    </p:anim>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h+1"/>
                                          </p:val>
                                        </p:tav>
                                        <p:tav tm="100000">
                                          <p:val>
                                            <p:strVal val="#ppt_y"/>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p:cTn id="3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35"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2000"/>
                                        <p:tgtEl>
                                          <p:spTgt spid="4"/>
                                        </p:tgtEl>
                                      </p:cBhvr>
                                    </p:animEffect>
                                    <p:anim calcmode="lin" valueType="num">
                                      <p:cBhvr>
                                        <p:cTn id="43" dur="2000" fill="hold"/>
                                        <p:tgtEl>
                                          <p:spTgt spid="4"/>
                                        </p:tgtEl>
                                        <p:attrNameLst>
                                          <p:attrName>style.rotation</p:attrName>
                                        </p:attrNameLst>
                                      </p:cBhvr>
                                      <p:tavLst>
                                        <p:tav tm="0">
                                          <p:val>
                                            <p:fltVal val="720"/>
                                          </p:val>
                                        </p:tav>
                                        <p:tav tm="100000">
                                          <p:val>
                                            <p:fltVal val="0"/>
                                          </p:val>
                                        </p:tav>
                                      </p:tavLst>
                                    </p:anim>
                                    <p:anim calcmode="lin" valueType="num">
                                      <p:cBhvr>
                                        <p:cTn id="44" dur="2000" fill="hold"/>
                                        <p:tgtEl>
                                          <p:spTgt spid="4"/>
                                        </p:tgtEl>
                                        <p:attrNameLst>
                                          <p:attrName>ppt_h</p:attrName>
                                        </p:attrNameLst>
                                      </p:cBhvr>
                                      <p:tavLst>
                                        <p:tav tm="0">
                                          <p:val>
                                            <p:fltVal val="0"/>
                                          </p:val>
                                        </p:tav>
                                        <p:tav tm="100000">
                                          <p:val>
                                            <p:strVal val="#ppt_h"/>
                                          </p:val>
                                        </p:tav>
                                      </p:tavLst>
                                    </p:anim>
                                    <p:anim calcmode="lin" valueType="num">
                                      <p:cBhvr>
                                        <p:cTn id="45" dur="2000" fill="hold"/>
                                        <p:tgtEl>
                                          <p:spTgt spid="4"/>
                                        </p:tgtEl>
                                        <p:attrNameLst>
                                          <p:attrName>ppt_w</p:attrName>
                                        </p:attrNameLst>
                                      </p:cBhvr>
                                      <p:tavLst>
                                        <p:tav tm="0">
                                          <p:val>
                                            <p:fltVal val="0"/>
                                          </p:val>
                                        </p:tav>
                                        <p:tav tm="100000">
                                          <p:val>
                                            <p:strVal val="#ppt_w"/>
                                          </p:val>
                                        </p:tav>
                                      </p:tavLst>
                                    </p:anim>
                                  </p:childTnLst>
                                </p:cTn>
                              </p:par>
                              <p:par>
                                <p:cTn id="46" presetID="35"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2000"/>
                                        <p:tgtEl>
                                          <p:spTgt spid="6"/>
                                        </p:tgtEl>
                                      </p:cBhvr>
                                    </p:animEffect>
                                    <p:anim calcmode="lin" valueType="num">
                                      <p:cBhvr>
                                        <p:cTn id="49" dur="2000" fill="hold"/>
                                        <p:tgtEl>
                                          <p:spTgt spid="6"/>
                                        </p:tgtEl>
                                        <p:attrNameLst>
                                          <p:attrName>style.rotation</p:attrName>
                                        </p:attrNameLst>
                                      </p:cBhvr>
                                      <p:tavLst>
                                        <p:tav tm="0">
                                          <p:val>
                                            <p:fltVal val="720"/>
                                          </p:val>
                                        </p:tav>
                                        <p:tav tm="100000">
                                          <p:val>
                                            <p:fltVal val="0"/>
                                          </p:val>
                                        </p:tav>
                                      </p:tavLst>
                                    </p:anim>
                                    <p:anim calcmode="lin" valueType="num">
                                      <p:cBhvr>
                                        <p:cTn id="50" dur="2000" fill="hold"/>
                                        <p:tgtEl>
                                          <p:spTgt spid="6"/>
                                        </p:tgtEl>
                                        <p:attrNameLst>
                                          <p:attrName>ppt_h</p:attrName>
                                        </p:attrNameLst>
                                      </p:cBhvr>
                                      <p:tavLst>
                                        <p:tav tm="0">
                                          <p:val>
                                            <p:fltVal val="0"/>
                                          </p:val>
                                        </p:tav>
                                        <p:tav tm="100000">
                                          <p:val>
                                            <p:strVal val="#ppt_h"/>
                                          </p:val>
                                        </p:tav>
                                      </p:tavLst>
                                    </p:anim>
                                    <p:anim calcmode="lin" valueType="num">
                                      <p:cBhvr>
                                        <p:cTn id="51" dur="2000" fill="hold"/>
                                        <p:tgtEl>
                                          <p:spTgt spid="6"/>
                                        </p:tgtEl>
                                        <p:attrNameLst>
                                          <p:attrName>ppt_w</p:attrName>
                                        </p:attrNameLst>
                                      </p:cBhvr>
                                      <p:tavLst>
                                        <p:tav tm="0">
                                          <p:val>
                                            <p:fltVal val="0"/>
                                          </p:val>
                                        </p:tav>
                                        <p:tav tm="100000">
                                          <p:val>
                                            <p:strVal val="#ppt_w"/>
                                          </p:val>
                                        </p:tav>
                                      </p:tavLst>
                                    </p:anim>
                                  </p:childTnLst>
                                </p:cTn>
                              </p:par>
                              <p:par>
                                <p:cTn id="52" presetID="35" presetClass="entr" presetSubtype="0"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2000"/>
                                        <p:tgtEl>
                                          <p:spTgt spid="5"/>
                                        </p:tgtEl>
                                      </p:cBhvr>
                                    </p:animEffect>
                                    <p:anim calcmode="lin" valueType="num">
                                      <p:cBhvr>
                                        <p:cTn id="55" dur="2000" fill="hold"/>
                                        <p:tgtEl>
                                          <p:spTgt spid="5"/>
                                        </p:tgtEl>
                                        <p:attrNameLst>
                                          <p:attrName>style.rotation</p:attrName>
                                        </p:attrNameLst>
                                      </p:cBhvr>
                                      <p:tavLst>
                                        <p:tav tm="0">
                                          <p:val>
                                            <p:fltVal val="720"/>
                                          </p:val>
                                        </p:tav>
                                        <p:tav tm="100000">
                                          <p:val>
                                            <p:fltVal val="0"/>
                                          </p:val>
                                        </p:tav>
                                      </p:tavLst>
                                    </p:anim>
                                    <p:anim calcmode="lin" valueType="num">
                                      <p:cBhvr>
                                        <p:cTn id="56" dur="2000" fill="hold"/>
                                        <p:tgtEl>
                                          <p:spTgt spid="5"/>
                                        </p:tgtEl>
                                        <p:attrNameLst>
                                          <p:attrName>ppt_h</p:attrName>
                                        </p:attrNameLst>
                                      </p:cBhvr>
                                      <p:tavLst>
                                        <p:tav tm="0">
                                          <p:val>
                                            <p:fltVal val="0"/>
                                          </p:val>
                                        </p:tav>
                                        <p:tav tm="100000">
                                          <p:val>
                                            <p:strVal val="#ppt_h"/>
                                          </p:val>
                                        </p:tav>
                                      </p:tavLst>
                                    </p:anim>
                                    <p:anim calcmode="lin" valueType="num">
                                      <p:cBhvr>
                                        <p:cTn id="57"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ctr"/>
            <a:r>
              <a:rPr lang="en-US" sz="7200" b="1" u="sng"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বাড়ির</a:t>
            </a:r>
            <a:r>
              <a:rPr lang="en-US" sz="72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7200" b="1" u="sng"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কাজ</a:t>
            </a:r>
            <a:endParaRPr lang="en-US" sz="7200" dirty="0"/>
          </a:p>
        </p:txBody>
      </p:sp>
      <p:sp>
        <p:nvSpPr>
          <p:cNvPr id="3" name="Content Placeholder 2"/>
          <p:cNvSpPr>
            <a:spLocks noGrp="1"/>
          </p:cNvSpPr>
          <p:nvPr>
            <p:ph idx="1"/>
          </p:nvPr>
        </p:nvSpPr>
        <p:spPr/>
        <p:txBody>
          <a:bodyPr/>
          <a:lstStyle/>
          <a:p>
            <a:endParaRPr lang="en-US" dirty="0" smtClean="0"/>
          </a:p>
          <a:p>
            <a:r>
              <a:rPr lang="en-US"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প্রত্যেক</a:t>
            </a: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প্রজন্মের</a:t>
            </a: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সংক্ষেপে</a:t>
            </a: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বর্ণণা</a:t>
            </a: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কর</a:t>
            </a: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endParaRPr 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4" name="Picture 3" descr="download (12).jpg"/>
          <p:cNvPicPr>
            <a:picLocks noChangeAspect="1"/>
          </p:cNvPicPr>
          <p:nvPr/>
        </p:nvPicPr>
        <p:blipFill>
          <a:blip r:embed="rId2"/>
          <a:stretch>
            <a:fillRect/>
          </a:stretch>
        </p:blipFill>
        <p:spPr>
          <a:xfrm>
            <a:off x="2819400" y="3200400"/>
            <a:ext cx="3218551" cy="3471863"/>
          </a:xfrm>
          <a:prstGeom prst="rect">
            <a:avLst/>
          </a:prstGeom>
          <a:ln>
            <a:noFill/>
          </a:ln>
          <a:effectLst>
            <a:softEdge rad="11250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ages (21).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143000" y="457200"/>
            <a:ext cx="533400" cy="6001643"/>
          </a:xfrm>
          <a:prstGeom prst="rect">
            <a:avLst/>
          </a:prstGeom>
          <a:noFill/>
        </p:spPr>
        <p:txBody>
          <a:bodyPr wrap="square" rtlCol="0">
            <a:spAutoFit/>
          </a:bodyPr>
          <a:lstStyle/>
          <a:p>
            <a:pPr algn="ctr"/>
            <a:r>
              <a:rPr lang="en-US" sz="96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ধন্যবাদ</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0" presetClass="exit" presetSubtype="0" fill="hold" nodeType="clickEffect">
                                  <p:stCondLst>
                                    <p:cond delay="0"/>
                                  </p:stCondLst>
                                  <p:childTnLst>
                                    <p:animEffect transition="out" filter="fade">
                                      <p:cBhvr>
                                        <p:cTn id="11" dur="800" accel="100000">
                                          <p:stCondLst>
                                            <p:cond delay="200"/>
                                          </p:stCondLst>
                                        </p:cTn>
                                        <p:tgtEl>
                                          <p:spTgt spid="4"/>
                                        </p:tgtEl>
                                      </p:cBhvr>
                                    </p:animEffect>
                                    <p:anim calcmode="lin" valueType="num">
                                      <p:cBhvr>
                                        <p:cTn id="12" dur="800" accel="100000">
                                          <p:stCondLst>
                                            <p:cond delay="200"/>
                                          </p:stCondLst>
                                        </p:cTn>
                                        <p:tgtEl>
                                          <p:spTgt spid="4"/>
                                        </p:tgtEl>
                                        <p:attrNameLst>
                                          <p:attrName>style.rotation</p:attrName>
                                        </p:attrNameLst>
                                      </p:cBhvr>
                                      <p:tavLst>
                                        <p:tav tm="0">
                                          <p:val>
                                            <p:fltVal val="0"/>
                                          </p:val>
                                        </p:tav>
                                        <p:tav tm="100000">
                                          <p:val>
                                            <p:fltVal val="-90"/>
                                          </p:val>
                                        </p:tav>
                                      </p:tavLst>
                                    </p:anim>
                                    <p:anim calcmode="lin" valueType="num">
                                      <p:cBhvr>
                                        <p:cTn id="13" dur="200" decel="100000"/>
                                        <p:tgtEl>
                                          <p:spTgt spid="4"/>
                                        </p:tgtEl>
                                        <p:attrNameLst>
                                          <p:attrName>ppt_x</p:attrName>
                                        </p:attrNameLst>
                                      </p:cBhvr>
                                      <p:tavLst>
                                        <p:tav tm="0">
                                          <p:val>
                                            <p:strVal val="ppt_x"/>
                                          </p:val>
                                        </p:tav>
                                        <p:tav tm="100000">
                                          <p:val>
                                            <p:strVal val="ppt_x-0.05"/>
                                          </p:val>
                                        </p:tav>
                                      </p:tavLst>
                                    </p:anim>
                                    <p:anim calcmode="lin" valueType="num">
                                      <p:cBhvr>
                                        <p:cTn id="14" dur="200" decel="100000"/>
                                        <p:tgtEl>
                                          <p:spTgt spid="4"/>
                                        </p:tgtEl>
                                        <p:attrNameLst>
                                          <p:attrName>ppt_y</p:attrName>
                                        </p:attrNameLst>
                                      </p:cBhvr>
                                      <p:tavLst>
                                        <p:tav tm="0">
                                          <p:val>
                                            <p:strVal val="ppt_y"/>
                                          </p:val>
                                        </p:tav>
                                        <p:tav tm="100000">
                                          <p:val>
                                            <p:strVal val="ppt_y+0.1"/>
                                          </p:val>
                                        </p:tav>
                                      </p:tavLst>
                                    </p:anim>
                                    <p:anim calcmode="lin" valueType="num">
                                      <p:cBhvr>
                                        <p:cTn id="15" dur="800" accel="100000">
                                          <p:stCondLst>
                                            <p:cond delay="200"/>
                                          </p:stCondLst>
                                        </p:cTn>
                                        <p:tgtEl>
                                          <p:spTgt spid="4"/>
                                        </p:tgtEl>
                                        <p:attrNameLst>
                                          <p:attrName>ppt_x</p:attrName>
                                        </p:attrNameLst>
                                      </p:cBhvr>
                                      <p:tavLst>
                                        <p:tav tm="0">
                                          <p:val>
                                            <p:strVal val="ppt_x"/>
                                          </p:val>
                                        </p:tav>
                                        <p:tav tm="100000">
                                          <p:val>
                                            <p:strVal val="ppt_x+0.4+0.05"/>
                                          </p:val>
                                        </p:tav>
                                      </p:tavLst>
                                    </p:anim>
                                    <p:anim calcmode="lin" valueType="num">
                                      <p:cBhvr>
                                        <p:cTn id="16" dur="800" accel="100000">
                                          <p:stCondLst>
                                            <p:cond delay="200"/>
                                          </p:stCondLst>
                                        </p:cTn>
                                        <p:tgtEl>
                                          <p:spTgt spid="4"/>
                                        </p:tgtEl>
                                        <p:attrNameLst>
                                          <p:attrName>ppt_y</p:attrName>
                                        </p:attrNameLst>
                                      </p:cBhvr>
                                      <p:tavLst>
                                        <p:tav tm="0">
                                          <p:val>
                                            <p:strVal val="ppt_y"/>
                                          </p:val>
                                        </p:tav>
                                        <p:tav tm="100000">
                                          <p:val>
                                            <p:strVal val="ppt_y-0.4-0.1"/>
                                          </p:val>
                                        </p:tav>
                                      </p:tavLst>
                                    </p:anim>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72968"/>
            <a:ext cx="8839200" cy="2389632"/>
          </a:xfrm>
        </p:spPr>
        <p:txBody>
          <a:bodyPr>
            <a:noAutofit/>
          </a:bodyPr>
          <a:lstStyle/>
          <a:p>
            <a:pPr>
              <a:lnSpc>
                <a:spcPct val="150000"/>
              </a:lnSpc>
            </a:pP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নাম</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পার্থ</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বৈরাগী</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r>
            <a:b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পদবী</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ট্রেড</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ইন্সট্রাক্টর</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কম্পিউটার</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ও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তথ্য</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প্রযুক্তি</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a:t>
            </a:r>
            <a:b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প্রতিষ্ঠান</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সাকিনা</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আজহার</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টেকনিক্যাল</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কলেজ</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16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ফকিরহাট</a:t>
            </a:r>
            <a:r>
              <a:rPr lang="en-US" sz="16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16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বাগেরহাট</a:t>
            </a:r>
            <a:r>
              <a:rPr lang="en-US" sz="1600" dirty="0" smtClean="0">
                <a:ln w="10160">
                  <a:solidFill>
                    <a:schemeClr val="accent1"/>
                  </a:solidFill>
                  <a:prstDash val="solid"/>
                </a:ln>
                <a:solidFill>
                  <a:srgbClr val="FFFFFF"/>
                </a:solidFill>
                <a:effectLst>
                  <a:outerShdw blurRad="38100" dist="32000" dir="5400000" algn="tl">
                    <a:srgbClr val="000000">
                      <a:alpha val="30000"/>
                    </a:srgbClr>
                  </a:outerShdw>
                </a:effectLst>
              </a:rPr>
              <a:t>।</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r>
            <a:b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মোবাইল</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err="1" smtClean="0">
                <a:ln w="10160">
                  <a:solidFill>
                    <a:schemeClr val="accent1"/>
                  </a:solidFill>
                  <a:prstDash val="solid"/>
                </a:ln>
                <a:solidFill>
                  <a:srgbClr val="FFFFFF"/>
                </a:solidFill>
                <a:effectLst>
                  <a:outerShdw blurRad="38100" dist="32000" dir="5400000" algn="tl">
                    <a:srgbClr val="000000">
                      <a:alpha val="30000"/>
                    </a:srgbClr>
                  </a:outerShdw>
                </a:effectLst>
              </a:rPr>
              <a:t>নং</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 01916136171</a:t>
            </a:r>
            <a:b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E-mail : pairagibairagi1987@gmail.com </a:t>
            </a:r>
            <a:endParaRPr lang="en-US" sz="24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4" name="Content Placeholder 3" descr="Partho.jpg.jpg"/>
          <p:cNvPicPr>
            <a:picLocks noGrp="1" noChangeAspect="1"/>
          </p:cNvPicPr>
          <p:nvPr>
            <p:ph idx="1"/>
          </p:nvPr>
        </p:nvPicPr>
        <p:blipFill>
          <a:blip r:embed="rId2"/>
          <a:stretch>
            <a:fillRect/>
          </a:stretch>
        </p:blipFill>
        <p:spPr>
          <a:xfrm>
            <a:off x="3352800" y="457200"/>
            <a:ext cx="2286000" cy="2286000"/>
          </a:xfrm>
          <a:prstGeom prst="rect">
            <a:avLst/>
          </a:prstGeom>
          <a:solidFill>
            <a:schemeClr val="accent5"/>
          </a:solidFill>
          <a:ln w="228600" cap="sq" cmpd="thickThin">
            <a:solidFill>
              <a:schemeClr val="bg1">
                <a:lumMod val="95000"/>
                <a:lumOff val="5000"/>
              </a:schemeClr>
            </a:solidFill>
            <a:prstDash val="solid"/>
            <a:miter lim="800000"/>
          </a:ln>
          <a:effectLst>
            <a:innerShdw blurRad="76200">
              <a:srgbClr val="000000"/>
            </a:inn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a:spLocks noGrp="1"/>
          </p:cNvSpPr>
          <p:nvPr>
            <p:ph idx="1"/>
          </p:nvPr>
        </p:nvSpPr>
        <p:spPr>
          <a:xfrm>
            <a:off x="0" y="3787808"/>
            <a:ext cx="9144000" cy="3070192"/>
          </a:xfrm>
          <a:ln/>
        </p:spPr>
        <p:style>
          <a:lnRef idx="0">
            <a:schemeClr val="accent5"/>
          </a:lnRef>
          <a:fillRef idx="3">
            <a:schemeClr val="accent5"/>
          </a:fillRef>
          <a:effectRef idx="3">
            <a:schemeClr val="accent5"/>
          </a:effectRef>
          <a:fontRef idx="minor">
            <a:schemeClr val="lt1"/>
          </a:fontRef>
        </p:style>
        <p:txBody>
          <a:bodyPr>
            <a:normAutofit fontScale="52500" lnSpcReduction="20000"/>
          </a:bodyPr>
          <a:lstStyle/>
          <a:p>
            <a:pPr>
              <a:lnSpc>
                <a:spcPct val="150000"/>
              </a:lnSpc>
              <a:buNone/>
            </a:pPr>
            <a:r>
              <a:rPr lang="en-US" sz="6000" b="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বিষয়</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53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কম্পিউটার</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ও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তথ্য</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প্রযক্তি-1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প্রথম</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পত্র</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a:t>
            </a:r>
            <a:b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b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শ্রেনী</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নবম</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শ্রেনী</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অধ্যায়</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প্রথম</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অধ্যায়</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r>
            <a:b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b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সময়</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 45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মিনিট</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a:t>
            </a:r>
            <a:r>
              <a:rPr lang="en-US" sz="6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তারিখ</a:t>
            </a: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PinkiyMJ" pitchFamily="2" charset="0"/>
                <a:cs typeface="PinkiyMJ" pitchFamily="2" charset="0"/>
              </a:rPr>
              <a:t> : 07/11/2019</a:t>
            </a:r>
            <a:r>
              <a:rPr lang="en-US" sz="4000" dirty="0" smtClean="0">
                <a:latin typeface="ArhialkhanMJ" pitchFamily="2" charset="0"/>
                <a:cs typeface="ArhialkhanMJ" pitchFamily="2" charset="0"/>
              </a:rPr>
              <a:t/>
            </a:r>
            <a:br>
              <a:rPr lang="en-US" sz="4000" dirty="0" smtClean="0">
                <a:latin typeface="ArhialkhanMJ" pitchFamily="2" charset="0"/>
                <a:cs typeface="ArhialkhanMJ" pitchFamily="2" charset="0"/>
              </a:rPr>
            </a:br>
            <a:r>
              <a:rPr lang="en-US" sz="4000" dirty="0" smtClean="0">
                <a:latin typeface="ArhialkhanMJ" pitchFamily="2" charset="0"/>
                <a:cs typeface="ArhialkhanMJ" pitchFamily="2" charset="0"/>
              </a:rPr>
              <a:t/>
            </a:r>
            <a:br>
              <a:rPr lang="en-US" sz="4000" dirty="0" smtClean="0">
                <a:latin typeface="ArhialkhanMJ" pitchFamily="2" charset="0"/>
                <a:cs typeface="ArhialkhanMJ" pitchFamily="2" charset="0"/>
              </a:rPr>
            </a:br>
            <a:endParaRPr lang="en-US" sz="2400" dirty="0"/>
          </a:p>
        </p:txBody>
      </p:sp>
      <p:pic>
        <p:nvPicPr>
          <p:cNvPr id="5" name="Content Placeholder 3" descr="book.jpg"/>
          <p:cNvPicPr>
            <a:picLocks noGrp="1" noChangeAspect="1"/>
          </p:cNvPicPr>
          <p:nvPr>
            <p:ph idx="1"/>
          </p:nvPr>
        </p:nvPicPr>
        <p:blipFill>
          <a:blip r:embed="rId2" cstate="print">
            <a:lum bright="21000"/>
          </a:blip>
          <a:stretch>
            <a:fillRect/>
          </a:stretch>
        </p:blipFill>
        <p:spPr>
          <a:xfrm>
            <a:off x="3124200" y="228600"/>
            <a:ext cx="32004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genation.jpg"/>
          <p:cNvPicPr>
            <a:picLocks noGrp="1" noChangeAspect="1"/>
          </p:cNvPicPr>
          <p:nvPr>
            <p:ph idx="1"/>
          </p:nvPr>
        </p:nvPicPr>
        <p:blipFill>
          <a:blip r:embed="rId2"/>
          <a:stretch>
            <a:fillRect/>
          </a:stretch>
        </p:blipFill>
        <p:spPr>
          <a:xfrm>
            <a:off x="1447800" y="1905000"/>
            <a:ext cx="5715000" cy="3733800"/>
          </a:xfrm>
          <a:prstGeom prst="snip2DiagRect">
            <a:avLst/>
          </a:prstGeom>
          <a:solidFill>
            <a:srgbClr val="FFFFFF">
              <a:shade val="85000"/>
            </a:srgbClr>
          </a:solidFill>
          <a:ln w="88900" cap="sq">
            <a:solidFill>
              <a:schemeClr val="accent4">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itle 1"/>
          <p:cNvSpPr txBox="1">
            <a:spLocks/>
          </p:cNvSpPr>
          <p:nvPr/>
        </p:nvSpPr>
        <p:spPr>
          <a:xfrm>
            <a:off x="457200" y="274638"/>
            <a:ext cx="8229600" cy="868362"/>
          </a:xfrm>
          <a:prstGeom prst="rect">
            <a:avLst/>
          </a:prstGeom>
          <a:solidFill>
            <a:srgbClr val="FFC000"/>
          </a:solidFill>
        </p:spPr>
        <p:txBody>
          <a:bodyPr vert="horz" anchor="ctr">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নিচে</a:t>
            </a: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r>
              <a:rPr kumimoji="0" lang="en-US" sz="4200" b="0" i="0" u="none" strike="noStrike" kern="1200" cap="none" spc="0" normalizeH="0" noProof="0"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সবাই</a:t>
            </a:r>
            <a:r>
              <a:rPr kumimoji="0" lang="en-US" sz="4200" b="0" i="0" u="none" strike="noStrike" kern="1200" cap="none" spc="0" normalizeH="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r>
              <a:rPr kumimoji="0" lang="en-US" sz="4200" b="0" i="0" u="none" strike="noStrike" kern="1200" cap="none" spc="0" normalizeH="0" baseline="0" noProof="0"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লক্ষ্য</a:t>
            </a: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r>
              <a:rPr kumimoji="0" lang="en-US" sz="4200" b="0" i="0" u="none" strike="noStrike" kern="1200" cap="none" spc="0" normalizeH="0" baseline="0" noProof="0"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কর</a:t>
            </a: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Down Arrow 4"/>
          <p:cNvSpPr/>
          <p:nvPr/>
        </p:nvSpPr>
        <p:spPr>
          <a:xfrm>
            <a:off x="4038600" y="1143000"/>
            <a:ext cx="533400" cy="609600"/>
          </a:xfrm>
          <a:prstGeom prst="downArrow">
            <a:avLst/>
          </a:prstGeom>
          <a:solidFill>
            <a:schemeClr val="tx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5943600"/>
            <a:ext cx="4191000" cy="461665"/>
          </a:xfrm>
          <a:prstGeom prst="rect">
            <a:avLst/>
          </a:prstGeom>
          <a:noFill/>
        </p:spPr>
        <p:txBody>
          <a:bodyPr wrap="square" rtlCol="0">
            <a:spAutoFit/>
          </a:bodyPr>
          <a:lstStyle/>
          <a:p>
            <a:pPr algn="ct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কি</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পরিবর্তন</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দেখা</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যাচ্ছে</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4800600" y="6019800"/>
            <a:ext cx="3505200" cy="461665"/>
          </a:xfrm>
          <a:prstGeom prst="rect">
            <a:avLst/>
          </a:prstGeom>
          <a:noFill/>
        </p:spPr>
        <p:txBody>
          <a:bodyPr wrap="square" rtlCol="0">
            <a:spAutoFit/>
          </a:bodyPr>
          <a:lstStyle/>
          <a:p>
            <a:pPr algn="ct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কম্পিউটারের</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বিবর্তন</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ঘটেছে</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lide(fromBottom)">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7"/>
                                        </p:tgtEl>
                                        <p:attrNameLst>
                                          <p:attrName>style.visibility</p:attrName>
                                        </p:attrNameLst>
                                      </p:cBhvr>
                                      <p:to>
                                        <p:strVal val="visible"/>
                                      </p:to>
                                    </p:set>
                                    <p:anim calcmode="discrete" valueType="clr">
                                      <p:cBhvr override="childStyle">
                                        <p:cTn id="20"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7"/>
                                        </p:tgtEl>
                                        <p:attrNameLst>
                                          <p:attrName>fillcolor</p:attrName>
                                        </p:attrNameLst>
                                      </p:cBhvr>
                                      <p:tavLst>
                                        <p:tav tm="0">
                                          <p:val>
                                            <p:clrVal>
                                              <a:schemeClr val="accent2"/>
                                            </p:clrVal>
                                          </p:val>
                                        </p:tav>
                                        <p:tav tm="50000">
                                          <p:val>
                                            <p:clrVal>
                                              <a:schemeClr val="hlink"/>
                                            </p:clrVal>
                                          </p:val>
                                        </p:tav>
                                      </p:tavLst>
                                    </p:anim>
                                    <p:set>
                                      <p:cBhvr>
                                        <p:cTn id="22" dur="80"/>
                                        <p:tgtEl>
                                          <p:spTgt spid="7"/>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8"/>
                                        </p:tgtEl>
                                        <p:attrNameLst>
                                          <p:attrName>style.visibility</p:attrName>
                                        </p:attrNameLst>
                                      </p:cBhvr>
                                      <p:to>
                                        <p:strVal val="visible"/>
                                      </p:to>
                                    </p:set>
                                    <p:anim calcmode="discrete" valueType="clr">
                                      <p:cBhvr override="childStyle">
                                        <p:cTn id="2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8"/>
                                        </p:tgtEl>
                                        <p:attrNameLst>
                                          <p:attrName>fillcolor</p:attrName>
                                        </p:attrNameLst>
                                      </p:cBhvr>
                                      <p:tavLst>
                                        <p:tav tm="0">
                                          <p:val>
                                            <p:clrVal>
                                              <a:schemeClr val="accent2"/>
                                            </p:clrVal>
                                          </p:val>
                                        </p:tav>
                                        <p:tav tm="50000">
                                          <p:val>
                                            <p:clrVal>
                                              <a:schemeClr val="hlink"/>
                                            </p:clrVal>
                                          </p:val>
                                        </p:tav>
                                      </p:tavLst>
                                    </p:anim>
                                    <p:set>
                                      <p:cBhvr>
                                        <p:cTn id="2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কম্পিউটারের</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প্রজন্ম</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ও </a:t>
            </a: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প্রকারভেদ</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বিষয়</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ধারণা</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 name="Content Placeholder 3" descr="download (6).jpg"/>
          <p:cNvPicPr>
            <a:picLocks noGrp="1" noChangeAspect="1"/>
          </p:cNvPicPr>
          <p:nvPr>
            <p:ph idx="1"/>
          </p:nvPr>
        </p:nvPicPr>
        <p:blipFill>
          <a:blip r:embed="rId2"/>
          <a:stretch>
            <a:fillRect/>
          </a:stretch>
        </p:blipFill>
        <p:spPr>
          <a:xfrm>
            <a:off x="1447800" y="2057400"/>
            <a:ext cx="6755984" cy="44958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scene3d>
            <a:camera prst="perspectiveBelow"/>
            <a:lightRig rig="threePt" dir="t"/>
          </a:scene3d>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533400" y="1828800"/>
            <a:ext cx="8382000" cy="4572000"/>
          </a:xfrm>
        </p:spPr>
        <p:style>
          <a:lnRef idx="1">
            <a:schemeClr val="dk1"/>
          </a:lnRef>
          <a:fillRef idx="3">
            <a:schemeClr val="dk1"/>
          </a:fillRef>
          <a:effectRef idx="2">
            <a:schemeClr val="dk1"/>
          </a:effectRef>
          <a:fontRef idx="minor">
            <a:schemeClr val="lt1"/>
          </a:fontRef>
        </p:style>
        <p:txBody>
          <a:bodyPr/>
          <a:lstStyle/>
          <a:p>
            <a:pPr>
              <a:lnSpc>
                <a:spcPct val="150000"/>
              </a:lnSpc>
              <a:buFont typeface="Wingdings" pitchFamily="2" charset="2"/>
              <a:buChar char="Ø"/>
            </a:pP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কম্পিউটারে</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প্রজন্ম</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বলতে</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পারবে</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a:t>
            </a:r>
          </a:p>
          <a:p>
            <a:pPr>
              <a:lnSpc>
                <a:spcPct val="150000"/>
              </a:lnSpc>
              <a:buFont typeface="Wingdings" pitchFamily="2" charset="2"/>
              <a:buChar char="Ø"/>
            </a:pP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কম্পিউটার</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এর</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প্রজন্ম</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কয়টি</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ও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লিখতে</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পারবে</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a:t>
            </a:r>
          </a:p>
          <a:p>
            <a:pPr>
              <a:lnSpc>
                <a:spcPct val="150000"/>
              </a:lnSpc>
              <a:buFont typeface="Wingdings" pitchFamily="2" charset="2"/>
              <a:buChar char="Ø"/>
            </a:pP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কম্পিউটারের</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এর</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প্রজন্ম</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ব্যাখ্যা</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করতে</a:t>
            </a:r>
            <a:r>
              <a:rPr lang="en-US" sz="2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 </a:t>
            </a:r>
            <a:r>
              <a:rPr lang="en-US" sz="2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utonnyMJ" pitchFamily="2" charset="0"/>
                <a:cs typeface="SutonnyMJ" pitchFamily="2" charset="0"/>
              </a:rPr>
              <a:t>পারবে</a:t>
            </a:r>
            <a:r>
              <a:rPr lang="en-US" sz="2600" dirty="0" smtClean="0">
                <a:latin typeface="SutonnyMJ" pitchFamily="2" charset="0"/>
                <a:cs typeface="SutonnyMJ" pitchFamily="2" charset="0"/>
              </a:rPr>
              <a:t>,</a:t>
            </a:r>
          </a:p>
          <a:p>
            <a:endParaRPr lang="en-US" dirty="0"/>
          </a:p>
        </p:txBody>
      </p:sp>
      <p:sp>
        <p:nvSpPr>
          <p:cNvPr id="4" name="Horizontal Scroll 3"/>
          <p:cNvSpPr/>
          <p:nvPr/>
        </p:nvSpPr>
        <p:spPr>
          <a:xfrm>
            <a:off x="1295400" y="304800"/>
            <a:ext cx="6705600" cy="1447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এ</a:t>
            </a:r>
            <a:r>
              <a:rPr lang="en-US" sz="4800" dirty="0" smtClean="0">
                <a:latin typeface="NikoshBAN" pitchFamily="2" charset="0"/>
                <a:cs typeface="NikoshBAN" pitchFamily="2" charset="0"/>
              </a:rPr>
              <a:t>ই</a:t>
            </a:r>
            <a:r>
              <a:rPr lang="bn-BD" sz="4800" dirty="0" smtClean="0">
                <a:latin typeface="NikoshBAN" pitchFamily="2" charset="0"/>
                <a:cs typeface="NikoshBAN" pitchFamily="2" charset="0"/>
              </a:rPr>
              <a:t> পাঠ থেকে শিক্ষার্থীরা</a:t>
            </a:r>
            <a:r>
              <a:rPr lang="en-US" sz="4800" dirty="0" smtClean="0">
                <a:latin typeface="NikoshBAN" pitchFamily="2" charset="0"/>
                <a:cs typeface="NikoshBAN" pitchFamily="2" charset="0"/>
              </a:rPr>
              <a:t> ……</a:t>
            </a:r>
            <a:endParaRPr lang="en-US" sz="48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94"/>
            <a:ext cx="8001000" cy="951706"/>
          </a:xfrm>
        </p:spPr>
        <p:style>
          <a:lnRef idx="2">
            <a:schemeClr val="dk1"/>
          </a:lnRef>
          <a:fillRef idx="1">
            <a:schemeClr val="lt1"/>
          </a:fillRef>
          <a:effectRef idx="0">
            <a:schemeClr val="dk1"/>
          </a:effectRef>
          <a:fontRef idx="minor">
            <a:schemeClr val="dk1"/>
          </a:fontRef>
        </p:style>
        <p:txBody>
          <a:bodyPr/>
          <a:lstStyle/>
          <a:p>
            <a:pPr>
              <a:buFont typeface="Wingdings" pitchFamily="2" charset="2"/>
              <a:buChar char="v"/>
            </a:pPr>
            <a:r>
              <a:rPr lang="en-US" dirty="0" smtClean="0">
                <a:solidFill>
                  <a:schemeClr val="accent5"/>
                </a:solidFill>
              </a:rPr>
              <a:t> </a:t>
            </a:r>
            <a:r>
              <a:rPr lang="en-US" dirty="0" err="1" smtClean="0">
                <a:solidFill>
                  <a:schemeClr val="accent5"/>
                </a:solidFill>
              </a:rPr>
              <a:t>কম্পিউটারের</a:t>
            </a:r>
            <a:r>
              <a:rPr lang="en-US" dirty="0" smtClean="0">
                <a:solidFill>
                  <a:schemeClr val="accent5"/>
                </a:solidFill>
              </a:rPr>
              <a:t> </a:t>
            </a:r>
            <a:r>
              <a:rPr lang="en-US" dirty="0" err="1" smtClean="0">
                <a:solidFill>
                  <a:schemeClr val="accent5"/>
                </a:solidFill>
              </a:rPr>
              <a:t>প্রজন্ম</a:t>
            </a:r>
            <a:r>
              <a:rPr lang="en-US" dirty="0" smtClean="0">
                <a:solidFill>
                  <a:schemeClr val="accent5"/>
                </a:solidFill>
              </a:rPr>
              <a:t> </a:t>
            </a:r>
            <a:r>
              <a:rPr lang="en-US" dirty="0" err="1" smtClean="0">
                <a:solidFill>
                  <a:schemeClr val="accent5"/>
                </a:solidFill>
              </a:rPr>
              <a:t>কি</a:t>
            </a:r>
            <a:r>
              <a:rPr lang="en-US" dirty="0" smtClean="0">
                <a:solidFill>
                  <a:schemeClr val="accent5"/>
                </a:solidFill>
              </a:rPr>
              <a:t>?</a:t>
            </a:r>
            <a:endParaRPr lang="en-US" dirty="0">
              <a:solidFill>
                <a:schemeClr val="accent5"/>
              </a:solidFill>
            </a:endParaRPr>
          </a:p>
        </p:txBody>
      </p:sp>
      <p:sp>
        <p:nvSpPr>
          <p:cNvPr id="3" name="Content Placeholder 2"/>
          <p:cNvSpPr>
            <a:spLocks noGrp="1"/>
          </p:cNvSpPr>
          <p:nvPr>
            <p:ph idx="1"/>
          </p:nvPr>
        </p:nvSpPr>
        <p:spPr>
          <a:xfrm>
            <a:off x="457200" y="1676400"/>
            <a:ext cx="8229600" cy="4572000"/>
          </a:xfrm>
        </p:spPr>
        <p:txBody>
          <a:bodyPr>
            <a:normAutofit lnSpcReduction="10000"/>
          </a:bodyPr>
          <a:lstStyle/>
          <a:p>
            <a:pPr algn="just"/>
            <a:r>
              <a:rPr lang="en-US" dirty="0" err="1" smtClean="0">
                <a:solidFill>
                  <a:schemeClr val="accent4">
                    <a:lumMod val="20000"/>
                    <a:lumOff val="80000"/>
                  </a:schemeClr>
                </a:solidFill>
                <a:latin typeface="SutonnyMJ" pitchFamily="2" charset="0"/>
                <a:cs typeface="SutonnyMJ" pitchFamily="2" charset="0"/>
              </a:rPr>
              <a:t>Pvjm</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e¨v‡eR</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bv‡g</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GKRb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Bs‡iR</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MwYZwe</a:t>
            </a:r>
            <a:r>
              <a:rPr lang="en-US" dirty="0" smtClean="0">
                <a:solidFill>
                  <a:schemeClr val="accent4">
                    <a:lumMod val="20000"/>
                    <a:lumOff val="80000"/>
                  </a:schemeClr>
                </a:solidFill>
                <a:latin typeface="SutonnyMJ" pitchFamily="2" charset="0"/>
                <a:cs typeface="SutonnyMJ" pitchFamily="2" charset="0"/>
              </a:rPr>
              <a:t>` 1830 </a:t>
            </a:r>
            <a:r>
              <a:rPr lang="en-US" dirty="0" err="1" smtClean="0">
                <a:solidFill>
                  <a:schemeClr val="accent4">
                    <a:lumMod val="20000"/>
                    <a:lumOff val="80000"/>
                  </a:schemeClr>
                </a:solidFill>
                <a:latin typeface="SutonnyMJ" pitchFamily="2" charset="0"/>
                <a:cs typeface="SutonnyMJ" pitchFamily="2" charset="0"/>
              </a:rPr>
              <a:t>mv‡j</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cÖ_g</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GbvjM</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Avwe</a:t>
            </a:r>
            <a:r>
              <a:rPr lang="en-US" dirty="0" smtClean="0">
                <a:solidFill>
                  <a:schemeClr val="accent4">
                    <a:lumMod val="20000"/>
                    <a:lumOff val="80000"/>
                  </a:schemeClr>
                </a:solidFill>
                <a:latin typeface="SutonnyMJ" pitchFamily="2" charset="0"/>
                <a:cs typeface="SutonnyMJ" pitchFamily="2" charset="0"/>
              </a:rPr>
              <a:t>®‹vi </a:t>
            </a:r>
            <a:r>
              <a:rPr lang="en-US" dirty="0" err="1" smtClean="0">
                <a:solidFill>
                  <a:schemeClr val="accent4">
                    <a:lumMod val="20000"/>
                    <a:lumOff val="80000"/>
                  </a:schemeClr>
                </a:solidFill>
                <a:latin typeface="SutonnyMJ" pitchFamily="2" charset="0"/>
                <a:cs typeface="SutonnyMJ" pitchFamily="2" charset="0"/>
              </a:rPr>
              <a:t>K‡ib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Gici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nvf©vW</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wek¦we`¨vj‡qi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ÔnvDqvW</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GwKbÕ</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GKwU</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g¨vKvwbK¨vj</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ˆ</a:t>
            </a:r>
            <a:r>
              <a:rPr lang="en-US" dirty="0" err="1" smtClean="0">
                <a:solidFill>
                  <a:schemeClr val="accent4">
                    <a:lumMod val="20000"/>
                    <a:lumOff val="80000"/>
                  </a:schemeClr>
                </a:solidFill>
                <a:latin typeface="SutonnyMJ" pitchFamily="2" charset="0"/>
                <a:cs typeface="SutonnyMJ" pitchFamily="2" charset="0"/>
              </a:rPr>
              <a:t>Zwi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K‡ib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cieZ©x‡Z</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wWwRUvj</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Avwe®K</a:t>
            </a:r>
            <a:r>
              <a:rPr lang="en-US" dirty="0" smtClean="0">
                <a:solidFill>
                  <a:schemeClr val="accent4">
                    <a:lumMod val="20000"/>
                    <a:lumOff val="80000"/>
                  </a:schemeClr>
                </a:solidFill>
                <a:latin typeface="SutonnyMJ" pitchFamily="2" charset="0"/>
                <a:cs typeface="SutonnyMJ" pitchFamily="2" charset="0"/>
              </a:rPr>
              <a:t>…Z </a:t>
            </a:r>
            <a:r>
              <a:rPr lang="en-US" dirty="0" err="1" smtClean="0">
                <a:solidFill>
                  <a:schemeClr val="accent4">
                    <a:lumMod val="20000"/>
                    <a:lumOff val="80000"/>
                  </a:schemeClr>
                </a:solidFill>
                <a:latin typeface="SutonnyMJ" pitchFamily="2" charset="0"/>
                <a:cs typeface="SutonnyMJ" pitchFamily="2" charset="0"/>
              </a:rPr>
              <a:t>nq</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hv</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g¨vKvwbK¨vj</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Kw¤úDUv‡ii</a:t>
            </a:r>
            <a:r>
              <a:rPr lang="en-US" dirty="0" smtClean="0">
                <a:solidFill>
                  <a:schemeClr val="accent4">
                    <a:lumMod val="20000"/>
                    <a:lumOff val="80000"/>
                  </a:schemeClr>
                </a:solidFill>
                <a:latin typeface="SutonnyMJ" pitchFamily="2" charset="0"/>
                <a:cs typeface="SutonnyMJ" pitchFamily="2" charset="0"/>
              </a:rPr>
              <a:t> †_‡K 200 ¸Y </a:t>
            </a:r>
            <a:r>
              <a:rPr lang="en-US" dirty="0" err="1" smtClean="0">
                <a:solidFill>
                  <a:schemeClr val="accent4">
                    <a:lumMod val="20000"/>
                    <a:lumOff val="80000"/>
                  </a:schemeClr>
                </a:solidFill>
                <a:latin typeface="SutonnyMJ" pitchFamily="2" charset="0"/>
                <a:cs typeface="SutonnyMJ" pitchFamily="2" charset="0"/>
              </a:rPr>
              <a:t>MwZm¤úbœ</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Ges</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mwU</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ax‡i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ax‡i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DbœZ</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n‡q</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AvR‡Ki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jW</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evqi‡bi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g‡q</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Ô†jwW</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G¨vWv</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evqibÕ</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c„w_exi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cÖ_g</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cÖvMÖvgwU</a:t>
            </a:r>
            <a:r>
              <a:rPr lang="en-US" dirty="0" smtClean="0">
                <a:solidFill>
                  <a:schemeClr val="accent4">
                    <a:lumMod val="20000"/>
                    <a:lumOff val="80000"/>
                  </a:schemeClr>
                </a:solidFill>
                <a:latin typeface="SutonnyMJ" pitchFamily="2" charset="0"/>
                <a:cs typeface="SutonnyMJ" pitchFamily="2" charset="0"/>
              </a:rPr>
              <a:t> ˆ</a:t>
            </a:r>
            <a:r>
              <a:rPr lang="en-US" dirty="0" err="1" smtClean="0">
                <a:solidFill>
                  <a:schemeClr val="accent4">
                    <a:lumMod val="20000"/>
                    <a:lumOff val="80000"/>
                  </a:schemeClr>
                </a:solidFill>
                <a:latin typeface="SutonnyMJ" pitchFamily="2" charset="0"/>
                <a:cs typeface="SutonnyMJ" pitchFamily="2" charset="0"/>
              </a:rPr>
              <a:t>Zwi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K‡ib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dirty="0" smtClean="0">
                <a:solidFill>
                  <a:schemeClr val="accent4">
                    <a:lumMod val="20000"/>
                    <a:lumOff val="80000"/>
                  </a:schemeClr>
                </a:solidFill>
                <a:latin typeface="SutonnyMJ" pitchFamily="2" charset="0"/>
                <a:cs typeface="SutonnyMJ" pitchFamily="2" charset="0"/>
              </a:rPr>
              <a:t> ˆ</a:t>
            </a:r>
            <a:r>
              <a:rPr lang="en-US" dirty="0" err="1" smtClean="0">
                <a:solidFill>
                  <a:schemeClr val="accent4">
                    <a:lumMod val="20000"/>
                    <a:lumOff val="80000"/>
                  </a:schemeClr>
                </a:solidFill>
                <a:latin typeface="SutonnyMJ" pitchFamily="2" charset="0"/>
                <a:cs typeface="SutonnyMJ" pitchFamily="2" charset="0"/>
              </a:rPr>
              <a:t>Zwi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Kiv</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n‡q‡Q</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MYbv</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Kivi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Rb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ZviB</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djvdj</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wnmv‡e</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AvR‡Ki</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DbœZ</a:t>
            </a:r>
            <a:r>
              <a:rPr lang="en-US" dirty="0" smtClean="0">
                <a:solidFill>
                  <a:schemeClr val="accent4">
                    <a:lumMod val="20000"/>
                    <a:lumOff val="80000"/>
                  </a:schemeClr>
                </a:solidFill>
                <a:latin typeface="SutonnyMJ" pitchFamily="2" charset="0"/>
                <a:cs typeface="SutonnyMJ" pitchFamily="2" charset="0"/>
              </a:rPr>
              <a:t> </a:t>
            </a:r>
            <a:r>
              <a:rPr lang="en-US" dirty="0" err="1" smtClean="0">
                <a:solidFill>
                  <a:schemeClr val="accent4">
                    <a:lumMod val="20000"/>
                    <a:lumOff val="80000"/>
                  </a:schemeClr>
                </a:solidFill>
                <a:latin typeface="SutonnyMJ" pitchFamily="2" charset="0"/>
                <a:cs typeface="SutonnyMJ" pitchFamily="2" charset="0"/>
              </a:rPr>
              <a:t>Kw¤úDUvi|</a:t>
            </a:r>
            <a:r>
              <a:rPr lang="en-US" sz="2600" dirty="0" err="1" smtClean="0">
                <a:solidFill>
                  <a:schemeClr val="accent4">
                    <a:lumMod val="20000"/>
                    <a:lumOff val="80000"/>
                  </a:schemeClr>
                </a:solidFill>
                <a:latin typeface="SutonnyMJ" pitchFamily="2" charset="0"/>
                <a:cs typeface="SutonnyMJ" pitchFamily="2" charset="0"/>
              </a:rPr>
              <a:t>কম্পিউটারের</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এই</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পরিবর্তন</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বিভিন্নভাবে</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ভাগ</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করা</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হয়েছে</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একে</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কম্পিউটারের</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প্রজন্ম</a:t>
            </a:r>
            <a:r>
              <a:rPr lang="en-US" sz="2600" dirty="0" smtClean="0">
                <a:solidFill>
                  <a:schemeClr val="accent4">
                    <a:lumMod val="20000"/>
                    <a:lumOff val="80000"/>
                  </a:schemeClr>
                </a:solidFill>
                <a:latin typeface="SutonnyMJ" pitchFamily="2" charset="0"/>
                <a:cs typeface="SutonnyMJ" pitchFamily="2" charset="0"/>
              </a:rPr>
              <a:t> </a:t>
            </a:r>
            <a:r>
              <a:rPr lang="en-US" sz="2600" dirty="0" err="1" smtClean="0">
                <a:solidFill>
                  <a:schemeClr val="accent4">
                    <a:lumMod val="20000"/>
                    <a:lumOff val="80000"/>
                  </a:schemeClr>
                </a:solidFill>
                <a:latin typeface="SutonnyMJ" pitchFamily="2" charset="0"/>
                <a:cs typeface="SutonnyMJ" pitchFamily="2" charset="0"/>
              </a:rPr>
              <a:t>বলে</a:t>
            </a:r>
            <a:endParaRPr lang="en-US" dirty="0">
              <a:solidFill>
                <a:schemeClr val="accent4">
                  <a:lumMod val="20000"/>
                  <a:lumOff val="80000"/>
                </a:schemeClr>
              </a:solidFill>
              <a:latin typeface="SutonnyMJ" pitchFamily="2" charset="0"/>
              <a:cs typeface="SutonnyMJ"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3200400" y="1676400"/>
            <a:ext cx="1981200" cy="15097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Wave 4"/>
          <p:cNvSpPr/>
          <p:nvPr/>
        </p:nvSpPr>
        <p:spPr>
          <a:xfrm>
            <a:off x="914400" y="381000"/>
            <a:ext cx="7315200" cy="13716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t>একক</a:t>
            </a:r>
            <a:r>
              <a:rPr lang="en-US" sz="4400" dirty="0" smtClean="0"/>
              <a:t> </a:t>
            </a:r>
            <a:r>
              <a:rPr lang="en-US" sz="4400" dirty="0" err="1" smtClean="0"/>
              <a:t>কাজ</a:t>
            </a:r>
            <a:endParaRPr lang="en-US" sz="4400" dirty="0"/>
          </a:p>
        </p:txBody>
      </p:sp>
      <p:sp>
        <p:nvSpPr>
          <p:cNvPr id="7" name="TextBox 6"/>
          <p:cNvSpPr txBox="1"/>
          <p:nvPr/>
        </p:nvSpPr>
        <p:spPr>
          <a:xfrm>
            <a:off x="1524000" y="3200400"/>
            <a:ext cx="6858000" cy="1708160"/>
          </a:xfrm>
          <a:prstGeom prst="rect">
            <a:avLst/>
          </a:prstGeom>
          <a:noFill/>
        </p:spPr>
        <p:txBody>
          <a:bodyPr wrap="square" rtlCol="0">
            <a:spAutoFit/>
          </a:bodyPr>
          <a:lstStyle/>
          <a:p>
            <a:pPr>
              <a:lnSpc>
                <a:spcPct val="200000"/>
              </a:lnSpc>
              <a:buFont typeface="Wingdings" pitchFamily="2" charset="2"/>
              <a:buChar char="Ø"/>
            </a:pPr>
            <a:r>
              <a:rPr lang="en-US" sz="2800" dirty="0" smtClean="0"/>
              <a:t> </a:t>
            </a:r>
            <a:r>
              <a:rPr lang="en-US" sz="2800" dirty="0" err="1" smtClean="0">
                <a:solidFill>
                  <a:schemeClr val="accent4">
                    <a:lumMod val="75000"/>
                  </a:schemeClr>
                </a:solidFill>
              </a:rPr>
              <a:t>কম্পিউটার</a:t>
            </a:r>
            <a:r>
              <a:rPr lang="en-US" sz="2800" dirty="0" smtClean="0">
                <a:solidFill>
                  <a:schemeClr val="accent4">
                    <a:lumMod val="75000"/>
                  </a:schemeClr>
                </a:solidFill>
              </a:rPr>
              <a:t> </a:t>
            </a:r>
            <a:r>
              <a:rPr lang="en-US" sz="2800" dirty="0" err="1" smtClean="0">
                <a:solidFill>
                  <a:schemeClr val="accent4">
                    <a:lumMod val="75000"/>
                  </a:schemeClr>
                </a:solidFill>
              </a:rPr>
              <a:t>প্রথমে</a:t>
            </a:r>
            <a:r>
              <a:rPr lang="en-US" sz="2800" dirty="0" smtClean="0">
                <a:solidFill>
                  <a:schemeClr val="accent4">
                    <a:lumMod val="75000"/>
                  </a:schemeClr>
                </a:solidFill>
              </a:rPr>
              <a:t> </a:t>
            </a:r>
            <a:r>
              <a:rPr lang="en-US" sz="2800" dirty="0" err="1" smtClean="0">
                <a:solidFill>
                  <a:schemeClr val="accent4">
                    <a:lumMod val="75000"/>
                  </a:schemeClr>
                </a:solidFill>
              </a:rPr>
              <a:t>কি</a:t>
            </a:r>
            <a:r>
              <a:rPr lang="en-US" sz="2800" dirty="0" smtClean="0">
                <a:solidFill>
                  <a:schemeClr val="accent4">
                    <a:lumMod val="75000"/>
                  </a:schemeClr>
                </a:solidFill>
              </a:rPr>
              <a:t> </a:t>
            </a:r>
            <a:r>
              <a:rPr lang="en-US" sz="2800" dirty="0" err="1" smtClean="0">
                <a:solidFill>
                  <a:schemeClr val="accent4">
                    <a:lumMod val="75000"/>
                  </a:schemeClr>
                </a:solidFill>
              </a:rPr>
              <a:t>জন্য</a:t>
            </a:r>
            <a:r>
              <a:rPr lang="en-US" sz="2800" dirty="0" smtClean="0">
                <a:solidFill>
                  <a:schemeClr val="accent4">
                    <a:lumMod val="75000"/>
                  </a:schemeClr>
                </a:solidFill>
              </a:rPr>
              <a:t> </a:t>
            </a:r>
            <a:r>
              <a:rPr lang="en-US" sz="2800" dirty="0" err="1" smtClean="0">
                <a:solidFill>
                  <a:schemeClr val="accent4">
                    <a:lumMod val="75000"/>
                  </a:schemeClr>
                </a:solidFill>
              </a:rPr>
              <a:t>তৈরি</a:t>
            </a:r>
            <a:r>
              <a:rPr lang="en-US" sz="2800" dirty="0" smtClean="0">
                <a:solidFill>
                  <a:schemeClr val="accent4">
                    <a:lumMod val="75000"/>
                  </a:schemeClr>
                </a:solidFill>
              </a:rPr>
              <a:t> </a:t>
            </a:r>
            <a:r>
              <a:rPr lang="en-US" sz="2800" dirty="0" err="1" smtClean="0">
                <a:solidFill>
                  <a:schemeClr val="accent4">
                    <a:lumMod val="75000"/>
                  </a:schemeClr>
                </a:solidFill>
              </a:rPr>
              <a:t>করা</a:t>
            </a:r>
            <a:r>
              <a:rPr lang="en-US" sz="2800" dirty="0" smtClean="0">
                <a:solidFill>
                  <a:schemeClr val="accent4">
                    <a:lumMod val="75000"/>
                  </a:schemeClr>
                </a:solidFill>
              </a:rPr>
              <a:t> </a:t>
            </a:r>
            <a:r>
              <a:rPr lang="en-US" sz="2800" dirty="0" err="1" smtClean="0">
                <a:solidFill>
                  <a:schemeClr val="accent4">
                    <a:lumMod val="75000"/>
                  </a:schemeClr>
                </a:solidFill>
              </a:rPr>
              <a:t>হয়</a:t>
            </a:r>
            <a:r>
              <a:rPr lang="en-US" sz="2800" dirty="0" smtClean="0">
                <a:solidFill>
                  <a:schemeClr val="accent4">
                    <a:lumMod val="75000"/>
                  </a:schemeClr>
                </a:solidFill>
              </a:rPr>
              <a:t>?</a:t>
            </a:r>
          </a:p>
          <a:p>
            <a:pPr>
              <a:lnSpc>
                <a:spcPct val="200000"/>
              </a:lnSpc>
              <a:buFont typeface="Wingdings" pitchFamily="2" charset="2"/>
              <a:buChar char="Ø"/>
            </a:pPr>
            <a:r>
              <a:rPr lang="en-US" sz="2800" dirty="0" smtClean="0">
                <a:solidFill>
                  <a:schemeClr val="accent4">
                    <a:lumMod val="75000"/>
                  </a:schemeClr>
                </a:solidFill>
              </a:rPr>
              <a:t> </a:t>
            </a:r>
            <a:r>
              <a:rPr lang="en-US" sz="2800" dirty="0" err="1" smtClean="0">
                <a:solidFill>
                  <a:schemeClr val="accent4">
                    <a:lumMod val="75000"/>
                  </a:schemeClr>
                </a:solidFill>
              </a:rPr>
              <a:t>সর্ব</a:t>
            </a:r>
            <a:r>
              <a:rPr lang="en-US" sz="2800" dirty="0" smtClean="0">
                <a:solidFill>
                  <a:schemeClr val="accent4">
                    <a:lumMod val="75000"/>
                  </a:schemeClr>
                </a:solidFill>
              </a:rPr>
              <a:t> </a:t>
            </a:r>
            <a:r>
              <a:rPr lang="en-US" sz="2800" dirty="0" err="1" smtClean="0">
                <a:solidFill>
                  <a:schemeClr val="accent4">
                    <a:lumMod val="75000"/>
                  </a:schemeClr>
                </a:solidFill>
              </a:rPr>
              <a:t>প্রথম</a:t>
            </a:r>
            <a:r>
              <a:rPr lang="en-US" sz="2800" dirty="0" smtClean="0">
                <a:solidFill>
                  <a:schemeClr val="accent4">
                    <a:lumMod val="75000"/>
                  </a:schemeClr>
                </a:solidFill>
              </a:rPr>
              <a:t> </a:t>
            </a:r>
            <a:r>
              <a:rPr lang="en-US" sz="2800" dirty="0" err="1" smtClean="0">
                <a:solidFill>
                  <a:schemeClr val="accent4">
                    <a:lumMod val="75000"/>
                  </a:schemeClr>
                </a:solidFill>
              </a:rPr>
              <a:t>কত</a:t>
            </a:r>
            <a:r>
              <a:rPr lang="en-US" sz="2800" dirty="0" smtClean="0">
                <a:solidFill>
                  <a:schemeClr val="accent4">
                    <a:lumMod val="75000"/>
                  </a:schemeClr>
                </a:solidFill>
              </a:rPr>
              <a:t> </a:t>
            </a:r>
            <a:r>
              <a:rPr lang="en-US" sz="2800" dirty="0" err="1" smtClean="0">
                <a:solidFill>
                  <a:schemeClr val="accent4">
                    <a:lumMod val="75000"/>
                  </a:schemeClr>
                </a:solidFill>
              </a:rPr>
              <a:t>সালে</a:t>
            </a:r>
            <a:r>
              <a:rPr lang="en-US" sz="2800" dirty="0" smtClean="0">
                <a:solidFill>
                  <a:schemeClr val="accent4">
                    <a:lumMod val="75000"/>
                  </a:schemeClr>
                </a:solidFill>
              </a:rPr>
              <a:t> </a:t>
            </a:r>
            <a:r>
              <a:rPr lang="en-US" sz="2800" dirty="0" err="1" smtClean="0">
                <a:solidFill>
                  <a:schemeClr val="accent4">
                    <a:lumMod val="75000"/>
                  </a:schemeClr>
                </a:solidFill>
              </a:rPr>
              <a:t>কম্পিউটার</a:t>
            </a:r>
            <a:r>
              <a:rPr lang="en-US" sz="2800" dirty="0" smtClean="0">
                <a:solidFill>
                  <a:schemeClr val="accent4">
                    <a:lumMod val="75000"/>
                  </a:schemeClr>
                </a:solidFill>
              </a:rPr>
              <a:t> </a:t>
            </a:r>
            <a:r>
              <a:rPr lang="en-US" sz="2800" dirty="0" err="1" smtClean="0">
                <a:solidFill>
                  <a:schemeClr val="accent4">
                    <a:lumMod val="75000"/>
                  </a:schemeClr>
                </a:solidFill>
              </a:rPr>
              <a:t>আবিষ্কার</a:t>
            </a:r>
            <a:r>
              <a:rPr lang="en-US" sz="2800" dirty="0" smtClean="0">
                <a:solidFill>
                  <a:schemeClr val="accent4">
                    <a:lumMod val="75000"/>
                  </a:schemeClr>
                </a:solidFill>
              </a:rPr>
              <a:t> </a:t>
            </a:r>
            <a:r>
              <a:rPr lang="en-US" sz="2800" dirty="0" err="1" smtClean="0">
                <a:solidFill>
                  <a:schemeClr val="accent4">
                    <a:lumMod val="75000"/>
                  </a:schemeClr>
                </a:solidFill>
              </a:rPr>
              <a:t>হয়</a:t>
            </a:r>
            <a:r>
              <a:rPr lang="en-US" sz="2800" dirty="0" smtClean="0">
                <a:solidFill>
                  <a:schemeClr val="accent4">
                    <a:lumMod val="75000"/>
                  </a:schemeClr>
                </a:solidFill>
              </a:rPr>
              <a:t>?</a:t>
            </a:r>
            <a:endParaRPr lang="en-US" sz="2800" dirty="0">
              <a:solidFill>
                <a:schemeClr val="accent4">
                  <a:lumMod val="75000"/>
                </a:schemeClr>
              </a:solidFill>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770" decel="100000"/>
                                        <p:tgtEl>
                                          <p:spTgt spid="7">
                                            <p:txEl>
                                              <p:pRg st="0" end="0"/>
                                            </p:txEl>
                                          </p:spTgt>
                                        </p:tgtEl>
                                      </p:cBhvr>
                                    </p:animEffect>
                                    <p:animScale>
                                      <p:cBhvr>
                                        <p:cTn id="16" dur="770" decel="100000"/>
                                        <p:tgtEl>
                                          <p:spTgt spid="7">
                                            <p:txEl>
                                              <p:pRg st="0" end="0"/>
                                            </p:txEl>
                                          </p:spTgt>
                                        </p:tgtEl>
                                      </p:cBhvr>
                                      <p:from x="10000" y="10000"/>
                                      <p:to x="200000" y="450000"/>
                                    </p:animScale>
                                    <p:animScale>
                                      <p:cBhvr>
                                        <p:cTn id="17" dur="1230" accel="100000" fill="hold">
                                          <p:stCondLst>
                                            <p:cond delay="770"/>
                                          </p:stCondLst>
                                        </p:cTn>
                                        <p:tgtEl>
                                          <p:spTgt spid="7">
                                            <p:txEl>
                                              <p:pRg st="0" end="0"/>
                                            </p:txEl>
                                          </p:spTgt>
                                        </p:tgtEl>
                                      </p:cBhvr>
                                      <p:from x="200000" y="450000"/>
                                      <p:to x="100000" y="100000"/>
                                    </p:animScale>
                                    <p:set>
                                      <p:cBhvr>
                                        <p:cTn id="18" dur="770" fill="hold"/>
                                        <p:tgtEl>
                                          <p:spTgt spid="7">
                                            <p:txEl>
                                              <p:pRg st="0" end="0"/>
                                            </p:txEl>
                                          </p:spTgt>
                                        </p:tgtEl>
                                        <p:attrNameLst>
                                          <p:attrName>ppt_x</p:attrName>
                                        </p:attrNameLst>
                                      </p:cBhvr>
                                      <p:to>
                                        <p:strVal val="(0.5)"/>
                                      </p:to>
                                    </p:set>
                                    <p:anim from="(0.5)" to="(#ppt_x)" calcmode="lin" valueType="num">
                                      <p:cBhvr>
                                        <p:cTn id="19" dur="1230" accel="100000" fill="hold">
                                          <p:stCondLst>
                                            <p:cond delay="770"/>
                                          </p:stCondLst>
                                        </p:cTn>
                                        <p:tgtEl>
                                          <p:spTgt spid="7">
                                            <p:txEl>
                                              <p:pRg st="0" end="0"/>
                                            </p:txEl>
                                          </p:spTgt>
                                        </p:tgtEl>
                                        <p:attrNameLst>
                                          <p:attrName>ppt_x</p:attrName>
                                        </p:attrNameLst>
                                      </p:cBhvr>
                                    </p:anim>
                                    <p:set>
                                      <p:cBhvr>
                                        <p:cTn id="20" dur="770" fill="hold"/>
                                        <p:tgtEl>
                                          <p:spTgt spid="7">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7">
                                            <p:txEl>
                                              <p:pRg st="0" end="0"/>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770" decel="100000"/>
                                        <p:tgtEl>
                                          <p:spTgt spid="7">
                                            <p:txEl>
                                              <p:pRg st="1" end="1"/>
                                            </p:txEl>
                                          </p:spTgt>
                                        </p:tgtEl>
                                      </p:cBhvr>
                                    </p:animEffect>
                                    <p:animScale>
                                      <p:cBhvr>
                                        <p:cTn id="27" dur="770" decel="100000"/>
                                        <p:tgtEl>
                                          <p:spTgt spid="7">
                                            <p:txEl>
                                              <p:pRg st="1" end="1"/>
                                            </p:txEl>
                                          </p:spTgt>
                                        </p:tgtEl>
                                      </p:cBhvr>
                                      <p:from x="10000" y="10000"/>
                                      <p:to x="200000" y="450000"/>
                                    </p:animScale>
                                    <p:animScale>
                                      <p:cBhvr>
                                        <p:cTn id="28" dur="1230" accel="100000" fill="hold">
                                          <p:stCondLst>
                                            <p:cond delay="770"/>
                                          </p:stCondLst>
                                        </p:cTn>
                                        <p:tgtEl>
                                          <p:spTgt spid="7">
                                            <p:txEl>
                                              <p:pRg st="1" end="1"/>
                                            </p:txEl>
                                          </p:spTgt>
                                        </p:tgtEl>
                                      </p:cBhvr>
                                      <p:from x="200000" y="450000"/>
                                      <p:to x="100000" y="100000"/>
                                    </p:animScale>
                                    <p:set>
                                      <p:cBhvr>
                                        <p:cTn id="29" dur="770" fill="hold"/>
                                        <p:tgtEl>
                                          <p:spTgt spid="7">
                                            <p:txEl>
                                              <p:pRg st="1" end="1"/>
                                            </p:txEl>
                                          </p:spTgt>
                                        </p:tgtEl>
                                        <p:attrNameLst>
                                          <p:attrName>ppt_x</p:attrName>
                                        </p:attrNameLst>
                                      </p:cBhvr>
                                      <p:to>
                                        <p:strVal val="(0.5)"/>
                                      </p:to>
                                    </p:set>
                                    <p:anim from="(0.5)" to="(#ppt_x)" calcmode="lin" valueType="num">
                                      <p:cBhvr>
                                        <p:cTn id="30" dur="1230" accel="100000" fill="hold">
                                          <p:stCondLst>
                                            <p:cond delay="770"/>
                                          </p:stCondLst>
                                        </p:cTn>
                                        <p:tgtEl>
                                          <p:spTgt spid="7">
                                            <p:txEl>
                                              <p:pRg st="1" end="1"/>
                                            </p:txEl>
                                          </p:spTgt>
                                        </p:tgtEl>
                                        <p:attrNameLst>
                                          <p:attrName>ppt_x</p:attrName>
                                        </p:attrNameLst>
                                      </p:cBhvr>
                                    </p:anim>
                                    <p:set>
                                      <p:cBhvr>
                                        <p:cTn id="31" dur="770" fill="hold"/>
                                        <p:tgtEl>
                                          <p:spTgt spid="7">
                                            <p:txEl>
                                              <p:pRg st="1" end="1"/>
                                            </p:txEl>
                                          </p:spTgt>
                                        </p:tgtEl>
                                        <p:attrNameLst>
                                          <p:attrName>ppt_y</p:attrName>
                                        </p:attrNameLst>
                                      </p:cBhvr>
                                      <p:to>
                                        <p:strVal val="(#ppt_y+0.4)"/>
                                      </p:to>
                                    </p:set>
                                    <p:anim from="(#ppt_y+0.4)" to="(#ppt_y)" calcmode="lin" valueType="num">
                                      <p:cBhvr>
                                        <p:cTn id="32" dur="1230" accel="100000" fill="hold">
                                          <p:stCondLst>
                                            <p:cond delay="770"/>
                                          </p:stCondLst>
                                        </p:cTn>
                                        <p:tgtEl>
                                          <p:spTgt spid="7">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ctr"/>
            <a:r>
              <a:rPr lang="en-US" sz="46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কম্পিউটারের</a:t>
            </a:r>
            <a:r>
              <a:rPr lang="en-US" sz="4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en-US" sz="46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প্রজন্ম</a:t>
            </a:r>
            <a:r>
              <a:rPr lang="en-US" sz="4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en-US" sz="46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প্রকারভেদ</a:t>
            </a:r>
            <a:endParaRPr lang="en-US" sz="4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Content Placeholder 2"/>
          <p:cNvSpPr>
            <a:spLocks noGrp="1"/>
          </p:cNvSpPr>
          <p:nvPr>
            <p:ph idx="1"/>
          </p:nvPr>
        </p:nvSpPr>
        <p:spPr/>
        <p:txBody>
          <a:bodyPr/>
          <a:lstStyle/>
          <a:p>
            <a:pPr>
              <a:lnSpc>
                <a:spcPct val="150000"/>
              </a:lnSpc>
            </a:pPr>
            <a:r>
              <a:rPr lang="en-US" dirty="0" err="1" smtClean="0">
                <a:latin typeface="SutonnyMJ" pitchFamily="2" charset="0"/>
                <a:cs typeface="SutonnyMJ" pitchFamily="2" charset="0"/>
              </a:rPr>
              <a:t>cÖ_g</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bn-BD" sz="2400" dirty="0" smtClean="0"/>
              <a:t>(১৯৪০-১৯৫৬) -ভ্যাকুয়াম টিউব</a:t>
            </a:r>
            <a:endParaRPr lang="en-US" sz="2400" dirty="0" smtClean="0">
              <a:latin typeface="SutonnyMJ" pitchFamily="2" charset="0"/>
              <a:cs typeface="SutonnyMJ" pitchFamily="2" charset="0"/>
            </a:endParaRPr>
          </a:p>
          <a:p>
            <a:pPr>
              <a:lnSpc>
                <a:spcPct val="150000"/>
              </a:lnSpc>
            </a:pPr>
            <a:r>
              <a:rPr lang="en-US" dirty="0" err="1" smtClean="0">
                <a:latin typeface="SutonnyMJ" pitchFamily="2" charset="0"/>
                <a:cs typeface="SutonnyMJ" pitchFamily="2" charset="0"/>
              </a:rPr>
              <a:t>wØZxq</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en-US" dirty="0" smtClean="0">
                <a:latin typeface="SutonnyMJ" pitchFamily="2" charset="0"/>
                <a:cs typeface="SutonnyMJ" pitchFamily="2" charset="0"/>
              </a:rPr>
              <a:t> </a:t>
            </a:r>
            <a:r>
              <a:rPr lang="bn-BD" sz="2800" dirty="0" smtClean="0"/>
              <a:t>(১৯৫৭-১৯৬৩) -ট্রানজিস্টর</a:t>
            </a:r>
            <a:endParaRPr lang="en-US" sz="2800" dirty="0" smtClean="0">
              <a:latin typeface="SutonnyMJ" pitchFamily="2" charset="0"/>
              <a:cs typeface="SutonnyMJ" pitchFamily="2" charset="0"/>
            </a:endParaRPr>
          </a:p>
          <a:p>
            <a:pPr>
              <a:lnSpc>
                <a:spcPct val="150000"/>
              </a:lnSpc>
            </a:pPr>
            <a:r>
              <a:rPr lang="en-US" dirty="0" smtClean="0">
                <a:latin typeface="SutonnyMJ" pitchFamily="2" charset="0"/>
                <a:cs typeface="SutonnyMJ" pitchFamily="2" charset="0"/>
              </a:rPr>
              <a:t>Z…</a:t>
            </a:r>
            <a:r>
              <a:rPr lang="en-US" dirty="0" err="1" smtClean="0">
                <a:latin typeface="SutonnyMJ" pitchFamily="2" charset="0"/>
                <a:cs typeface="SutonnyMJ" pitchFamily="2" charset="0"/>
              </a:rPr>
              <a:t>Zxq</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bn-BD" sz="2400" dirty="0" smtClean="0"/>
              <a:t>(১৯৬৪-১৯৭৫)-ইন্টিগ্রেটেড সার্কিট</a:t>
            </a:r>
            <a:endParaRPr lang="en-US" sz="2400" dirty="0" smtClean="0">
              <a:latin typeface="SutonnyMJ" pitchFamily="2" charset="0"/>
              <a:cs typeface="SutonnyMJ" pitchFamily="2" charset="0"/>
            </a:endParaRPr>
          </a:p>
          <a:p>
            <a:pPr>
              <a:lnSpc>
                <a:spcPct val="150000"/>
              </a:lnSpc>
            </a:pPr>
            <a:r>
              <a:rPr lang="en-US" dirty="0" err="1" smtClean="0">
                <a:latin typeface="SutonnyMJ" pitchFamily="2" charset="0"/>
                <a:cs typeface="SutonnyMJ" pitchFamily="2" charset="0"/>
              </a:rPr>
              <a:t>PZz</a:t>
            </a:r>
            <a:r>
              <a:rPr lang="en-US" dirty="0" smtClean="0">
                <a:latin typeface="SutonnyMJ" pitchFamily="2" charset="0"/>
                <a:cs typeface="SutonnyMJ" pitchFamily="2" charset="0"/>
              </a:rPr>
              <a:t>_©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bn-BD" sz="2400" dirty="0" smtClean="0"/>
              <a:t>(১৯৭৬-১৯৮৯) -মাইক্রোপ্রসেসর</a:t>
            </a:r>
            <a:endParaRPr lang="en-US" sz="2400" dirty="0" smtClean="0">
              <a:latin typeface="SutonnyMJ" pitchFamily="2" charset="0"/>
              <a:cs typeface="SutonnyMJ" pitchFamily="2" charset="0"/>
            </a:endParaRPr>
          </a:p>
          <a:p>
            <a:pPr>
              <a:lnSpc>
                <a:spcPct val="150000"/>
              </a:lnSpc>
            </a:pPr>
            <a:r>
              <a:rPr lang="en-US" dirty="0" err="1" smtClean="0">
                <a:latin typeface="SutonnyMJ" pitchFamily="2" charset="0"/>
                <a:cs typeface="SutonnyMJ" pitchFamily="2" charset="0"/>
              </a:rPr>
              <a:t>cÂg</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cÖRb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ev</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Rbv‡ikb</a:t>
            </a:r>
            <a:r>
              <a:rPr lang="en-US" dirty="0" smtClean="0">
                <a:latin typeface="SutonnyMJ" pitchFamily="2" charset="0"/>
                <a:cs typeface="SutonnyMJ" pitchFamily="2" charset="0"/>
              </a:rPr>
              <a:t> </a:t>
            </a:r>
            <a:r>
              <a:rPr lang="bn-BD" sz="2400" dirty="0" smtClean="0"/>
              <a:t>(১৯৯০-ভবিষ্যৎ) -কৃত্রিম বুদ্ধিমত্তা</a:t>
            </a:r>
            <a:endParaRPr lang="en-US" sz="2400" dirty="0">
              <a:latin typeface="SutonnyMJ" pitchFamily="2" charset="0"/>
              <a:cs typeface="SutonnyMJ" pitchFamily="2"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 calcmode="lin" valueType="num">
                                      <p:cBhvr>
                                        <p:cTn id="14" dur="500" fill="hold"/>
                                        <p:tgtEl>
                                          <p:spTgt spid="2"/>
                                        </p:tgtEl>
                                        <p:attrNameLst>
                                          <p:attrName>style.rotation</p:attrName>
                                        </p:attrNameLst>
                                      </p:cBhvr>
                                      <p:tavLst>
                                        <p:tav tm="0">
                                          <p:val>
                                            <p:fltVal val="360"/>
                                          </p:val>
                                        </p:tav>
                                        <p:tav tm="100000">
                                          <p:val>
                                            <p:fltVal val="0"/>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2">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259</TotalTime>
  <Words>590</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স্বাগত</vt:lpstr>
      <vt:lpstr>নাম : পার্থ বৈরাগী পদবী : ট্রেড ইন্সট্রাক্টর (কম্পিউটার ও তথ্য প্রযুক্তি) প্রতিষ্ঠান : সাকিনা আজহার টেকনিক্যাল কলেজ, ফকিরহাট, বাগেরহাট। মোবাইল নং : 01916136171 E-mail : pairagibairagi1987@gmail.com </vt:lpstr>
      <vt:lpstr>Slide 3</vt:lpstr>
      <vt:lpstr>Slide 4</vt:lpstr>
      <vt:lpstr>কম্পিউটারের প্রজন্ম ও প্রকারভেদ বিষয় ধারণা</vt:lpstr>
      <vt:lpstr>Slide 6</vt:lpstr>
      <vt:lpstr> কম্পিউটারের প্রজন্ম কি?</vt:lpstr>
      <vt:lpstr> </vt:lpstr>
      <vt:lpstr>কম্পিউটারের প্রজন্ম প্রকারভেদ</vt:lpstr>
      <vt:lpstr>জোড়া কাজ</vt:lpstr>
      <vt:lpstr> cÖ_g cÖRb¥ ev †Rbv‡ikb (১৯৪০-১৯৫৬) -ভ্যাকুয়াম টিউব  </vt:lpstr>
      <vt:lpstr> wØZxq cÖRb¥ ev †Rbv‡ikb (১৯৫৭-১৯৬৩) -ট্রানজিস্টর  </vt:lpstr>
      <vt:lpstr> Z…Zxq cÖRb¥ ev †Rbv‡ikb (১৯৬৪-১৯৭৫)-ইন্টিগ্রেটেড সার্কিট  </vt:lpstr>
      <vt:lpstr> PZz_© cÖRb¥ ev †Rbv‡ikb (১৯৭৬-১৯৮৯) -মাইক্রোপ্রসেসর  </vt:lpstr>
      <vt:lpstr> cÂg cÖRb¥ ev †Rbv‡ikb (১৯৯০-ভবিষ্যৎ) -কৃত্রিম বুদ্ধিমত্তা  </vt:lpstr>
      <vt:lpstr>দলগত কাজ</vt:lpstr>
      <vt:lpstr>মূল্যায়ণ</vt:lpstr>
      <vt:lpstr>বাড়ির কাজ</vt:lpstr>
      <vt:lpstr>Slide 19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sifat</dc:creator>
  <cp:lastModifiedBy>sifat</cp:lastModifiedBy>
  <cp:revision>151</cp:revision>
  <dcterms:created xsi:type="dcterms:W3CDTF">2019-11-05T11:19:33Z</dcterms:created>
  <dcterms:modified xsi:type="dcterms:W3CDTF">2019-11-06T15:13:42Z</dcterms:modified>
</cp:coreProperties>
</file>