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75227-01F5-4C67-AB70-5C07B871411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2CB9C-8AD1-4BAE-98A2-EC5772CD3C78}">
      <dgm:prSet phldrT="[Text]" custT="1"/>
      <dgm:spPr/>
      <dgm:t>
        <a:bodyPr/>
        <a:lstStyle/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জন্ম</a:t>
          </a:r>
        </a:p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১৮৩৮, হুগলি জেলা</a:t>
          </a:r>
          <a:endParaRPr lang="en-US" sz="1800" dirty="0">
            <a:latin typeface="SutonnyOMJ" pitchFamily="2" charset="0"/>
            <a:cs typeface="SutonnyOMJ" pitchFamily="2" charset="0"/>
          </a:endParaRPr>
        </a:p>
      </dgm:t>
    </dgm:pt>
    <dgm:pt modelId="{A684872E-6618-4232-9880-681B5AAAE26B}" type="parTrans" cxnId="{48BA7094-B487-4B48-A69D-E98BBAFC7DB6}">
      <dgm:prSet/>
      <dgm:spPr/>
      <dgm:t>
        <a:bodyPr/>
        <a:lstStyle/>
        <a:p>
          <a:endParaRPr lang="en-US"/>
        </a:p>
      </dgm:t>
    </dgm:pt>
    <dgm:pt modelId="{52BE6EF8-AB0C-4FD1-9DF2-528329B2A80B}" type="sibTrans" cxnId="{48BA7094-B487-4B48-A69D-E98BBAFC7DB6}">
      <dgm:prSet/>
      <dgm:spPr/>
      <dgm:t>
        <a:bodyPr/>
        <a:lstStyle/>
        <a:p>
          <a:endParaRPr lang="en-US"/>
        </a:p>
      </dgm:t>
    </dgm:pt>
    <dgm:pt modelId="{2E566788-96D4-43F2-95C9-695A45A6FA74}">
      <dgm:prSet phldrT="[Text]" custT="1"/>
      <dgm:spPr/>
      <dgm:t>
        <a:bodyPr/>
        <a:lstStyle/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কর্ম চাকরি,শিক্ষকতা আইন ব্যবসা</a:t>
          </a:r>
          <a:endParaRPr lang="en-US" sz="1800" dirty="0">
            <a:latin typeface="SutonnyOMJ" pitchFamily="2" charset="0"/>
            <a:cs typeface="SutonnyOMJ" pitchFamily="2" charset="0"/>
          </a:endParaRPr>
        </a:p>
      </dgm:t>
    </dgm:pt>
    <dgm:pt modelId="{38804271-3531-4F79-9227-7914B428BCDF}" type="parTrans" cxnId="{541A9EEA-B008-4C46-9EF4-6E9237E389FB}">
      <dgm:prSet/>
      <dgm:spPr/>
      <dgm:t>
        <a:bodyPr/>
        <a:lstStyle/>
        <a:p>
          <a:endParaRPr lang="en-US"/>
        </a:p>
      </dgm:t>
    </dgm:pt>
    <dgm:pt modelId="{1C5F362E-859D-47F5-820F-A2FDC8F912F7}" type="sibTrans" cxnId="{541A9EEA-B008-4C46-9EF4-6E9237E389FB}">
      <dgm:prSet/>
      <dgm:spPr/>
      <dgm:t>
        <a:bodyPr/>
        <a:lstStyle/>
        <a:p>
          <a:endParaRPr lang="en-US"/>
        </a:p>
      </dgm:t>
    </dgm:pt>
    <dgm:pt modelId="{ED2C642E-79FE-41BA-8D02-890EBB1C6FD7}">
      <dgm:prSet phldrT="[Text]" custT="1"/>
      <dgm:spPr/>
      <dgm:t>
        <a:bodyPr/>
        <a:lstStyle/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স্নাতক</a:t>
          </a:r>
        </a:p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কলকাতা বিশ্ববিদ্যালয়</a:t>
          </a:r>
        </a:p>
        <a:p>
          <a:r>
            <a:rPr lang="bn-IN" sz="1800" dirty="0" smtClean="0">
              <a:latin typeface="SutonnyOMJ" pitchFamily="2" charset="0"/>
              <a:cs typeface="SutonnyOMJ" pitchFamily="2" charset="0"/>
            </a:rPr>
            <a:t>১৮৫৯</a:t>
          </a:r>
          <a:endParaRPr lang="en-US" sz="1800" dirty="0">
            <a:latin typeface="SutonnyOMJ" pitchFamily="2" charset="0"/>
            <a:cs typeface="SutonnyOMJ" pitchFamily="2" charset="0"/>
          </a:endParaRPr>
        </a:p>
      </dgm:t>
    </dgm:pt>
    <dgm:pt modelId="{1D27034F-F791-4FF1-A8BD-804A2E874AED}" type="parTrans" cxnId="{9FE90B56-750D-4C92-9EF0-1B67E0815FB7}">
      <dgm:prSet/>
      <dgm:spPr/>
      <dgm:t>
        <a:bodyPr/>
        <a:lstStyle/>
        <a:p>
          <a:endParaRPr lang="en-US"/>
        </a:p>
      </dgm:t>
    </dgm:pt>
    <dgm:pt modelId="{0C01F78E-FB47-421A-8372-AD85E9540121}" type="sibTrans" cxnId="{9FE90B56-750D-4C92-9EF0-1B67E0815FB7}">
      <dgm:prSet/>
      <dgm:spPr/>
      <dgm:t>
        <a:bodyPr/>
        <a:lstStyle/>
        <a:p>
          <a:endParaRPr lang="en-US"/>
        </a:p>
      </dgm:t>
    </dgm:pt>
    <dgm:pt modelId="{ED42D181-C43C-4049-A51E-1BC5DC907999}">
      <dgm:prSet phldrT="[Text]"/>
      <dgm:spPr/>
      <dgm:t>
        <a:bodyPr/>
        <a:lstStyle/>
        <a:p>
          <a:r>
            <a:rPr lang="bn-IN" dirty="0" smtClean="0">
              <a:latin typeface="SutonnyOMJ" pitchFamily="2" charset="0"/>
              <a:cs typeface="SutonnyOMJ" pitchFamily="2" charset="0"/>
            </a:rPr>
            <a:t>কাব্য= বীরবাহু, আশাকানন, ছায়াময়ী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C2F07261-6A83-4CBE-8600-7C3EBFA398A3}" type="parTrans" cxnId="{65E0153B-5524-450D-B933-9FF43F88A4FE}">
      <dgm:prSet/>
      <dgm:spPr/>
      <dgm:t>
        <a:bodyPr/>
        <a:lstStyle/>
        <a:p>
          <a:endParaRPr lang="en-US"/>
        </a:p>
      </dgm:t>
    </dgm:pt>
    <dgm:pt modelId="{B625539F-103C-4E08-8AA6-46731674FF31}" type="sibTrans" cxnId="{65E0153B-5524-450D-B933-9FF43F88A4FE}">
      <dgm:prSet/>
      <dgm:spPr/>
      <dgm:t>
        <a:bodyPr/>
        <a:lstStyle/>
        <a:p>
          <a:endParaRPr lang="en-US"/>
        </a:p>
      </dgm:t>
    </dgm:pt>
    <dgm:pt modelId="{E460A2BC-AC1B-4AEC-B71D-05FEEF73F12C}">
      <dgm:prSet phldrT="[Text]" custT="1"/>
      <dgm:spPr/>
      <dgm:t>
        <a:bodyPr/>
        <a:lstStyle/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মৃত্যু</a:t>
          </a:r>
        </a:p>
        <a:p>
          <a:r>
            <a:rPr lang="bn-IN" sz="2000" dirty="0" smtClean="0">
              <a:latin typeface="SutonnyOMJ" pitchFamily="2" charset="0"/>
              <a:cs typeface="SutonnyOMJ" pitchFamily="2" charset="0"/>
            </a:rPr>
            <a:t>১৯০৩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0EF9007F-93DE-484B-A7EF-1D0B45CFC946}" type="parTrans" cxnId="{C1B3A97B-6386-4BB0-B7C3-A1BFD7E72999}">
      <dgm:prSet/>
      <dgm:spPr/>
      <dgm:t>
        <a:bodyPr/>
        <a:lstStyle/>
        <a:p>
          <a:endParaRPr lang="en-US"/>
        </a:p>
      </dgm:t>
    </dgm:pt>
    <dgm:pt modelId="{C0F6A08A-8751-4E80-87C1-8E25CECEFFCB}" type="sibTrans" cxnId="{C1B3A97B-6386-4BB0-B7C3-A1BFD7E72999}">
      <dgm:prSet/>
      <dgm:spPr/>
      <dgm:t>
        <a:bodyPr/>
        <a:lstStyle/>
        <a:p>
          <a:endParaRPr lang="en-US"/>
        </a:p>
      </dgm:t>
    </dgm:pt>
    <dgm:pt modelId="{4AB6674D-AA1F-4529-949F-7C8251846096}">
      <dgm:prSet custT="1"/>
      <dgm:spPr/>
      <dgm:t>
        <a:bodyPr/>
        <a:lstStyle/>
        <a:p>
          <a:r>
            <a:rPr lang="bn-IN" sz="2400" dirty="0" smtClean="0">
              <a:latin typeface="SutonnyOMJ" pitchFamily="2" charset="0"/>
              <a:cs typeface="SutonnyOMJ" pitchFamily="2" charset="0"/>
            </a:rPr>
            <a:t>মহাকাব্য</a:t>
          </a:r>
        </a:p>
        <a:p>
          <a:r>
            <a:rPr lang="bn-IN" sz="2400" dirty="0" smtClean="0">
              <a:latin typeface="SutonnyOMJ" pitchFamily="2" charset="0"/>
              <a:cs typeface="SutonnyOMJ" pitchFamily="2" charset="0"/>
            </a:rPr>
            <a:t>বৃত্রসংহার</a:t>
          </a:r>
          <a:endParaRPr lang="en-US" sz="2400" dirty="0">
            <a:latin typeface="SutonnyOMJ" pitchFamily="2" charset="0"/>
            <a:cs typeface="SutonnyOMJ" pitchFamily="2" charset="0"/>
          </a:endParaRPr>
        </a:p>
      </dgm:t>
    </dgm:pt>
    <dgm:pt modelId="{DA4B67CF-073B-4B0E-B789-DE47F22CBFF9}" type="parTrans" cxnId="{4965DBD3-21FD-49C0-A588-24E9D2FA993C}">
      <dgm:prSet/>
      <dgm:spPr/>
      <dgm:t>
        <a:bodyPr/>
        <a:lstStyle/>
        <a:p>
          <a:endParaRPr lang="en-US"/>
        </a:p>
      </dgm:t>
    </dgm:pt>
    <dgm:pt modelId="{EE0CEAD4-1449-4C28-A677-C2B2D12508A6}" type="sibTrans" cxnId="{4965DBD3-21FD-49C0-A588-24E9D2FA993C}">
      <dgm:prSet/>
      <dgm:spPr/>
      <dgm:t>
        <a:bodyPr/>
        <a:lstStyle/>
        <a:p>
          <a:endParaRPr lang="en-US"/>
        </a:p>
      </dgm:t>
    </dgm:pt>
    <dgm:pt modelId="{BC37B68B-420C-4702-B297-375F80B2DDC6}" type="pres">
      <dgm:prSet presAssocID="{DC675227-01F5-4C67-AB70-5C07B87141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3876B-2A3F-4EA1-813C-22ABB6AB4781}" type="pres">
      <dgm:prSet presAssocID="{3F72CB9C-8AD1-4BAE-98A2-EC5772CD3C78}" presName="node" presStyleLbl="node1" presStyleIdx="0" presStyleCnt="6" custScaleX="109681" custScaleY="126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9670-FDBC-4019-A61A-056C35467726}" type="pres">
      <dgm:prSet presAssocID="{3F72CB9C-8AD1-4BAE-98A2-EC5772CD3C78}" presName="spNode" presStyleCnt="0"/>
      <dgm:spPr/>
    </dgm:pt>
    <dgm:pt modelId="{29334ADF-952C-400B-8BEA-177EA1C6E449}" type="pres">
      <dgm:prSet presAssocID="{52BE6EF8-AB0C-4FD1-9DF2-528329B2A80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E6E40D3-7E95-410F-8941-D8EE8DEED840}" type="pres">
      <dgm:prSet presAssocID="{2E566788-96D4-43F2-95C9-695A45A6FA74}" presName="node" presStyleLbl="node1" presStyleIdx="1" presStyleCnt="6" custScaleX="107884" custScaleY="13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68E99-B2F1-4A78-B352-6CC652780C22}" type="pres">
      <dgm:prSet presAssocID="{2E566788-96D4-43F2-95C9-695A45A6FA74}" presName="spNode" presStyleCnt="0"/>
      <dgm:spPr/>
    </dgm:pt>
    <dgm:pt modelId="{96A6C6AC-31D4-437C-833E-40FE00C8CB6F}" type="pres">
      <dgm:prSet presAssocID="{1C5F362E-859D-47F5-820F-A2FDC8F912F7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D7760BE-763D-4B31-A10F-BDA2E1574D44}" type="pres">
      <dgm:prSet presAssocID="{ED2C642E-79FE-41BA-8D02-890EBB1C6FD7}" presName="node" presStyleLbl="node1" presStyleIdx="2" presStyleCnt="6" custScaleX="115617" custScaleY="13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BB942-EDC2-44D5-B2C7-C853CC774843}" type="pres">
      <dgm:prSet presAssocID="{ED2C642E-79FE-41BA-8D02-890EBB1C6FD7}" presName="spNode" presStyleCnt="0"/>
      <dgm:spPr/>
    </dgm:pt>
    <dgm:pt modelId="{ECE3EAD3-FE93-4A31-B0DF-221D73A1825B}" type="pres">
      <dgm:prSet presAssocID="{0C01F78E-FB47-421A-8372-AD85E954012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278E5BB9-D9A9-4F56-B741-F850CF6A4752}" type="pres">
      <dgm:prSet presAssocID="{4AB6674D-AA1F-4529-949F-7C8251846096}" presName="node" presStyleLbl="node1" presStyleIdx="3" presStyleCnt="6" custScaleX="125804" custScaleY="121262" custRadScaleRad="101717" custRadScaleInc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3253F-B8CC-4D42-AD55-9290E405082B}" type="pres">
      <dgm:prSet presAssocID="{4AB6674D-AA1F-4529-949F-7C8251846096}" presName="spNode" presStyleCnt="0"/>
      <dgm:spPr/>
    </dgm:pt>
    <dgm:pt modelId="{75153B86-8D76-45A4-B448-00112410BB6A}" type="pres">
      <dgm:prSet presAssocID="{EE0CEAD4-1449-4C28-A677-C2B2D12508A6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944C90D-E364-474B-95F2-4B3E55476FE0}" type="pres">
      <dgm:prSet presAssocID="{ED42D181-C43C-4049-A51E-1BC5DC907999}" presName="node" presStyleLbl="node1" presStyleIdx="4" presStyleCnt="6" custScaleX="110437" custScaleY="127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4C0D1-5161-439D-8E40-C7332708AC4D}" type="pres">
      <dgm:prSet presAssocID="{ED42D181-C43C-4049-A51E-1BC5DC907999}" presName="spNode" presStyleCnt="0"/>
      <dgm:spPr/>
    </dgm:pt>
    <dgm:pt modelId="{C20B88B6-3393-4BBC-9261-61CDAACE9B8E}" type="pres">
      <dgm:prSet presAssocID="{B625539F-103C-4E08-8AA6-46731674FF3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428F07B-FF42-4E7A-A5AC-0EE7B0E2A2A6}" type="pres">
      <dgm:prSet presAssocID="{E460A2BC-AC1B-4AEC-B71D-05FEEF73F12C}" presName="node" presStyleLbl="node1" presStyleIdx="5" presStyleCnt="6" custScaleX="112370" custScaleY="13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67E00-6782-4D60-B619-88C9D2114D70}" type="pres">
      <dgm:prSet presAssocID="{E460A2BC-AC1B-4AEC-B71D-05FEEF73F12C}" presName="spNode" presStyleCnt="0"/>
      <dgm:spPr/>
    </dgm:pt>
    <dgm:pt modelId="{0294AAA4-BAEB-4244-B3F4-243C05B6E706}" type="pres">
      <dgm:prSet presAssocID="{C0F6A08A-8751-4E80-87C1-8E25CECEFFC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6DBAA5BB-1A54-41D5-BC53-728DE040E6CB}" type="presOf" srcId="{1C5F362E-859D-47F5-820F-A2FDC8F912F7}" destId="{96A6C6AC-31D4-437C-833E-40FE00C8CB6F}" srcOrd="0" destOrd="0" presId="urn:microsoft.com/office/officeart/2005/8/layout/cycle6"/>
    <dgm:cxn modelId="{90DFF15A-6487-41F4-9699-4A6486B4536E}" type="presOf" srcId="{52BE6EF8-AB0C-4FD1-9DF2-528329B2A80B}" destId="{29334ADF-952C-400B-8BEA-177EA1C6E449}" srcOrd="0" destOrd="0" presId="urn:microsoft.com/office/officeart/2005/8/layout/cycle6"/>
    <dgm:cxn modelId="{9FE90B56-750D-4C92-9EF0-1B67E0815FB7}" srcId="{DC675227-01F5-4C67-AB70-5C07B8714117}" destId="{ED2C642E-79FE-41BA-8D02-890EBB1C6FD7}" srcOrd="2" destOrd="0" parTransId="{1D27034F-F791-4FF1-A8BD-804A2E874AED}" sibTransId="{0C01F78E-FB47-421A-8372-AD85E9540121}"/>
    <dgm:cxn modelId="{172A6E9F-22F9-4C37-8725-48E0BD371D06}" type="presOf" srcId="{DC675227-01F5-4C67-AB70-5C07B8714117}" destId="{BC37B68B-420C-4702-B297-375F80B2DDC6}" srcOrd="0" destOrd="0" presId="urn:microsoft.com/office/officeart/2005/8/layout/cycle6"/>
    <dgm:cxn modelId="{C1B3A97B-6386-4BB0-B7C3-A1BFD7E72999}" srcId="{DC675227-01F5-4C67-AB70-5C07B8714117}" destId="{E460A2BC-AC1B-4AEC-B71D-05FEEF73F12C}" srcOrd="5" destOrd="0" parTransId="{0EF9007F-93DE-484B-A7EF-1D0B45CFC946}" sibTransId="{C0F6A08A-8751-4E80-87C1-8E25CECEFFCB}"/>
    <dgm:cxn modelId="{24FE2D6F-7747-420C-8CE9-73047E8F7120}" type="presOf" srcId="{0C01F78E-FB47-421A-8372-AD85E9540121}" destId="{ECE3EAD3-FE93-4A31-B0DF-221D73A1825B}" srcOrd="0" destOrd="0" presId="urn:microsoft.com/office/officeart/2005/8/layout/cycle6"/>
    <dgm:cxn modelId="{B2F1813F-F8F5-4C0F-B1BB-F1B3DD81289F}" type="presOf" srcId="{3F72CB9C-8AD1-4BAE-98A2-EC5772CD3C78}" destId="{6563876B-2A3F-4EA1-813C-22ABB6AB4781}" srcOrd="0" destOrd="0" presId="urn:microsoft.com/office/officeart/2005/8/layout/cycle6"/>
    <dgm:cxn modelId="{CC7DBF5C-E893-4A94-BD98-436520709ECB}" type="presOf" srcId="{2E566788-96D4-43F2-95C9-695A45A6FA74}" destId="{CE6E40D3-7E95-410F-8941-D8EE8DEED840}" srcOrd="0" destOrd="0" presId="urn:microsoft.com/office/officeart/2005/8/layout/cycle6"/>
    <dgm:cxn modelId="{65E0153B-5524-450D-B933-9FF43F88A4FE}" srcId="{DC675227-01F5-4C67-AB70-5C07B8714117}" destId="{ED42D181-C43C-4049-A51E-1BC5DC907999}" srcOrd="4" destOrd="0" parTransId="{C2F07261-6A83-4CBE-8600-7C3EBFA398A3}" sibTransId="{B625539F-103C-4E08-8AA6-46731674FF31}"/>
    <dgm:cxn modelId="{3AB9E946-BF6D-421C-9864-76F4D3A225A4}" type="presOf" srcId="{B625539F-103C-4E08-8AA6-46731674FF31}" destId="{C20B88B6-3393-4BBC-9261-61CDAACE9B8E}" srcOrd="0" destOrd="0" presId="urn:microsoft.com/office/officeart/2005/8/layout/cycle6"/>
    <dgm:cxn modelId="{4965DBD3-21FD-49C0-A588-24E9D2FA993C}" srcId="{DC675227-01F5-4C67-AB70-5C07B8714117}" destId="{4AB6674D-AA1F-4529-949F-7C8251846096}" srcOrd="3" destOrd="0" parTransId="{DA4B67CF-073B-4B0E-B789-DE47F22CBFF9}" sibTransId="{EE0CEAD4-1449-4C28-A677-C2B2D12508A6}"/>
    <dgm:cxn modelId="{541A9EEA-B008-4C46-9EF4-6E9237E389FB}" srcId="{DC675227-01F5-4C67-AB70-5C07B8714117}" destId="{2E566788-96D4-43F2-95C9-695A45A6FA74}" srcOrd="1" destOrd="0" parTransId="{38804271-3531-4F79-9227-7914B428BCDF}" sibTransId="{1C5F362E-859D-47F5-820F-A2FDC8F912F7}"/>
    <dgm:cxn modelId="{A1F5EDB4-ECFE-4676-B6E9-D9B5B7EBB3E4}" type="presOf" srcId="{C0F6A08A-8751-4E80-87C1-8E25CECEFFCB}" destId="{0294AAA4-BAEB-4244-B3F4-243C05B6E706}" srcOrd="0" destOrd="0" presId="urn:microsoft.com/office/officeart/2005/8/layout/cycle6"/>
    <dgm:cxn modelId="{48BA7094-B487-4B48-A69D-E98BBAFC7DB6}" srcId="{DC675227-01F5-4C67-AB70-5C07B8714117}" destId="{3F72CB9C-8AD1-4BAE-98A2-EC5772CD3C78}" srcOrd="0" destOrd="0" parTransId="{A684872E-6618-4232-9880-681B5AAAE26B}" sibTransId="{52BE6EF8-AB0C-4FD1-9DF2-528329B2A80B}"/>
    <dgm:cxn modelId="{F70CAD23-CD5C-4CFE-80BC-65B45829724A}" type="presOf" srcId="{EE0CEAD4-1449-4C28-A677-C2B2D12508A6}" destId="{75153B86-8D76-45A4-B448-00112410BB6A}" srcOrd="0" destOrd="0" presId="urn:microsoft.com/office/officeart/2005/8/layout/cycle6"/>
    <dgm:cxn modelId="{06D6EC50-3502-4551-B06B-A1C09AF8ABFD}" type="presOf" srcId="{ED42D181-C43C-4049-A51E-1BC5DC907999}" destId="{8944C90D-E364-474B-95F2-4B3E55476FE0}" srcOrd="0" destOrd="0" presId="urn:microsoft.com/office/officeart/2005/8/layout/cycle6"/>
    <dgm:cxn modelId="{F6C77A70-3D1D-4846-8DC8-18C0B1476757}" type="presOf" srcId="{4AB6674D-AA1F-4529-949F-7C8251846096}" destId="{278E5BB9-D9A9-4F56-B741-F850CF6A4752}" srcOrd="0" destOrd="0" presId="urn:microsoft.com/office/officeart/2005/8/layout/cycle6"/>
    <dgm:cxn modelId="{C00327D3-FE21-4BA7-B565-B075B95E97D9}" type="presOf" srcId="{ED2C642E-79FE-41BA-8D02-890EBB1C6FD7}" destId="{ED7760BE-763D-4B31-A10F-BDA2E1574D44}" srcOrd="0" destOrd="0" presId="urn:microsoft.com/office/officeart/2005/8/layout/cycle6"/>
    <dgm:cxn modelId="{D7B5C37C-0B87-4B96-B82E-655FB91164F3}" type="presOf" srcId="{E460A2BC-AC1B-4AEC-B71D-05FEEF73F12C}" destId="{B428F07B-FF42-4E7A-A5AC-0EE7B0E2A2A6}" srcOrd="0" destOrd="0" presId="urn:microsoft.com/office/officeart/2005/8/layout/cycle6"/>
    <dgm:cxn modelId="{BFC24F3C-6185-411C-AB1A-A87458105FEA}" type="presParOf" srcId="{BC37B68B-420C-4702-B297-375F80B2DDC6}" destId="{6563876B-2A3F-4EA1-813C-22ABB6AB4781}" srcOrd="0" destOrd="0" presId="urn:microsoft.com/office/officeart/2005/8/layout/cycle6"/>
    <dgm:cxn modelId="{2F591AEC-775A-4DC7-B235-BE3FAB1CEC08}" type="presParOf" srcId="{BC37B68B-420C-4702-B297-375F80B2DDC6}" destId="{57F59670-FDBC-4019-A61A-056C35467726}" srcOrd="1" destOrd="0" presId="urn:microsoft.com/office/officeart/2005/8/layout/cycle6"/>
    <dgm:cxn modelId="{F96BA64C-4F06-46D5-A44A-ECBA122CFA9C}" type="presParOf" srcId="{BC37B68B-420C-4702-B297-375F80B2DDC6}" destId="{29334ADF-952C-400B-8BEA-177EA1C6E449}" srcOrd="2" destOrd="0" presId="urn:microsoft.com/office/officeart/2005/8/layout/cycle6"/>
    <dgm:cxn modelId="{E855DC38-70A4-4BCE-BC72-2EE4DCFAA1A5}" type="presParOf" srcId="{BC37B68B-420C-4702-B297-375F80B2DDC6}" destId="{CE6E40D3-7E95-410F-8941-D8EE8DEED840}" srcOrd="3" destOrd="0" presId="urn:microsoft.com/office/officeart/2005/8/layout/cycle6"/>
    <dgm:cxn modelId="{72712A5E-E3DB-4E0C-9369-E9BC91D7B176}" type="presParOf" srcId="{BC37B68B-420C-4702-B297-375F80B2DDC6}" destId="{F9068E99-B2F1-4A78-B352-6CC652780C22}" srcOrd="4" destOrd="0" presId="urn:microsoft.com/office/officeart/2005/8/layout/cycle6"/>
    <dgm:cxn modelId="{CEAC90A3-C332-46B1-AF23-353D94E27B1D}" type="presParOf" srcId="{BC37B68B-420C-4702-B297-375F80B2DDC6}" destId="{96A6C6AC-31D4-437C-833E-40FE00C8CB6F}" srcOrd="5" destOrd="0" presId="urn:microsoft.com/office/officeart/2005/8/layout/cycle6"/>
    <dgm:cxn modelId="{7DC73066-F8D2-4B81-B069-1DEC1FE195AE}" type="presParOf" srcId="{BC37B68B-420C-4702-B297-375F80B2DDC6}" destId="{ED7760BE-763D-4B31-A10F-BDA2E1574D44}" srcOrd="6" destOrd="0" presId="urn:microsoft.com/office/officeart/2005/8/layout/cycle6"/>
    <dgm:cxn modelId="{1A88539D-702C-4BAF-91EA-E6ED2B886456}" type="presParOf" srcId="{BC37B68B-420C-4702-B297-375F80B2DDC6}" destId="{4FFBB942-EDC2-44D5-B2C7-C853CC774843}" srcOrd="7" destOrd="0" presId="urn:microsoft.com/office/officeart/2005/8/layout/cycle6"/>
    <dgm:cxn modelId="{602F9214-D3AB-4387-878E-E23D8CB0E318}" type="presParOf" srcId="{BC37B68B-420C-4702-B297-375F80B2DDC6}" destId="{ECE3EAD3-FE93-4A31-B0DF-221D73A1825B}" srcOrd="8" destOrd="0" presId="urn:microsoft.com/office/officeart/2005/8/layout/cycle6"/>
    <dgm:cxn modelId="{AF452B8B-6D41-4766-8A4D-31927E35D5FB}" type="presParOf" srcId="{BC37B68B-420C-4702-B297-375F80B2DDC6}" destId="{278E5BB9-D9A9-4F56-B741-F850CF6A4752}" srcOrd="9" destOrd="0" presId="urn:microsoft.com/office/officeart/2005/8/layout/cycle6"/>
    <dgm:cxn modelId="{DCED0E21-CBAE-46B9-941A-B43CA28B280C}" type="presParOf" srcId="{BC37B68B-420C-4702-B297-375F80B2DDC6}" destId="{3DB3253F-B8CC-4D42-AD55-9290E405082B}" srcOrd="10" destOrd="0" presId="urn:microsoft.com/office/officeart/2005/8/layout/cycle6"/>
    <dgm:cxn modelId="{B43BBAAF-C5BA-4E4B-9359-0F51AC18039F}" type="presParOf" srcId="{BC37B68B-420C-4702-B297-375F80B2DDC6}" destId="{75153B86-8D76-45A4-B448-00112410BB6A}" srcOrd="11" destOrd="0" presId="urn:microsoft.com/office/officeart/2005/8/layout/cycle6"/>
    <dgm:cxn modelId="{B13D0FFD-4140-47FC-8D39-56D611871275}" type="presParOf" srcId="{BC37B68B-420C-4702-B297-375F80B2DDC6}" destId="{8944C90D-E364-474B-95F2-4B3E55476FE0}" srcOrd="12" destOrd="0" presId="urn:microsoft.com/office/officeart/2005/8/layout/cycle6"/>
    <dgm:cxn modelId="{856DE0F3-4968-44CF-9E11-519663C81F65}" type="presParOf" srcId="{BC37B68B-420C-4702-B297-375F80B2DDC6}" destId="{6154C0D1-5161-439D-8E40-C7332708AC4D}" srcOrd="13" destOrd="0" presId="urn:microsoft.com/office/officeart/2005/8/layout/cycle6"/>
    <dgm:cxn modelId="{9BD29D78-0A67-45B1-B8FF-38591617AE4F}" type="presParOf" srcId="{BC37B68B-420C-4702-B297-375F80B2DDC6}" destId="{C20B88B6-3393-4BBC-9261-61CDAACE9B8E}" srcOrd="14" destOrd="0" presId="urn:microsoft.com/office/officeart/2005/8/layout/cycle6"/>
    <dgm:cxn modelId="{AECBCB1E-13B9-4350-9970-94F12DA28B31}" type="presParOf" srcId="{BC37B68B-420C-4702-B297-375F80B2DDC6}" destId="{B428F07B-FF42-4E7A-A5AC-0EE7B0E2A2A6}" srcOrd="15" destOrd="0" presId="urn:microsoft.com/office/officeart/2005/8/layout/cycle6"/>
    <dgm:cxn modelId="{174BD0FB-D57B-4563-9174-6615684D3DF2}" type="presParOf" srcId="{BC37B68B-420C-4702-B297-375F80B2DDC6}" destId="{6B367E00-6782-4D60-B619-88C9D2114D70}" srcOrd="16" destOrd="0" presId="urn:microsoft.com/office/officeart/2005/8/layout/cycle6"/>
    <dgm:cxn modelId="{9E415926-634B-40B6-A965-9B5F1DD665D1}" type="presParOf" srcId="{BC37B68B-420C-4702-B297-375F80B2DDC6}" destId="{0294AAA4-BAEB-4244-B3F4-243C05B6E706}" srcOrd="17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Up Ribbon 5"/>
          <p:cNvSpPr/>
          <p:nvPr/>
        </p:nvSpPr>
        <p:spPr>
          <a:xfrm>
            <a:off x="1828800" y="76200"/>
            <a:ext cx="5334000" cy="1219200"/>
          </a:xfrm>
          <a:prstGeom prst="ellipseRibbon2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songit-dibos-20190621144534.jpg"/>
          <p:cNvPicPr>
            <a:picLocks noChangeAspect="1"/>
          </p:cNvPicPr>
          <p:nvPr/>
        </p:nvPicPr>
        <p:blipFill>
          <a:blip r:embed="rId2"/>
          <a:srcRect r="33703" b="8869"/>
          <a:stretch>
            <a:fillRect/>
          </a:stretch>
        </p:blipFill>
        <p:spPr>
          <a:xfrm>
            <a:off x="304800" y="1600200"/>
            <a:ext cx="8382000" cy="4974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মহাকাব্য সহ কবি হেমচন্দ্রের কয়েকটি উল্লেখযোগ্য কাব্য কাব্যগ্রন্থের নাম লিখ।</a:t>
            </a:r>
          </a:p>
          <a:p>
            <a:pPr>
              <a:buNone/>
            </a:pPr>
            <a:endParaRPr lang="bn-IN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       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একক কাজ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           শব্দার্থ লিখ</a:t>
            </a:r>
          </a:p>
          <a:p>
            <a:pPr>
              <a:buNone/>
            </a:pP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maxresdefault (3).jpg"/>
          <p:cNvPicPr>
            <a:picLocks noChangeAspect="1"/>
          </p:cNvPicPr>
          <p:nvPr/>
        </p:nvPicPr>
        <p:blipFill>
          <a:blip r:embed="rId2"/>
          <a:srcRect l="10833" t="33704" r="44166" b="8519"/>
          <a:stretch>
            <a:fillRect/>
          </a:stretch>
        </p:blipFill>
        <p:spPr>
          <a:xfrm>
            <a:off x="304801" y="3505200"/>
            <a:ext cx="195775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75088f7c.jpg"/>
          <p:cNvPicPr>
            <a:picLocks noChangeAspect="1"/>
          </p:cNvPicPr>
          <p:nvPr/>
        </p:nvPicPr>
        <p:blipFill>
          <a:blip r:embed="rId3"/>
          <a:srcRect l="62469" t="7250" r="5469" b="24350"/>
          <a:stretch>
            <a:fillRect/>
          </a:stretch>
        </p:blipFill>
        <p:spPr>
          <a:xfrm>
            <a:off x="7391400" y="3276600"/>
            <a:ext cx="1371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_wrzPXCA7b38B3cvoo7dC-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34340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457200" y="51054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আকিঞ্চন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জীবাত্মা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638800" y="3657600"/>
            <a:ext cx="1600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দারা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19050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করো না সুখের আশ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228600"/>
            <a:ext cx="19050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পরো না দুখের ফাঁস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524000"/>
            <a:ext cx="21336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জীবনের উদ্দেশ্য তা নয়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60712427_322829411725258_4828225148366618624_n.jpg"/>
          <p:cNvPicPr>
            <a:picLocks noChangeAspect="1"/>
          </p:cNvPicPr>
          <p:nvPr/>
        </p:nvPicPr>
        <p:blipFill>
          <a:blip r:embed="rId2"/>
          <a:srcRect l="12597" t="12857" r="14676" b="15714"/>
          <a:stretch>
            <a:fillRect/>
          </a:stretch>
        </p:blipFill>
        <p:spPr>
          <a:xfrm>
            <a:off x="487680" y="1295400"/>
            <a:ext cx="1950720" cy="1447800"/>
          </a:xfrm>
          <a:prstGeom prst="rect">
            <a:avLst/>
          </a:prstGeom>
        </p:spPr>
      </p:pic>
      <p:pic>
        <p:nvPicPr>
          <p:cNvPr id="6" name="Picture 5" descr="images (12).jfif"/>
          <p:cNvPicPr>
            <a:picLocks noChangeAspect="1"/>
          </p:cNvPicPr>
          <p:nvPr/>
        </p:nvPicPr>
        <p:blipFill>
          <a:blip r:embed="rId3"/>
          <a:srcRect t="12182" r="1913" b="12182"/>
          <a:stretch>
            <a:fillRect/>
          </a:stretch>
        </p:blipFill>
        <p:spPr>
          <a:xfrm>
            <a:off x="6934200" y="1295400"/>
            <a:ext cx="1828800" cy="153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5257800"/>
            <a:ext cx="6629400" cy="1219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জীবন নিছক রাতের স্বপ্নের মত নয়, মিথ্যা বা অধিক সুখের আশায় দুঃখ বাড়ানো উচিত নয়। মানব জীবনের উদ্দেশ্য সেটা না। সংসারে থেকে পৃথিবীর মঙ্গল সাধন করাই আমাদের উচিত।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3810000"/>
            <a:ext cx="5181600" cy="1219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সংসারে সংসারী সাজ,           করো নিত্য নিজ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কাজ,</a:t>
            </a:r>
            <a:endParaRPr lang="bn-IN" sz="24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ভবের উন্নতি যাতে হয়।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 descr="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3622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পরিচিতি লিখ।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বাক্য গঠন করো----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ক্রন্দন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জীবাত্মা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আকিঞ্চন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অনিত্য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12974264_1010899105645428_6979437252086971641_n.jpg"/>
          <p:cNvPicPr>
            <a:picLocks noChangeAspect="1"/>
          </p:cNvPicPr>
          <p:nvPr/>
        </p:nvPicPr>
        <p:blipFill>
          <a:blip r:embed="rId2"/>
          <a:srcRect l="4444" t="32222" r="59758" b="18792"/>
          <a:stretch>
            <a:fillRect/>
          </a:stretch>
        </p:blipFill>
        <p:spPr>
          <a:xfrm>
            <a:off x="6781800" y="1295399"/>
            <a:ext cx="1600200" cy="21897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3581400" y="0"/>
            <a:ext cx="2209800" cy="1676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200" b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743200"/>
            <a:ext cx="58674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জীবাত্মা কি নয়?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ক) বৃথা      খ) নিত্য      গ) অনিত্য      ঘ) নিশার স্বপন</a:t>
            </a:r>
          </a:p>
          <a:p>
            <a:pPr algn="ctr"/>
            <a:endParaRPr lang="bn-IN" sz="24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কবি কাতর স্বরে কি বলতে নিষেধ করেছেন?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জীবন নিশার স্বপন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জন্ম বৃথা 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দারা পুত্র কেউ কারো নয়</a:t>
            </a:r>
          </a:p>
          <a:p>
            <a:pPr marL="514350" indent="-514350"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1, 2 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খ)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1,3  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গ)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2,3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ঘ)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1,2,3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4876800" y="3810000"/>
            <a:ext cx="9906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6400800" y="6019800"/>
            <a:ext cx="1066800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8400" y="1143000"/>
            <a:ext cx="4267200" cy="5003869"/>
            <a:chOff x="2133600" y="939731"/>
            <a:chExt cx="4267200" cy="5003869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4" name="Frame 3"/>
            <p:cNvSpPr/>
            <p:nvPr/>
          </p:nvSpPr>
          <p:spPr>
            <a:xfrm>
              <a:off x="2133600" y="2895600"/>
              <a:ext cx="4267200" cy="3048000"/>
            </a:xfrm>
            <a:prstGeom prst="frame">
              <a:avLst/>
            </a:prstGeom>
            <a:grpFill/>
            <a:ln w="34925">
              <a:solidFill>
                <a:srgbClr val="FFFF0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বাড়ির কাজ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জীবনের উদ্দেশ্য কি হওয়া উচিৎ সে বিষয়ে ১০ বাক্যে নিজের মতামত লিখে আনবে।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2612632">
              <a:off x="2167694" y="939731"/>
              <a:ext cx="4112885" cy="3982689"/>
            </a:xfrm>
            <a:prstGeom prst="halfFrame">
              <a:avLst>
                <a:gd name="adj1" fmla="val 33013"/>
                <a:gd name="adj2" fmla="val 35084"/>
              </a:avLst>
            </a:prstGeom>
            <a:grpFill/>
            <a:ln w="34925">
              <a:solidFill>
                <a:srgbClr val="FFFF0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bn-IN" sz="54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1a-442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18" t="10102" r="14432" b="10769"/>
          <a:stretch>
            <a:fillRect/>
          </a:stretch>
        </p:blipFill>
        <p:spPr>
          <a:xfrm>
            <a:off x="1828800" y="2416629"/>
            <a:ext cx="6172200" cy="32983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86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12974264_1010899105645428_6979437252086971641_n.jpg"/>
          <p:cNvPicPr>
            <a:picLocks noChangeAspect="1"/>
          </p:cNvPicPr>
          <p:nvPr/>
        </p:nvPicPr>
        <p:blipFill>
          <a:blip r:embed="rId4"/>
          <a:srcRect l="4444" t="33333" r="58889" b="22222"/>
          <a:stretch>
            <a:fillRect/>
          </a:stretch>
        </p:blipFill>
        <p:spPr>
          <a:xfrm>
            <a:off x="125730" y="2209800"/>
            <a:ext cx="2388870" cy="289560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1108_190908.jpg"/>
          <p:cNvPicPr>
            <a:picLocks noChangeAspect="1"/>
          </p:cNvPicPr>
          <p:nvPr/>
        </p:nvPicPr>
        <p:blipFill>
          <a:blip r:embed="rId2" cstate="print"/>
          <a:srcRect l="7215" t="1521" r="13110"/>
          <a:stretch>
            <a:fillRect/>
          </a:stretch>
        </p:blipFill>
        <p:spPr>
          <a:xfrm rot="5400000">
            <a:off x="5901609" y="1261193"/>
            <a:ext cx="366538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0180125_133650.jpg"/>
          <p:cNvPicPr>
            <a:picLocks noChangeAspect="1"/>
          </p:cNvPicPr>
          <p:nvPr/>
        </p:nvPicPr>
        <p:blipFill>
          <a:blip r:embed="rId3" cstate="print"/>
          <a:srcRect l="30833" t="17778" r="23333" b="3333"/>
          <a:stretch>
            <a:fillRect/>
          </a:stretch>
        </p:blipFill>
        <p:spPr>
          <a:xfrm>
            <a:off x="0" y="762000"/>
            <a:ext cx="289238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33800" y="304800"/>
            <a:ext cx="1752600" cy="7694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4400" u="sng" dirty="0" smtClean="0">
                <a:ln w="635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SushreeOMJ" pitchFamily="2" charset="0"/>
                <a:cs typeface="SutonnySushreeOMJ" pitchFamily="2" charset="0"/>
              </a:rPr>
              <a:t>পরিচিতি</a:t>
            </a:r>
            <a:endParaRPr lang="en-US" sz="4400" dirty="0">
              <a:ln w="6350"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648200"/>
            <a:ext cx="4572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4724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নবম-দশম শ্রেণি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বিষয়ঃ বাংলা সাহিত্য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কবিতা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ছবি পর্যাবেক্ষণ করে পাঠ্য-বিষয় বলার চেষ্টা কর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                           আজকের পাঠ্য---</a:t>
            </a:r>
          </a:p>
          <a:p>
            <a:pPr marL="514350" indent="-514350"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                                      জীবন-সঙ্গীত</a:t>
            </a:r>
          </a:p>
          <a:p>
            <a:pPr marL="514350" indent="-514350"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                                                                 হেমচন্দ্র বন্দ্যোপাধ্যায়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/>
          <a:srcRect l="22297" t="16667" r="28334" b="42430"/>
          <a:stretch>
            <a:fillRect/>
          </a:stretch>
        </p:blipFill>
        <p:spPr>
          <a:xfrm>
            <a:off x="4800600" y="1295400"/>
            <a:ext cx="3893574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helinajahan-1509034442-19c239c_xlarge.jpg"/>
          <p:cNvPicPr>
            <a:picLocks noChangeAspect="1"/>
          </p:cNvPicPr>
          <p:nvPr/>
        </p:nvPicPr>
        <p:blipFill>
          <a:blip r:embed="rId3"/>
          <a:srcRect l="1865" t="1778" r="3030" b="2222"/>
          <a:stretch>
            <a:fillRect/>
          </a:stretch>
        </p:blipFill>
        <p:spPr>
          <a:xfrm>
            <a:off x="304800" y="1295400"/>
            <a:ext cx="4246033" cy="541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n w="6350">
                  <a:solidFill>
                    <a:srgbClr val="7030A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n w="6350"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পাঠ শেষে শিক্ষার্থীরা............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কবি পরিচিতি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অপেক্ষাকৃত কঠিন শব্দের সঠিক উচ্চারণসহ কবিতার খণ্ডাংশ আবৃত্তি করতে পারবে।</a:t>
            </a: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 শব্দার্থ লিখতে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কঠিন শব্দ দিয়ে বাক্য গঠন করতে পারবে।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974264_1010899105645428_6979437252086971641_n.jpg"/>
          <p:cNvPicPr>
            <a:picLocks noChangeAspect="1"/>
          </p:cNvPicPr>
          <p:nvPr/>
        </p:nvPicPr>
        <p:blipFill>
          <a:blip r:embed="rId2"/>
          <a:srcRect l="4444" t="34444" r="61111" b="23333"/>
          <a:stretch>
            <a:fillRect/>
          </a:stretch>
        </p:blipFill>
        <p:spPr>
          <a:xfrm>
            <a:off x="3352800" y="2209800"/>
            <a:ext cx="2362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1219200" y="1143000"/>
          <a:ext cx="6934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loud Callout 7"/>
          <p:cNvSpPr/>
          <p:nvPr/>
        </p:nvSpPr>
        <p:spPr>
          <a:xfrm>
            <a:off x="5715000" y="76200"/>
            <a:ext cx="1905000" cy="1371600"/>
          </a:xfrm>
          <a:prstGeom prst="cloudCallou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কবি পরিচিতি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63876B-2A3F-4EA1-813C-22ABB6AB4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6563876B-2A3F-4EA1-813C-22ABB6AB4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334ADF-952C-400B-8BEA-177EA1C6E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29334ADF-952C-400B-8BEA-177EA1C6E4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E40D3-7E95-410F-8941-D8EE8DEED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CE6E40D3-7E95-410F-8941-D8EE8DEED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A6C6AC-31D4-437C-833E-40FE00C8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6A6C6AC-31D4-437C-833E-40FE00C8C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7760BE-763D-4B31-A10F-BDA2E1574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ED7760BE-763D-4B31-A10F-BDA2E1574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E3EAD3-FE93-4A31-B0DF-221D73A18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ECE3EAD3-FE93-4A31-B0DF-221D73A18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E5BB9-D9A9-4F56-B741-F850CF6A4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278E5BB9-D9A9-4F56-B741-F850CF6A4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153B86-8D76-45A4-B448-00112410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75153B86-8D76-45A4-B448-00112410B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4C90D-E364-474B-95F2-4B3E5547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8944C90D-E364-474B-95F2-4B3E5547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0B88B6-3393-4BBC-9261-61CDAACE9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C20B88B6-3393-4BBC-9261-61CDAACE9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28F07B-FF42-4E7A-A5AC-0EE7B0E2A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B428F07B-FF42-4E7A-A5AC-0EE7B0E2A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94AAA4-BAEB-4244-B3F4-243C05B6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0294AAA4-BAEB-4244-B3F4-243C05B6E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7010400" y="152400"/>
            <a:ext cx="1981200" cy="1600200"/>
          </a:xfrm>
          <a:prstGeom prst="wedgeEllipseCallout">
            <a:avLst>
              <a:gd name="adj1" fmla="val -66308"/>
              <a:gd name="adj2" fmla="val 46534"/>
            </a:avLst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bn-IN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পাঠ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057400" y="457200"/>
            <a:ext cx="4876800" cy="5486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জীবন সঙ্গীত</a:t>
            </a: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হেমচন্দ্র বন্দ্যোপাধ্যায়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বলো না কাতর স্বরে   বৃথা জন্ম এ সংসারে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এ জীবন নিশার স্বপন,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দারা পুত্র পরিবার   তুমি কার কে তোমার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বলে জীব করো না ক্রন্দন;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মানব জনম সার   এমন পাবে না আর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বাহ্যদৃশ্যে ভুলো না রে মন;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কর যত্ন হবে জয়   জীবাত্মা অনিত্য নয়,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ওহে জীব কর আকিঞ্চন।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কর না সুখের আশ   পরো না দুখের ফাঁস,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জীবনের উদ্দেশ্য তা নয়,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সংসারে সংসারী সাজ,   করো নিত্য নিজ কাজ</a:t>
            </a:r>
          </a:p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ভবের উন্নতি যাতে হয়। </a:t>
            </a:r>
          </a:p>
        </p:txBody>
      </p:sp>
      <p:sp>
        <p:nvSpPr>
          <p:cNvPr id="6" name="Oval Callout 5"/>
          <p:cNvSpPr/>
          <p:nvPr/>
        </p:nvSpPr>
        <p:spPr>
          <a:xfrm rot="21240268">
            <a:off x="78153" y="99093"/>
            <a:ext cx="1981200" cy="1600200"/>
          </a:xfrm>
          <a:prstGeom prst="wedgeEllipseCallout">
            <a:avLst>
              <a:gd name="adj1" fmla="val 57891"/>
              <a:gd name="adj2" fmla="val 72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সরব পাঠ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20190928_09384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8334" t="18890" r="36667" b="23332"/>
          <a:stretch>
            <a:fillRect/>
          </a:stretch>
        </p:blipFill>
        <p:spPr>
          <a:xfrm>
            <a:off x="6324600" y="2057400"/>
            <a:ext cx="2286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 descr="eight-bangla-class34-11-638.jpg"/>
          <p:cNvPicPr>
            <a:picLocks noChangeAspect="1"/>
          </p:cNvPicPr>
          <p:nvPr/>
        </p:nvPicPr>
        <p:blipFill>
          <a:blip r:embed="rId3"/>
          <a:srcRect l="17398" t="18267" r="9875" b="34969"/>
          <a:stretch>
            <a:fillRect/>
          </a:stretch>
        </p:blipFill>
        <p:spPr>
          <a:xfrm>
            <a:off x="0" y="2096660"/>
            <a:ext cx="2819400" cy="2856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            সঠিক উচ্চারণ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38800" y="2667000"/>
            <a:ext cx="1676400" cy="16002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স্বপন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467600" y="2590800"/>
            <a:ext cx="1600200" cy="16002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সপোন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38800" y="4953000"/>
            <a:ext cx="1600200" cy="16764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যত্ন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286000" y="5029200"/>
            <a:ext cx="1600200" cy="16002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কোরোনদোন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438400" y="762000"/>
            <a:ext cx="1524000" cy="14478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জীবআততা/জীবআতমা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467600" y="4953000"/>
            <a:ext cx="1600200" cy="16002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যতনো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543800" y="762000"/>
            <a:ext cx="1524000" cy="15240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আকিনচোন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133600" y="2819400"/>
            <a:ext cx="1676400" cy="152400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বোলে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4953000"/>
            <a:ext cx="1676400" cy="16764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ক্রন্দন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15000" y="762000"/>
            <a:ext cx="1600200" cy="16002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আকিঞ্চন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52400" y="762000"/>
            <a:ext cx="1524000" cy="16002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SutonnyOMJ" pitchFamily="2" charset="0"/>
                <a:cs typeface="SutonnyOMJ" pitchFamily="2" charset="0"/>
              </a:rPr>
              <a:t>জীবাত্মা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52400" y="2743200"/>
            <a:ext cx="1600200" cy="16002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বলে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Minus 15"/>
          <p:cNvSpPr/>
          <p:nvPr/>
        </p:nvSpPr>
        <p:spPr>
          <a:xfrm rot="5400000">
            <a:off x="2362200" y="3429000"/>
            <a:ext cx="5257800" cy="228600"/>
          </a:xfrm>
          <a:prstGeom prst="mathMinus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2019300" y="3390900"/>
            <a:ext cx="6248400" cy="228600"/>
          </a:xfrm>
          <a:prstGeom prst="mathMinus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5400000">
            <a:off x="1714500" y="3390900"/>
            <a:ext cx="6248400" cy="228600"/>
          </a:xfrm>
          <a:prstGeom prst="mathMinus">
            <a:avLst/>
          </a:prstGeom>
          <a:solidFill>
            <a:srgbClr val="0070C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 rot="1535376">
            <a:off x="5367337" y="396986"/>
            <a:ext cx="1806918" cy="1415831"/>
          </a:xfrm>
          <a:prstGeom prst="downArrowCallout">
            <a:avLst>
              <a:gd name="adj1" fmla="val 51422"/>
              <a:gd name="adj2" fmla="val 25711"/>
              <a:gd name="adj3" fmla="val 50550"/>
              <a:gd name="adj4" fmla="val 5527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52400" y="1752600"/>
            <a:ext cx="2209800" cy="114300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কাতর স্বরে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781800" y="1524000"/>
            <a:ext cx="1600200" cy="16002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করুণভাবে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433872_116.jpg"/>
          <p:cNvPicPr>
            <a:picLocks noChangeAspect="1"/>
          </p:cNvPicPr>
          <p:nvPr/>
        </p:nvPicPr>
        <p:blipFill>
          <a:blip r:embed="rId2"/>
          <a:srcRect l="19231" r="25385" b="10000"/>
          <a:stretch>
            <a:fillRect/>
          </a:stretch>
        </p:blipFill>
        <p:spPr>
          <a:xfrm>
            <a:off x="3581400" y="1600200"/>
            <a:ext cx="1989666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entagon 6"/>
          <p:cNvSpPr/>
          <p:nvPr/>
        </p:nvSpPr>
        <p:spPr>
          <a:xfrm>
            <a:off x="228600" y="3733800"/>
            <a:ext cx="2209800" cy="114300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দারা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858000" y="3429000"/>
            <a:ext cx="1752600" cy="16002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স্ত্রী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75088f7c.jpg"/>
          <p:cNvPicPr>
            <a:picLocks noChangeAspect="1"/>
          </p:cNvPicPr>
          <p:nvPr/>
        </p:nvPicPr>
        <p:blipFill>
          <a:blip r:embed="rId3"/>
          <a:srcRect l="62469" t="7250" r="5469" b="24350"/>
          <a:stretch>
            <a:fillRect/>
          </a:stretch>
        </p:blipFill>
        <p:spPr>
          <a:xfrm>
            <a:off x="3886200" y="3657600"/>
            <a:ext cx="13716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Left Arrow 9"/>
          <p:cNvSpPr/>
          <p:nvPr/>
        </p:nvSpPr>
        <p:spPr>
          <a:xfrm>
            <a:off x="6934200" y="5257800"/>
            <a:ext cx="1600200" cy="14478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স্থায়ী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4800" y="5486400"/>
            <a:ext cx="2209800" cy="1143000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অনিত্য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7" name="Picture 16" descr="Destruction_du_Tripo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486400"/>
            <a:ext cx="1752600" cy="13144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7086600" y="76200"/>
            <a:ext cx="1295400" cy="1219200"/>
          </a:xfrm>
          <a:prstGeom prst="wedgeEllipseCallout">
            <a:avLst>
              <a:gd name="adj1" fmla="val -65470"/>
              <a:gd name="adj2" fmla="val 72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শব্দার্থ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175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জীবাত্মা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67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মানুষের আত্মা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1_wrzPXCA7b38B3cvoo7dC-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304800" y="41910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আকিঞ্চন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4114800"/>
            <a:ext cx="1447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চেষ্টা, আকাঙ্ক্ষা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maxresdefault (3).jpg"/>
          <p:cNvPicPr>
            <a:picLocks noChangeAspect="1"/>
          </p:cNvPicPr>
          <p:nvPr/>
        </p:nvPicPr>
        <p:blipFill>
          <a:blip r:embed="rId3"/>
          <a:srcRect l="10833" t="33704" r="44166" b="8519"/>
          <a:stretch>
            <a:fillRect/>
          </a:stretch>
        </p:blipFill>
        <p:spPr>
          <a:xfrm>
            <a:off x="3006969" y="3886200"/>
            <a:ext cx="2403231" cy="18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383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ছবি পর্যাবেক্ষণ করে পাঠ্য-বিষয় বলার চেষ্টা কর</vt:lpstr>
      <vt:lpstr>শিখনফল</vt:lpstr>
      <vt:lpstr>Slide 5</vt:lpstr>
      <vt:lpstr>Slide 6</vt:lpstr>
      <vt:lpstr>            সঠিক উচ্চারণ</vt:lpstr>
      <vt:lpstr>Slide 8</vt:lpstr>
      <vt:lpstr>Slide 9</vt:lpstr>
      <vt:lpstr>জোড়ায় কাজ</vt:lpstr>
      <vt:lpstr>Slide 11</vt:lpstr>
      <vt:lpstr>দলীয় কাজ</vt:lpstr>
      <vt:lpstr>Slide 13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57</cp:revision>
  <dcterms:created xsi:type="dcterms:W3CDTF">2006-08-16T00:00:00Z</dcterms:created>
  <dcterms:modified xsi:type="dcterms:W3CDTF">2019-11-09T14:58:34Z</dcterms:modified>
</cp:coreProperties>
</file>