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306" r:id="rId2"/>
    <p:sldId id="351" r:id="rId3"/>
    <p:sldId id="352" r:id="rId4"/>
    <p:sldId id="299" r:id="rId5"/>
    <p:sldId id="336" r:id="rId6"/>
    <p:sldId id="337" r:id="rId7"/>
    <p:sldId id="333" r:id="rId8"/>
    <p:sldId id="338" r:id="rId9"/>
    <p:sldId id="339" r:id="rId10"/>
    <p:sldId id="347" r:id="rId11"/>
    <p:sldId id="348" r:id="rId12"/>
    <p:sldId id="340" r:id="rId13"/>
    <p:sldId id="349" r:id="rId14"/>
    <p:sldId id="313" r:id="rId15"/>
    <p:sldId id="305" r:id="rId16"/>
    <p:sldId id="342" r:id="rId17"/>
    <p:sldId id="343" r:id="rId18"/>
    <p:sldId id="345" r:id="rId19"/>
    <p:sldId id="324" r:id="rId20"/>
    <p:sldId id="325" r:id="rId21"/>
    <p:sldId id="326" r:id="rId22"/>
    <p:sldId id="328" r:id="rId23"/>
    <p:sldId id="304" r:id="rId24"/>
    <p:sldId id="346" r:id="rId25"/>
    <p:sldId id="344" r:id="rId26"/>
    <p:sldId id="334" r:id="rId27"/>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B07"/>
    <a:srgbClr val="90D9F0"/>
    <a:srgbClr val="20BCF4"/>
    <a:srgbClr val="A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78" autoAdjust="0"/>
  </p:normalViewPr>
  <p:slideViewPr>
    <p:cSldViewPr>
      <p:cViewPr varScale="1">
        <p:scale>
          <a:sx n="58" d="100"/>
          <a:sy n="58" d="100"/>
        </p:scale>
        <p:origin x="1248" y="78"/>
      </p:cViewPr>
      <p:guideLst>
        <p:guide orient="horz" pos="2160"/>
        <p:guide pos="37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3BCC3-AC41-4BDA-B1F7-A34069F5949C}" type="datetimeFigureOut">
              <a:rPr lang="en-US" smtClean="0"/>
              <a:pPr/>
              <a:t>11/10/2019</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8FFA9-D0BE-466E-B0A6-B0B13DD46624}" type="slidenum">
              <a:rPr lang="en-US" smtClean="0"/>
              <a:pPr/>
              <a:t>‹#›</a:t>
            </a:fld>
            <a:endParaRPr lang="en-US"/>
          </a:p>
        </p:txBody>
      </p:sp>
    </p:spTree>
    <p:extLst>
      <p:ext uri="{BB962C8B-B14F-4D97-AF65-F5344CB8AC3E}">
        <p14:creationId xmlns:p14="http://schemas.microsoft.com/office/powerpoint/2010/main" val="228076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98F8FFA9-D0BE-466E-B0A6-B0B13DD46624}" type="slidenum">
              <a:rPr lang="en-US" smtClean="0"/>
              <a:pPr/>
              <a:t>1</a:t>
            </a:fld>
            <a:endParaRPr lang="en-US"/>
          </a:p>
        </p:txBody>
      </p:sp>
    </p:spTree>
    <p:extLst>
      <p:ext uri="{BB962C8B-B14F-4D97-AF65-F5344CB8AC3E}">
        <p14:creationId xmlns:p14="http://schemas.microsoft.com/office/powerpoint/2010/main" val="375467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989A25-27BE-4090-A777-8080071D794D}" type="slidenum">
              <a:rPr lang="en-US" smtClean="0"/>
              <a:pPr/>
              <a:t>2</a:t>
            </a:fld>
            <a:endParaRPr lang="en-US"/>
          </a:p>
        </p:txBody>
      </p:sp>
    </p:spTree>
    <p:extLst>
      <p:ext uri="{BB962C8B-B14F-4D97-AF65-F5344CB8AC3E}">
        <p14:creationId xmlns:p14="http://schemas.microsoft.com/office/powerpoint/2010/main" val="289079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8FFA9-D0BE-466E-B0A6-B0B13DD46624}" type="slidenum">
              <a:rPr lang="en-US" smtClean="0"/>
              <a:pPr/>
              <a:t>19</a:t>
            </a:fld>
            <a:endParaRPr lang="en-US"/>
          </a:p>
        </p:txBody>
      </p:sp>
    </p:spTree>
    <p:extLst>
      <p:ext uri="{BB962C8B-B14F-4D97-AF65-F5344CB8AC3E}">
        <p14:creationId xmlns:p14="http://schemas.microsoft.com/office/powerpoint/2010/main" val="361802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68655" y="5349903"/>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495300" y="4853412"/>
            <a:ext cx="1099566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495300" y="3886200"/>
            <a:ext cx="1099566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698480" y="6473952"/>
            <a:ext cx="986638"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549277"/>
            <a:ext cx="23774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94360" y="549277"/>
            <a:ext cx="812292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19" name="Footer Placeholder 18"/>
          <p:cNvSpPr>
            <a:spLocks noGrp="1"/>
          </p:cNvSpPr>
          <p:nvPr>
            <p:ph type="ftr" sz="quarter" idx="11"/>
          </p:nvPr>
        </p:nvSpPr>
        <p:spPr>
          <a:xfrm>
            <a:off x="4655820" y="76201"/>
            <a:ext cx="3764280" cy="288925"/>
          </a:xfrm>
        </p:spPr>
        <p:txBody>
          <a:bodyPr/>
          <a:lstStyle/>
          <a:p>
            <a:endParaRPr lang="en-US"/>
          </a:p>
        </p:txBody>
      </p:sp>
      <p:sp>
        <p:nvSpPr>
          <p:cNvPr id="16" name="Slide Number Placeholder 15"/>
          <p:cNvSpPr>
            <a:spLocks noGrp="1"/>
          </p:cNvSpPr>
          <p:nvPr>
            <p:ph type="sldNum" sz="quarter" idx="12"/>
          </p:nvPr>
        </p:nvSpPr>
        <p:spPr>
          <a:xfrm>
            <a:off x="10698480" y="6473952"/>
            <a:ext cx="986638"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68655" y="3444903"/>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495300" y="1676400"/>
            <a:ext cx="1099566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234618" y="2947086"/>
            <a:ext cx="1129284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92278" y="457200"/>
            <a:ext cx="1129284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96240" y="1600200"/>
            <a:ext cx="54483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042660" y="1600200"/>
            <a:ext cx="564642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96240" y="5410200"/>
            <a:ext cx="1119378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877" y="666750"/>
            <a:ext cx="5577723"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038533" y="666750"/>
            <a:ext cx="5579913"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65877" y="1316038"/>
            <a:ext cx="557772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043349" y="1316038"/>
            <a:ext cx="557509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698480" y="6477000"/>
            <a:ext cx="9906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668655" y="6019801"/>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92278" y="457200"/>
            <a:ext cx="1129284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68655" y="5849118"/>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594360" y="5486400"/>
            <a:ext cx="1099566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594361" y="609600"/>
            <a:ext cx="3910807"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647565" y="609600"/>
            <a:ext cx="6942455"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556760" y="616634"/>
            <a:ext cx="653796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495300" y="4993760"/>
            <a:ext cx="762762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495300" y="5533218"/>
            <a:ext cx="762762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68655" y="1050899"/>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96240" y="1554163"/>
            <a:ext cx="1129284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420100" y="76201"/>
            <a:ext cx="326898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11/10/2019</a:t>
            </a:fld>
            <a:endParaRPr lang="en-US"/>
          </a:p>
        </p:txBody>
      </p:sp>
      <p:sp>
        <p:nvSpPr>
          <p:cNvPr id="28" name="Footer Placeholder 27"/>
          <p:cNvSpPr>
            <a:spLocks noGrp="1"/>
          </p:cNvSpPr>
          <p:nvPr>
            <p:ph type="ftr" sz="quarter" idx="3"/>
          </p:nvPr>
        </p:nvSpPr>
        <p:spPr>
          <a:xfrm>
            <a:off x="4061460" y="76201"/>
            <a:ext cx="435864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698480" y="6477001"/>
            <a:ext cx="9906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96240" y="457200"/>
            <a:ext cx="1129284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68655" y="1050899"/>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68655" y="1057987"/>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ex.jpg"/>
          <p:cNvPicPr>
            <a:picLocks noChangeAspect="1"/>
          </p:cNvPicPr>
          <p:nvPr/>
        </p:nvPicPr>
        <p:blipFill>
          <a:blip r:embed="rId3" cstate="print"/>
          <a:stretch>
            <a:fillRect/>
          </a:stretch>
        </p:blipFill>
        <p:spPr>
          <a:xfrm>
            <a:off x="0" y="2133600"/>
            <a:ext cx="5943600" cy="4191000"/>
          </a:xfrm>
          <a:prstGeom prst="rect">
            <a:avLst/>
          </a:prstGeom>
          <a:ln/>
        </p:spPr>
        <p:style>
          <a:lnRef idx="3">
            <a:schemeClr val="lt1"/>
          </a:lnRef>
          <a:fillRef idx="1">
            <a:schemeClr val="accent4"/>
          </a:fillRef>
          <a:effectRef idx="1">
            <a:schemeClr val="accent4"/>
          </a:effectRef>
          <a:fontRef idx="minor">
            <a:schemeClr val="lt1"/>
          </a:fontRef>
        </p:style>
      </p:pic>
      <p:sp>
        <p:nvSpPr>
          <p:cNvPr id="6" name="TextBox 10"/>
          <p:cNvSpPr txBox="1"/>
          <p:nvPr/>
        </p:nvSpPr>
        <p:spPr>
          <a:xfrm>
            <a:off x="3505200" y="76200"/>
            <a:ext cx="4038600" cy="1862048"/>
          </a:xfrm>
          <a:prstGeom prst="rect">
            <a:avLst/>
          </a:prstGeom>
          <a:solidFill>
            <a:schemeClr val="accent5">
              <a:lumMod val="60000"/>
              <a:lumOff val="4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00" dirty="0" err="1" smtClean="0">
                <a:solidFill>
                  <a:schemeClr val="accent3">
                    <a:lumMod val="75000"/>
                  </a:schemeClr>
                </a:solidFill>
                <a:latin typeface="NikoshBAN" pitchFamily="2" charset="0"/>
                <a:cs typeface="NikoshBAN" pitchFamily="2" charset="0"/>
              </a:rPr>
              <a:t>স্বা</a:t>
            </a:r>
            <a:r>
              <a:rPr lang="en-US" sz="11500" dirty="0" err="1" smtClean="0">
                <a:solidFill>
                  <a:srgbClr val="00B050"/>
                </a:solidFill>
                <a:latin typeface="NikoshBAN" pitchFamily="2" charset="0"/>
                <a:cs typeface="NikoshBAN" pitchFamily="2" charset="0"/>
              </a:rPr>
              <a:t>গ</a:t>
            </a:r>
            <a:r>
              <a:rPr lang="en-US" sz="11500" dirty="0" err="1" smtClean="0">
                <a:solidFill>
                  <a:schemeClr val="accent3">
                    <a:lumMod val="75000"/>
                  </a:schemeClr>
                </a:solidFill>
                <a:latin typeface="NikoshBAN" pitchFamily="2" charset="0"/>
                <a:cs typeface="NikoshBAN" pitchFamily="2" charset="0"/>
              </a:rPr>
              <a:t>ত</a:t>
            </a:r>
            <a:r>
              <a:rPr lang="en-US" sz="11500" dirty="0" err="1" smtClean="0">
                <a:solidFill>
                  <a:srgbClr val="00B050"/>
                </a:solidFill>
                <a:latin typeface="NikoshBAN" pitchFamily="2" charset="0"/>
                <a:cs typeface="NikoshBAN" pitchFamily="2" charset="0"/>
              </a:rPr>
              <a:t>ম</a:t>
            </a:r>
            <a:r>
              <a:rPr lang="bn-BD" sz="11500" dirty="0" smtClean="0">
                <a:solidFill>
                  <a:srgbClr val="FF0000"/>
                </a:solidFill>
                <a:latin typeface="NikoshBAN" pitchFamily="2" charset="0"/>
                <a:cs typeface="NikoshBAN" pitchFamily="2" charset="0"/>
              </a:rPr>
              <a:t> </a:t>
            </a:r>
            <a:endParaRPr lang="en-US" sz="11500" dirty="0">
              <a:solidFill>
                <a:srgbClr val="FF0000"/>
              </a:solidFill>
              <a:latin typeface="NikoshBAN" pitchFamily="2" charset="0"/>
              <a:cs typeface="NikoshBAN"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133600"/>
            <a:ext cx="5943600" cy="4191000"/>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ma\Downloads\Book4357.JPG"/>
          <p:cNvPicPr>
            <a:picLocks noChangeAspect="1" noChangeArrowheads="1"/>
          </p:cNvPicPr>
          <p:nvPr/>
        </p:nvPicPr>
        <p:blipFill>
          <a:blip r:embed="rId2"/>
          <a:srcRect/>
          <a:stretch>
            <a:fillRect/>
          </a:stretch>
        </p:blipFill>
        <p:spPr bwMode="auto">
          <a:xfrm>
            <a:off x="8839200" y="3683000"/>
            <a:ext cx="3048000" cy="3175000"/>
          </a:xfrm>
          <a:prstGeom prst="rect">
            <a:avLst/>
          </a:prstGeom>
          <a:noFill/>
        </p:spPr>
      </p:pic>
      <p:pic>
        <p:nvPicPr>
          <p:cNvPr id="1027" name="Picture 3" descr="C:\Users\soma\Downloads\Book888.JPG"/>
          <p:cNvPicPr>
            <a:picLocks noChangeAspect="1" noChangeArrowheads="1"/>
          </p:cNvPicPr>
          <p:nvPr/>
        </p:nvPicPr>
        <p:blipFill>
          <a:blip r:embed="rId3"/>
          <a:srcRect/>
          <a:stretch>
            <a:fillRect/>
          </a:stretch>
        </p:blipFill>
        <p:spPr bwMode="auto">
          <a:xfrm>
            <a:off x="6400800" y="3810000"/>
            <a:ext cx="2298700" cy="3048000"/>
          </a:xfrm>
          <a:prstGeom prst="rect">
            <a:avLst/>
          </a:prstGeom>
          <a:noFill/>
        </p:spPr>
      </p:pic>
      <p:pic>
        <p:nvPicPr>
          <p:cNvPr id="1028" name="Picture 4" descr="C:\Users\soma\Downloads\Kritodasher-Hashi-by-Shawkat-Osman.jpg"/>
          <p:cNvPicPr>
            <a:picLocks noChangeAspect="1" noChangeArrowheads="1"/>
          </p:cNvPicPr>
          <p:nvPr/>
        </p:nvPicPr>
        <p:blipFill>
          <a:blip r:embed="rId4"/>
          <a:srcRect/>
          <a:stretch>
            <a:fillRect/>
          </a:stretch>
        </p:blipFill>
        <p:spPr bwMode="auto">
          <a:xfrm>
            <a:off x="2514600" y="2438400"/>
            <a:ext cx="2146300" cy="3200400"/>
          </a:xfrm>
          <a:prstGeom prst="rect">
            <a:avLst/>
          </a:prstGeom>
          <a:noFill/>
        </p:spPr>
      </p:pic>
      <p:pic>
        <p:nvPicPr>
          <p:cNvPr id="1029" name="Picture 5" descr="C:\Users\soma\Downloads\04_Toufique+Imrose+Khalidi_Bbarta24+Net_+honored_130416_05.jpg"/>
          <p:cNvPicPr>
            <a:picLocks noChangeAspect="1" noChangeArrowheads="1"/>
          </p:cNvPicPr>
          <p:nvPr/>
        </p:nvPicPr>
        <p:blipFill>
          <a:blip r:embed="rId5"/>
          <a:srcRect/>
          <a:stretch>
            <a:fillRect/>
          </a:stretch>
        </p:blipFill>
        <p:spPr bwMode="auto">
          <a:xfrm>
            <a:off x="6096000" y="0"/>
            <a:ext cx="5791200" cy="3759200"/>
          </a:xfrm>
          <a:prstGeom prst="rect">
            <a:avLst/>
          </a:prstGeom>
          <a:noFill/>
        </p:spPr>
      </p:pic>
      <p:sp>
        <p:nvSpPr>
          <p:cNvPr id="6" name="TextBox 8"/>
          <p:cNvSpPr txBox="1"/>
          <p:nvPr/>
        </p:nvSpPr>
        <p:spPr>
          <a:xfrm>
            <a:off x="152400" y="295870"/>
            <a:ext cx="588264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dirty="0" smtClean="0">
                <a:solidFill>
                  <a:schemeClr val="accent2">
                    <a:lumMod val="75000"/>
                  </a:schemeClr>
                </a:solidFill>
                <a:latin typeface="NikoshBAN" pitchFamily="2" charset="0"/>
                <a:cs typeface="NikoshBAN" pitchFamily="2" charset="0"/>
              </a:rPr>
              <a:t>শওকত ওসমানের গ্রন্থঃ</a:t>
            </a:r>
            <a:r>
              <a:rPr lang="bn-BD" sz="5400" dirty="0" smtClean="0">
                <a:solidFill>
                  <a:srgbClr val="111B07"/>
                </a:solidFill>
                <a:latin typeface="NikoshBAN" pitchFamily="2" charset="0"/>
                <a:cs typeface="NikoshBAN" pitchFamily="2" charset="0"/>
              </a:rPr>
              <a:t> </a:t>
            </a:r>
            <a:endParaRPr lang="en-US" sz="5400" dirty="0">
              <a:solidFill>
                <a:srgbClr val="111B07"/>
              </a:solidFill>
              <a:latin typeface="NikoshBAN" pitchFamily="2" charset="0"/>
              <a:cs typeface="NikoshBAN" pitchFamily="2" charset="0"/>
            </a:endParaRPr>
          </a:p>
        </p:txBody>
      </p:sp>
      <p:pic>
        <p:nvPicPr>
          <p:cNvPr id="11" name="Picture 3" descr="C:\Users\soma\Downloads\Book888.JPG"/>
          <p:cNvPicPr>
            <a:picLocks noChangeAspect="1" noChangeArrowheads="1"/>
          </p:cNvPicPr>
          <p:nvPr/>
        </p:nvPicPr>
        <p:blipFill>
          <a:blip r:embed="rId3"/>
          <a:srcRect/>
          <a:stretch>
            <a:fillRect/>
          </a:stretch>
        </p:blipFill>
        <p:spPr bwMode="auto">
          <a:xfrm>
            <a:off x="0" y="2438400"/>
            <a:ext cx="2298700" cy="317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amond(in)">
                                      <p:cBhvr>
                                        <p:cTn id="12" dur="2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diamond(in)">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diamond(in)">
                                      <p:cBhvr>
                                        <p:cTn id="22" dur="2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9600" y="0"/>
            <a:ext cx="10744200" cy="8220075"/>
          </a:xfrm>
          <a:prstGeom prst="rect">
            <a:avLst/>
          </a:prstGeom>
          <a:noFill/>
          <a:ln w="9525">
            <a:noFill/>
            <a:miter lim="800000"/>
            <a:headEnd/>
            <a:tailEnd/>
          </a:ln>
          <a:effectLst/>
        </p:spPr>
      </p:pic>
      <p:sp>
        <p:nvSpPr>
          <p:cNvPr id="3" name="Rounded Rectangle 2"/>
          <p:cNvSpPr/>
          <p:nvPr/>
        </p:nvSpPr>
        <p:spPr>
          <a:xfrm>
            <a:off x="8229600" y="15240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rPr>
              <a:t>ফুলের সমারোহ</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80772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6600" dirty="0" smtClean="0">
                <a:latin typeface="NikoshBAN" pitchFamily="2" charset="0"/>
                <a:cs typeface="NikoshBAN" pitchFamily="2" charset="0"/>
              </a:rPr>
              <a:t>এসো নতুন শব্দ শিখি</a:t>
            </a:r>
            <a:endParaRPr lang="en-US" sz="6600" dirty="0">
              <a:latin typeface="NikoshBAN" pitchFamily="2" charset="0"/>
              <a:cs typeface="NikoshBAN" pitchFamily="2" charset="0"/>
            </a:endParaRPr>
          </a:p>
        </p:txBody>
      </p:sp>
      <p:sp>
        <p:nvSpPr>
          <p:cNvPr id="3" name="Rectangle 2"/>
          <p:cNvSpPr/>
          <p:nvPr/>
        </p:nvSpPr>
        <p:spPr>
          <a:xfrm>
            <a:off x="1600200" y="1524000"/>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পাঞ্জাবী মিলিটারি</a:t>
            </a:r>
            <a:endParaRPr lang="en-US" sz="3200" dirty="0">
              <a:latin typeface="NikoshBAN" pitchFamily="2" charset="0"/>
              <a:cs typeface="NikoshBAN" pitchFamily="2" charset="0"/>
            </a:endParaRPr>
          </a:p>
        </p:txBody>
      </p:sp>
      <p:sp>
        <p:nvSpPr>
          <p:cNvPr id="4" name="Right Arrow 3"/>
          <p:cNvSpPr/>
          <p:nvPr/>
        </p:nvSpPr>
        <p:spPr>
          <a:xfrm>
            <a:off x="5181600" y="1524000"/>
            <a:ext cx="978408"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10400" y="1447800"/>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পাকিস্তানের পাঞ্জাব রেজিমেন্টের সৈনিক।</a:t>
            </a:r>
            <a:endParaRPr lang="en-US" sz="3200" dirty="0">
              <a:latin typeface="NikoshBAN" pitchFamily="2" charset="0"/>
              <a:cs typeface="NikoshBAN" pitchFamily="2" charset="0"/>
            </a:endParaRPr>
          </a:p>
        </p:txBody>
      </p:sp>
      <p:sp>
        <p:nvSpPr>
          <p:cNvPr id="6" name="Rectangle 5"/>
          <p:cNvSpPr/>
          <p:nvPr/>
        </p:nvSpPr>
        <p:spPr>
          <a:xfrm>
            <a:off x="7086600" y="2895600"/>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প্রবীণ</a:t>
            </a:r>
            <a:endParaRPr lang="en-US" sz="3200" dirty="0">
              <a:latin typeface="NikoshBAN" pitchFamily="2" charset="0"/>
              <a:cs typeface="NikoshBAN" pitchFamily="2" charset="0"/>
            </a:endParaRPr>
          </a:p>
        </p:txBody>
      </p:sp>
      <p:sp>
        <p:nvSpPr>
          <p:cNvPr id="7" name="Rectangle 6"/>
          <p:cNvSpPr/>
          <p:nvPr/>
        </p:nvSpPr>
        <p:spPr>
          <a:xfrm>
            <a:off x="1447800" y="3048000"/>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প্রৌঢ়</a:t>
            </a:r>
            <a:endParaRPr lang="en-US" sz="3200" dirty="0">
              <a:latin typeface="NikoshBAN" pitchFamily="2" charset="0"/>
              <a:cs typeface="NikoshBAN" pitchFamily="2" charset="0"/>
            </a:endParaRPr>
          </a:p>
        </p:txBody>
      </p:sp>
      <p:sp>
        <p:nvSpPr>
          <p:cNvPr id="8" name="Right Arrow 7"/>
          <p:cNvSpPr/>
          <p:nvPr/>
        </p:nvSpPr>
        <p:spPr>
          <a:xfrm>
            <a:off x="5257800" y="4343400"/>
            <a:ext cx="978408" cy="78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257800" y="2971800"/>
            <a:ext cx="978408"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76400" y="5715000"/>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অসয়োস্তি</a:t>
            </a:r>
            <a:endParaRPr lang="en-US" sz="3200" dirty="0">
              <a:latin typeface="NikoshBAN" pitchFamily="2" charset="0"/>
              <a:cs typeface="NikoshBAN" pitchFamily="2" charset="0"/>
            </a:endParaRPr>
          </a:p>
        </p:txBody>
      </p:sp>
      <p:sp>
        <p:nvSpPr>
          <p:cNvPr id="11" name="Rectangle 10"/>
          <p:cNvSpPr/>
          <p:nvPr/>
        </p:nvSpPr>
        <p:spPr>
          <a:xfrm>
            <a:off x="7315200" y="4191000"/>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চোখের পলকে।</a:t>
            </a:r>
            <a:endParaRPr lang="en-US" sz="3200" dirty="0">
              <a:latin typeface="NikoshBAN" pitchFamily="2" charset="0"/>
              <a:cs typeface="NikoshBAN" pitchFamily="2" charset="0"/>
            </a:endParaRPr>
          </a:p>
        </p:txBody>
      </p:sp>
      <p:sp>
        <p:nvSpPr>
          <p:cNvPr id="12" name="Rectangle 11"/>
          <p:cNvSpPr/>
          <p:nvPr/>
        </p:nvSpPr>
        <p:spPr>
          <a:xfrm>
            <a:off x="1524000" y="4419600"/>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নিমিষে</a:t>
            </a:r>
            <a:endParaRPr lang="en-US" sz="3200" dirty="0">
              <a:latin typeface="NikoshBAN" pitchFamily="2" charset="0"/>
              <a:cs typeface="NikoshBAN" pitchFamily="2" charset="0"/>
            </a:endParaRPr>
          </a:p>
        </p:txBody>
      </p:sp>
      <p:sp>
        <p:nvSpPr>
          <p:cNvPr id="14" name="Right Arrow 13"/>
          <p:cNvSpPr/>
          <p:nvPr/>
        </p:nvSpPr>
        <p:spPr>
          <a:xfrm>
            <a:off x="5334000" y="5715000"/>
            <a:ext cx="978408" cy="78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62800" y="5943600"/>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অস্বস্তি</a:t>
            </a:r>
            <a:endParaRPr lang="en-US" sz="3200" dirty="0">
              <a:latin typeface="NikoshBAN" pitchFamily="2" charset="0"/>
              <a:cs typeface="NikoshBAN" pitchFamily="2" charset="0"/>
            </a:endParaRPr>
          </a:p>
        </p:txBody>
      </p:sp>
      <p:pic>
        <p:nvPicPr>
          <p:cNvPr id="16" name="Picture 15" descr="678.jpg"/>
          <p:cNvPicPr>
            <a:picLocks noChangeAspect="1"/>
          </p:cNvPicPr>
          <p:nvPr/>
        </p:nvPicPr>
        <p:blipFill>
          <a:blip r:embed="rId2" cstate="print"/>
          <a:srcRect l="21200" t="11832" r="22400" b="11832"/>
          <a:stretch>
            <a:fillRect/>
          </a:stretch>
        </p:blipFill>
        <p:spPr>
          <a:xfrm>
            <a:off x="0" y="0"/>
            <a:ext cx="1752600" cy="1905000"/>
          </a:xfrm>
          <a:prstGeom prst="rect">
            <a:avLst/>
          </a:prstGeom>
          <a:effectLst>
            <a:softEdge rad="635000"/>
          </a:effectLst>
        </p:spPr>
      </p:pic>
      <p:pic>
        <p:nvPicPr>
          <p:cNvPr id="17" name="Picture 16" descr="ak.png"/>
          <p:cNvPicPr>
            <a:picLocks noChangeAspect="1"/>
          </p:cNvPicPr>
          <p:nvPr/>
        </p:nvPicPr>
        <p:blipFill>
          <a:blip r:embed="rId3" cstate="print"/>
          <a:srcRect r="6202"/>
          <a:stretch>
            <a:fillRect/>
          </a:stretch>
        </p:blipFill>
        <p:spPr>
          <a:xfrm>
            <a:off x="10439401" y="5410200"/>
            <a:ext cx="1447799" cy="1124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Public\Pictures\Sample Pictures\Screenshot_2016-06-16-13-14-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990600"/>
            <a:ext cx="38862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k.png"/>
          <p:cNvPicPr>
            <a:picLocks noChangeAspect="1"/>
          </p:cNvPicPr>
          <p:nvPr/>
        </p:nvPicPr>
        <p:blipFill>
          <a:blip r:embed="rId3" cstate="print"/>
          <a:srcRect r="6202"/>
          <a:stretch>
            <a:fillRect/>
          </a:stretch>
        </p:blipFill>
        <p:spPr>
          <a:xfrm>
            <a:off x="10363200" y="5638800"/>
            <a:ext cx="1447799" cy="1124582"/>
          </a:xfrm>
          <a:prstGeom prst="rect">
            <a:avLst/>
          </a:prstGeom>
        </p:spPr>
      </p:pic>
      <p:pic>
        <p:nvPicPr>
          <p:cNvPr id="6" name="Picture 5" descr="ak.png"/>
          <p:cNvPicPr>
            <a:picLocks noChangeAspect="1"/>
          </p:cNvPicPr>
          <p:nvPr/>
        </p:nvPicPr>
        <p:blipFill>
          <a:blip r:embed="rId3" cstate="print"/>
          <a:srcRect r="6202"/>
          <a:stretch>
            <a:fillRect/>
          </a:stretch>
        </p:blipFill>
        <p:spPr>
          <a:xfrm>
            <a:off x="10439401" y="609600"/>
            <a:ext cx="1447799" cy="1124582"/>
          </a:xfrm>
          <a:prstGeom prst="rect">
            <a:avLst/>
          </a:prstGeom>
        </p:spPr>
      </p:pic>
      <p:pic>
        <p:nvPicPr>
          <p:cNvPr id="7" name="Picture 6" descr="ak.png"/>
          <p:cNvPicPr>
            <a:picLocks noChangeAspect="1"/>
          </p:cNvPicPr>
          <p:nvPr/>
        </p:nvPicPr>
        <p:blipFill>
          <a:blip r:embed="rId3" cstate="print"/>
          <a:srcRect r="6202"/>
          <a:stretch>
            <a:fillRect/>
          </a:stretch>
        </p:blipFill>
        <p:spPr>
          <a:xfrm>
            <a:off x="0" y="5733418"/>
            <a:ext cx="1600200" cy="1124582"/>
          </a:xfrm>
          <a:prstGeom prst="rect">
            <a:avLst/>
          </a:prstGeom>
        </p:spPr>
      </p:pic>
      <p:pic>
        <p:nvPicPr>
          <p:cNvPr id="8" name="Picture 7" descr="ak.png"/>
          <p:cNvPicPr>
            <a:picLocks noChangeAspect="1"/>
          </p:cNvPicPr>
          <p:nvPr/>
        </p:nvPicPr>
        <p:blipFill>
          <a:blip r:embed="rId3" cstate="print"/>
          <a:srcRect r="6202"/>
          <a:stretch>
            <a:fillRect/>
          </a:stretch>
        </p:blipFill>
        <p:spPr>
          <a:xfrm>
            <a:off x="0" y="685800"/>
            <a:ext cx="1600200" cy="1124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lc record 2016 10 26 00h45m36s    ১৯৭১ বাংলাদেশের মুক্তিযুদ্ধ ।mp4.gif"/>
          <p:cNvPicPr>
            <a:picLocks noChangeAspect="1"/>
          </p:cNvPicPr>
          <p:nvPr/>
        </p:nvPicPr>
        <p:blipFill>
          <a:blip r:embed="rId2" cstate="print"/>
          <a:stretch>
            <a:fillRect/>
          </a:stretch>
        </p:blipFill>
        <p:spPr>
          <a:xfrm>
            <a:off x="457200" y="0"/>
            <a:ext cx="6096000" cy="6858000"/>
          </a:xfrm>
          <a:prstGeom prst="rect">
            <a:avLst/>
          </a:prstGeom>
          <a:ln>
            <a:solidFill>
              <a:srgbClr val="FF0000"/>
            </a:solidFill>
          </a:ln>
        </p:spPr>
      </p:pic>
      <p:sp>
        <p:nvSpPr>
          <p:cNvPr id="4" name="TextBox 3"/>
          <p:cNvSpPr txBox="1"/>
          <p:nvPr/>
        </p:nvSpPr>
        <p:spPr>
          <a:xfrm>
            <a:off x="6858000" y="0"/>
            <a:ext cx="4648200" cy="6863417"/>
          </a:xfrm>
          <a:prstGeom prst="rect">
            <a:avLst/>
          </a:prstGeom>
          <a:solidFill>
            <a:schemeClr val="accent4"/>
          </a:solidFill>
        </p:spPr>
        <p:txBody>
          <a:bodyPr wrap="square" rtlCol="0">
            <a:spAutoFit/>
          </a:bodyPr>
          <a:lstStyle/>
          <a:p>
            <a:pPr algn="ctr"/>
            <a:r>
              <a:rPr lang="bn-IN" sz="4000" b="1" dirty="0" smtClean="0">
                <a:solidFill>
                  <a:srgbClr val="111B07"/>
                </a:solidFill>
                <a:latin typeface="NikoshBAN" pitchFamily="2" charset="0"/>
                <a:cs typeface="NikoshBAN" pitchFamily="2" charset="0"/>
              </a:rPr>
              <a:t>একদিন তাদের গ্রামের পাশ দিয়ে গেল আট নয় জনের একটি পরিবার ।সম্ভ্রান্ত জন তারা ।সত্তর বছরের বুড়ো তাদের সঙ্গে ।তিনটি মাঝ বয়সী মেয়ে ত্রিশ থেকে চল্লিশের মধ্যে বয়স –তাকে ধরে ধরে আনছে ।সঙ্গে আরও পাঁচ-ছয়টি কুচোঁ ছেলে মেয়ে ,কেউ আট বছরের বেশি নয় ।(পৃষ্ঠা ২১)</a:t>
            </a:r>
          </a:p>
        </p:txBody>
      </p:sp>
      <p:pic>
        <p:nvPicPr>
          <p:cNvPr id="5" name="Picture 4" descr="ak.png"/>
          <p:cNvPicPr>
            <a:picLocks noChangeAspect="1"/>
          </p:cNvPicPr>
          <p:nvPr/>
        </p:nvPicPr>
        <p:blipFill>
          <a:blip r:embed="rId3" cstate="print"/>
          <a:srcRect r="6202"/>
          <a:stretch>
            <a:fillRect/>
          </a:stretch>
        </p:blipFill>
        <p:spPr>
          <a:xfrm>
            <a:off x="0" y="0"/>
            <a:ext cx="2304969" cy="179039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87404"/>
            <a:ext cx="5181600" cy="1107996"/>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6600" b="1" dirty="0" smtClean="0">
                <a:latin typeface="NikoshBAN" pitchFamily="2" charset="0"/>
                <a:cs typeface="NikoshBAN" pitchFamily="2" charset="0"/>
              </a:rPr>
              <a:t>আর্দশ</a:t>
            </a:r>
            <a:r>
              <a:rPr lang="bn-BD" sz="6600" b="1" dirty="0" smtClean="0">
                <a:latin typeface="NikoshBAN" pitchFamily="2" charset="0"/>
                <a:cs typeface="NikoshBAN" pitchFamily="2" charset="0"/>
              </a:rPr>
              <a:t> পাঠ</a:t>
            </a:r>
            <a:endParaRPr lang="en-US" sz="6600" b="1" dirty="0">
              <a:latin typeface="NikoshBAN" pitchFamily="2" charset="0"/>
              <a:cs typeface="NikoshBAN" pitchFamily="2" charset="0"/>
            </a:endParaRPr>
          </a:p>
        </p:txBody>
      </p:sp>
      <p:pic>
        <p:nvPicPr>
          <p:cNvPr id="4" name="Picture 3" descr="678.jpg"/>
          <p:cNvPicPr>
            <a:picLocks noChangeAspect="1"/>
          </p:cNvPicPr>
          <p:nvPr/>
        </p:nvPicPr>
        <p:blipFill>
          <a:blip r:embed="rId2" cstate="print"/>
          <a:srcRect l="21200" t="11832" r="22400" b="11832"/>
          <a:stretch>
            <a:fillRect/>
          </a:stretch>
        </p:blipFill>
        <p:spPr>
          <a:xfrm>
            <a:off x="304800" y="228600"/>
            <a:ext cx="2438400" cy="2594043"/>
          </a:xfrm>
          <a:prstGeom prst="rect">
            <a:avLst/>
          </a:prstGeom>
          <a:effectLst>
            <a:softEdge rad="635000"/>
          </a:effectLst>
        </p:spPr>
      </p:pic>
      <p:pic>
        <p:nvPicPr>
          <p:cNvPr id="6" name="Picture 5" descr="ak.png"/>
          <p:cNvPicPr>
            <a:picLocks noChangeAspect="1"/>
          </p:cNvPicPr>
          <p:nvPr/>
        </p:nvPicPr>
        <p:blipFill>
          <a:blip r:embed="rId3" cstate="print"/>
          <a:srcRect r="6202"/>
          <a:stretch>
            <a:fillRect/>
          </a:stretch>
        </p:blipFill>
        <p:spPr>
          <a:xfrm>
            <a:off x="9277431" y="4800600"/>
            <a:ext cx="2304969" cy="1790391"/>
          </a:xfrm>
          <a:prstGeom prst="rect">
            <a:avLst/>
          </a:prstGeom>
        </p:spPr>
      </p:pic>
      <p:pic>
        <p:nvPicPr>
          <p:cNvPr id="5" name="Picture 2" descr="D:\image bangla 8\images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388" y="2162908"/>
            <a:ext cx="5432612" cy="35520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mage bangla 8\abar asibo fire\images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81200"/>
            <a:ext cx="5181600" cy="3998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81400" y="187404"/>
            <a:ext cx="5181600" cy="1107996"/>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6600" b="1" dirty="0" smtClean="0">
                <a:latin typeface="NikoshBAN" pitchFamily="2" charset="0"/>
                <a:cs typeface="NikoshBAN" pitchFamily="2" charset="0"/>
              </a:rPr>
              <a:t>শিশুদের সরব</a:t>
            </a:r>
            <a:r>
              <a:rPr lang="bn-BD" sz="6600" b="1" dirty="0" smtClean="0">
                <a:latin typeface="NikoshBAN" pitchFamily="2" charset="0"/>
                <a:cs typeface="NikoshBAN" pitchFamily="2" charset="0"/>
              </a:rPr>
              <a:t> পাঠ</a:t>
            </a:r>
            <a:endParaRPr lang="en-US" sz="6600" b="1" dirty="0">
              <a:latin typeface="NikoshBAN" pitchFamily="2" charset="0"/>
              <a:cs typeface="NikoshBAN" pitchFamily="2" charset="0"/>
            </a:endParaRPr>
          </a:p>
        </p:txBody>
      </p:sp>
      <p:pic>
        <p:nvPicPr>
          <p:cNvPr id="4" name="Picture 3" descr="678.jpg"/>
          <p:cNvPicPr>
            <a:picLocks noChangeAspect="1"/>
          </p:cNvPicPr>
          <p:nvPr/>
        </p:nvPicPr>
        <p:blipFill>
          <a:blip r:embed="rId3" cstate="print"/>
          <a:srcRect l="21200" t="11832" r="22400" b="11832"/>
          <a:stretch>
            <a:fillRect/>
          </a:stretch>
        </p:blipFill>
        <p:spPr>
          <a:xfrm>
            <a:off x="304800" y="228600"/>
            <a:ext cx="2438400" cy="2594043"/>
          </a:xfrm>
          <a:prstGeom prst="rect">
            <a:avLst/>
          </a:prstGeom>
          <a:effectLst>
            <a:softEdge rad="635000"/>
          </a:effectLst>
        </p:spPr>
      </p:pic>
      <p:pic>
        <p:nvPicPr>
          <p:cNvPr id="5" name="Picture 4" descr="ak.png"/>
          <p:cNvPicPr>
            <a:picLocks noChangeAspect="1"/>
          </p:cNvPicPr>
          <p:nvPr/>
        </p:nvPicPr>
        <p:blipFill>
          <a:blip r:embed="rId4" cstate="print"/>
          <a:srcRect r="6202"/>
          <a:stretch>
            <a:fillRect/>
          </a:stretch>
        </p:blipFill>
        <p:spPr>
          <a:xfrm>
            <a:off x="9277431" y="4800600"/>
            <a:ext cx="2304969" cy="1790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143000"/>
            <a:ext cx="8064896" cy="4624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76600" y="187404"/>
            <a:ext cx="6019800" cy="830997"/>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4800" b="1" dirty="0" smtClean="0">
                <a:latin typeface="NikoshBAN" pitchFamily="2" charset="0"/>
                <a:cs typeface="NikoshBAN" pitchFamily="2" charset="0"/>
              </a:rPr>
              <a:t>শিক্ষার্থীদের একক কাজ</a:t>
            </a:r>
            <a:endParaRPr lang="en-US" sz="4800" b="1" dirty="0">
              <a:latin typeface="NikoshBAN" pitchFamily="2" charset="0"/>
              <a:cs typeface="NikoshBAN" pitchFamily="2" charset="0"/>
            </a:endParaRPr>
          </a:p>
        </p:txBody>
      </p:sp>
      <p:pic>
        <p:nvPicPr>
          <p:cNvPr id="4" name="Picture 3" descr="678.jpg"/>
          <p:cNvPicPr>
            <a:picLocks noChangeAspect="1"/>
          </p:cNvPicPr>
          <p:nvPr/>
        </p:nvPicPr>
        <p:blipFill>
          <a:blip r:embed="rId3" cstate="print"/>
          <a:srcRect l="21200" t="11832" r="22400" b="11832"/>
          <a:stretch>
            <a:fillRect/>
          </a:stretch>
        </p:blipFill>
        <p:spPr>
          <a:xfrm>
            <a:off x="0" y="0"/>
            <a:ext cx="2438400" cy="2594043"/>
          </a:xfrm>
          <a:prstGeom prst="rect">
            <a:avLst/>
          </a:prstGeom>
          <a:effectLst>
            <a:softEdge rad="635000"/>
          </a:effectLst>
        </p:spPr>
      </p:pic>
      <p:pic>
        <p:nvPicPr>
          <p:cNvPr id="5" name="Picture 4" descr="ak.png"/>
          <p:cNvPicPr>
            <a:picLocks noChangeAspect="1"/>
          </p:cNvPicPr>
          <p:nvPr/>
        </p:nvPicPr>
        <p:blipFill>
          <a:blip r:embed="rId4" cstate="print"/>
          <a:srcRect r="6202"/>
          <a:stretch>
            <a:fillRect/>
          </a:stretch>
        </p:blipFill>
        <p:spPr>
          <a:xfrm>
            <a:off x="9506031" y="4915209"/>
            <a:ext cx="2304969" cy="1790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61017_121604.jpg"/>
          <p:cNvPicPr>
            <a:picLocks noChangeAspect="1"/>
          </p:cNvPicPr>
          <p:nvPr/>
        </p:nvPicPr>
        <p:blipFill>
          <a:blip r:embed="rId2" cstate="print"/>
          <a:stretch>
            <a:fillRect/>
          </a:stretch>
        </p:blipFill>
        <p:spPr>
          <a:xfrm>
            <a:off x="2667000" y="1447800"/>
            <a:ext cx="6250940" cy="3427935"/>
          </a:xfrm>
          <a:prstGeom prst="ellipse">
            <a:avLst/>
          </a:prstGeom>
          <a:ln>
            <a:noFill/>
          </a:ln>
          <a:effectLst>
            <a:softEdge rad="112500"/>
          </a:effectLst>
        </p:spPr>
      </p:pic>
      <p:pic>
        <p:nvPicPr>
          <p:cNvPr id="3" name="Picture 2" descr="ak.png"/>
          <p:cNvPicPr>
            <a:picLocks noChangeAspect="1"/>
          </p:cNvPicPr>
          <p:nvPr/>
        </p:nvPicPr>
        <p:blipFill>
          <a:blip r:embed="rId3" cstate="print"/>
          <a:srcRect r="6202"/>
          <a:stretch>
            <a:fillRect/>
          </a:stretch>
        </p:blipFill>
        <p:spPr>
          <a:xfrm>
            <a:off x="9277431" y="4800600"/>
            <a:ext cx="2304969" cy="1790391"/>
          </a:xfrm>
          <a:prstGeom prst="rect">
            <a:avLst/>
          </a:prstGeom>
        </p:spPr>
      </p:pic>
      <p:pic>
        <p:nvPicPr>
          <p:cNvPr id="4" name="Picture 3" descr="678.jpg"/>
          <p:cNvPicPr>
            <a:picLocks noChangeAspect="1"/>
          </p:cNvPicPr>
          <p:nvPr/>
        </p:nvPicPr>
        <p:blipFill>
          <a:blip r:embed="rId4" cstate="print"/>
          <a:srcRect l="21200" t="11832" r="22400" b="11832"/>
          <a:stretch>
            <a:fillRect/>
          </a:stretch>
        </p:blipFill>
        <p:spPr>
          <a:xfrm>
            <a:off x="0" y="0"/>
            <a:ext cx="2438400" cy="2594043"/>
          </a:xfrm>
          <a:prstGeom prst="rect">
            <a:avLst/>
          </a:prstGeom>
          <a:effectLst>
            <a:softEdge rad="635000"/>
          </a:effectLst>
        </p:spPr>
      </p:pic>
      <p:sp>
        <p:nvSpPr>
          <p:cNvPr id="5" name="TextBox 4"/>
          <p:cNvSpPr txBox="1"/>
          <p:nvPr/>
        </p:nvSpPr>
        <p:spPr>
          <a:xfrm>
            <a:off x="4038600" y="187404"/>
            <a:ext cx="5181600" cy="1107996"/>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6600" b="1" dirty="0" smtClean="0">
                <a:latin typeface="NikoshBAN" pitchFamily="2" charset="0"/>
                <a:cs typeface="NikoshBAN" pitchFamily="2" charset="0"/>
              </a:rPr>
              <a:t>জোড়ায় কাজ</a:t>
            </a:r>
            <a:endParaRPr lang="en-US" sz="6600" b="1" dirty="0">
              <a:latin typeface="NikoshBAN" pitchFamily="2" charset="0"/>
              <a:cs typeface="NikoshBAN" pitchFamily="2" charset="0"/>
            </a:endParaRPr>
          </a:p>
        </p:txBody>
      </p:sp>
      <p:sp>
        <p:nvSpPr>
          <p:cNvPr id="6" name="TextBox 5"/>
          <p:cNvSpPr txBox="1"/>
          <p:nvPr/>
        </p:nvSpPr>
        <p:spPr>
          <a:xfrm>
            <a:off x="228600" y="5181600"/>
            <a:ext cx="8382000" cy="1446550"/>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1143000" indent="-1143000" algn="ctr">
              <a:buFont typeface="+mj-lt"/>
              <a:buAutoNum type="romanUcPeriod"/>
            </a:pPr>
            <a:r>
              <a:rPr lang="bn-IN" sz="4400" b="1" dirty="0" smtClean="0">
                <a:latin typeface="NikoshBAN" pitchFamily="2" charset="0"/>
                <a:cs typeface="NikoshBAN" pitchFamily="2" charset="0"/>
              </a:rPr>
              <a:t>আর এখন কিছু করতে না পারলে অসোয়াস্তি –সাবুর এই কথার অর্থ কি ?</a:t>
            </a:r>
            <a:endParaRPr lang="en-US" sz="4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ktijoddha fight against pakistani army.gif"/>
          <p:cNvPicPr>
            <a:picLocks noChangeAspect="1"/>
          </p:cNvPicPr>
          <p:nvPr/>
        </p:nvPicPr>
        <p:blipFill>
          <a:blip r:embed="rId3" cstate="print"/>
          <a:stretch>
            <a:fillRect/>
          </a:stretch>
        </p:blipFill>
        <p:spPr>
          <a:xfrm>
            <a:off x="0" y="0"/>
            <a:ext cx="5867400" cy="46482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76200" y="4724400"/>
            <a:ext cx="5791200" cy="954107"/>
          </a:xfrm>
          <a:prstGeom prst="rect">
            <a:avLst/>
          </a:prstGeom>
          <a:solidFill>
            <a:srgbClr val="92D050"/>
          </a:solidFill>
          <a:ln w="19050">
            <a:solidFill>
              <a:schemeClr val="tx1"/>
            </a:solidFill>
          </a:ln>
        </p:spPr>
        <p:txBody>
          <a:bodyPr wrap="square" rtlCol="0">
            <a:spAutoFit/>
          </a:bodyPr>
          <a:lstStyle/>
          <a:p>
            <a:pPr algn="ctr"/>
            <a:r>
              <a:rPr lang="bn-IN" sz="2800" dirty="0" smtClean="0">
                <a:solidFill>
                  <a:srgbClr val="111B07"/>
                </a:solidFill>
                <a:latin typeface="NikoshBAN" pitchFamily="2" charset="0"/>
                <a:cs typeface="NikoshBAN" pitchFamily="2" charset="0"/>
              </a:rPr>
              <a:t>পাকিস্তানি সেনাদের বিরুদ্ধে কত সালে যুদ্ধে  শুরু</a:t>
            </a:r>
            <a:r>
              <a:rPr lang="en-US" sz="2800" dirty="0" smtClean="0">
                <a:solidFill>
                  <a:srgbClr val="111B07"/>
                </a:solidFill>
                <a:latin typeface="NikoshBAN" pitchFamily="2" charset="0"/>
                <a:cs typeface="NikoshBAN" pitchFamily="2" charset="0"/>
              </a:rPr>
              <a:t> </a:t>
            </a:r>
            <a:r>
              <a:rPr lang="bn-IN" sz="2800" dirty="0" smtClean="0">
                <a:solidFill>
                  <a:srgbClr val="111B07"/>
                </a:solidFill>
                <a:latin typeface="NikoshBAN" pitchFamily="2" charset="0"/>
                <a:cs typeface="NikoshBAN" pitchFamily="2" charset="0"/>
              </a:rPr>
              <a:t>হয়েছিল?</a:t>
            </a:r>
            <a:r>
              <a:rPr lang="en-US" sz="2800" dirty="0" smtClean="0">
                <a:solidFill>
                  <a:srgbClr val="111B07"/>
                </a:solidFill>
                <a:latin typeface="NikoshBAN" pitchFamily="2" charset="0"/>
                <a:cs typeface="NikoshBAN" pitchFamily="2" charset="0"/>
              </a:rPr>
              <a:t> </a:t>
            </a:r>
            <a:endParaRPr lang="en-US" sz="2800" dirty="0">
              <a:solidFill>
                <a:srgbClr val="111B07"/>
              </a:solidFill>
              <a:latin typeface="NikoshBAN" pitchFamily="2" charset="0"/>
              <a:cs typeface="NikoshBAN" pitchFamily="2" charset="0"/>
            </a:endParaRPr>
          </a:p>
        </p:txBody>
      </p:sp>
      <p:sp>
        <p:nvSpPr>
          <p:cNvPr id="5" name="TextBox 4"/>
          <p:cNvSpPr txBox="1"/>
          <p:nvPr/>
        </p:nvSpPr>
        <p:spPr>
          <a:xfrm>
            <a:off x="533400" y="6000690"/>
            <a:ext cx="47244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IN" sz="3200" dirty="0" smtClean="0">
                <a:solidFill>
                  <a:srgbClr val="111B07"/>
                </a:solidFill>
                <a:latin typeface="NikoshBAN" pitchFamily="2" charset="0"/>
                <a:cs typeface="NikoshBAN" pitchFamily="2" charset="0"/>
              </a:rPr>
              <a:t>১৯৭১ সালে যুদ্ধ শুরু হয়েছিল । </a:t>
            </a:r>
            <a:endParaRPr lang="en-US" sz="3200" dirty="0"/>
          </a:p>
        </p:txBody>
      </p:sp>
      <p:pic>
        <p:nvPicPr>
          <p:cNvPr id="6" name="Picture 5" descr="71121_160.jpg"/>
          <p:cNvPicPr>
            <a:picLocks noChangeAspect="1"/>
          </p:cNvPicPr>
          <p:nvPr/>
        </p:nvPicPr>
        <p:blipFill>
          <a:blip r:embed="rId4" cstate="print"/>
          <a:stretch>
            <a:fillRect/>
          </a:stretch>
        </p:blipFill>
        <p:spPr>
          <a:xfrm flipH="1">
            <a:off x="5943597" y="0"/>
            <a:ext cx="5943602" cy="4648200"/>
          </a:xfrm>
          <a:prstGeom prst="rect">
            <a:avLst/>
          </a:prstGeom>
          <a:ln>
            <a:solidFill>
              <a:srgbClr val="FF0000"/>
            </a:solidFill>
          </a:ln>
        </p:spPr>
      </p:pic>
      <p:sp>
        <p:nvSpPr>
          <p:cNvPr id="8" name="TextBox 7"/>
          <p:cNvSpPr txBox="1"/>
          <p:nvPr/>
        </p:nvSpPr>
        <p:spPr>
          <a:xfrm>
            <a:off x="6172200" y="4724400"/>
            <a:ext cx="5638800" cy="107721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200" b="1" dirty="0" smtClean="0">
                <a:solidFill>
                  <a:schemeClr val="tx2">
                    <a:lumMod val="75000"/>
                  </a:schemeClr>
                </a:solidFill>
                <a:latin typeface="NikoshBAN" pitchFamily="2" charset="0"/>
                <a:cs typeface="NikoshBAN" pitchFamily="2" charset="0"/>
              </a:rPr>
              <a:t>যারা যুদ্ধ করেছিল তাদেরকে আমরা কি বলি? </a:t>
            </a:r>
          </a:p>
        </p:txBody>
      </p:sp>
      <p:sp>
        <p:nvSpPr>
          <p:cNvPr id="9" name="TextBox 8"/>
          <p:cNvSpPr txBox="1"/>
          <p:nvPr/>
        </p:nvSpPr>
        <p:spPr>
          <a:xfrm>
            <a:off x="6248400" y="6044625"/>
            <a:ext cx="5562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3200" b="1" dirty="0" smtClean="0">
                <a:solidFill>
                  <a:schemeClr val="tx2">
                    <a:lumMod val="75000"/>
                  </a:schemeClr>
                </a:solidFill>
                <a:latin typeface="NikoshBAN" pitchFamily="2" charset="0"/>
                <a:cs typeface="NikoshBAN" pitchFamily="2" charset="0"/>
              </a:rPr>
              <a:t>তাদেরকে আমরা মুক্তি যোদ্ধা বলি।</a:t>
            </a:r>
            <a:endParaRPr lang="en-US" sz="3200" dirty="0"/>
          </a:p>
        </p:txBody>
      </p:sp>
      <p:pic>
        <p:nvPicPr>
          <p:cNvPr id="10" name="Picture 9" descr="ak.png"/>
          <p:cNvPicPr>
            <a:picLocks noChangeAspect="1"/>
          </p:cNvPicPr>
          <p:nvPr/>
        </p:nvPicPr>
        <p:blipFill>
          <a:blip r:embed="rId5" cstate="print"/>
          <a:srcRect r="6202"/>
          <a:stretch>
            <a:fillRect/>
          </a:stretch>
        </p:blipFill>
        <p:spPr>
          <a:xfrm>
            <a:off x="0" y="0"/>
            <a:ext cx="2286000" cy="1491993"/>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71600" y="0"/>
            <a:ext cx="1676400" cy="2235200"/>
          </a:xfrm>
          <a:prstGeom prst="rect">
            <a:avLst/>
          </a:prstGeom>
          <a:noFill/>
        </p:spPr>
      </p:pic>
      <p:sp>
        <p:nvSpPr>
          <p:cNvPr id="9" name="Horizontal Scroll 8"/>
          <p:cNvSpPr/>
          <p:nvPr/>
        </p:nvSpPr>
        <p:spPr>
          <a:xfrm>
            <a:off x="1828800" y="2209800"/>
            <a:ext cx="7772400" cy="4648200"/>
          </a:xfrm>
          <a:prstGeom prst="horizont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FF"/>
                </a:solidFill>
                <a:latin typeface="SutonnyMJ" pitchFamily="2" charset="0"/>
                <a:cs typeface="SutonnyMJ" pitchFamily="2" charset="0"/>
              </a:rPr>
              <a:t>Aveyj</a:t>
            </a:r>
            <a:r>
              <a:rPr lang="en-US" sz="4000" dirty="0">
                <a:solidFill>
                  <a:srgbClr val="FF00FF"/>
                </a:solidFill>
                <a:latin typeface="SutonnyMJ" pitchFamily="2" charset="0"/>
                <a:cs typeface="SutonnyMJ" pitchFamily="2" charset="0"/>
              </a:rPr>
              <a:t> </a:t>
            </a:r>
            <a:r>
              <a:rPr lang="en-US" sz="4000" dirty="0" err="1">
                <a:solidFill>
                  <a:srgbClr val="FF00FF"/>
                </a:solidFill>
                <a:latin typeface="SutonnyMJ" pitchFamily="2" charset="0"/>
                <a:cs typeface="SutonnyMJ" pitchFamily="2" charset="0"/>
              </a:rPr>
              <a:t>Kvjvg</a:t>
            </a:r>
            <a:r>
              <a:rPr lang="en-US" sz="4000" dirty="0">
                <a:solidFill>
                  <a:srgbClr val="FF00FF"/>
                </a:solidFill>
                <a:latin typeface="SutonnyMJ" pitchFamily="2" charset="0"/>
                <a:cs typeface="SutonnyMJ" pitchFamily="2" charset="0"/>
              </a:rPr>
              <a:t> </a:t>
            </a:r>
          </a:p>
          <a:p>
            <a:pPr algn="ctr"/>
            <a:r>
              <a:rPr lang="en-US" sz="4000" dirty="0" err="1">
                <a:solidFill>
                  <a:srgbClr val="FF00FF"/>
                </a:solidFill>
                <a:latin typeface="SutonnyMJ" pitchFamily="2" charset="0"/>
                <a:cs typeface="SutonnyMJ" pitchFamily="2" charset="0"/>
              </a:rPr>
              <a:t>mnKvix</a:t>
            </a:r>
            <a:r>
              <a:rPr lang="en-US" sz="4000" dirty="0">
                <a:solidFill>
                  <a:srgbClr val="FF00FF"/>
                </a:solidFill>
                <a:latin typeface="SutonnyMJ" pitchFamily="2" charset="0"/>
                <a:cs typeface="SutonnyMJ" pitchFamily="2" charset="0"/>
              </a:rPr>
              <a:t> </a:t>
            </a:r>
            <a:r>
              <a:rPr lang="en-US" sz="4000" dirty="0" err="1">
                <a:solidFill>
                  <a:srgbClr val="FF00FF"/>
                </a:solidFill>
                <a:latin typeface="SutonnyMJ" pitchFamily="2" charset="0"/>
                <a:cs typeface="SutonnyMJ" pitchFamily="2" charset="0"/>
              </a:rPr>
              <a:t>wkÿK</a:t>
            </a:r>
            <a:r>
              <a:rPr lang="en-US" sz="4000" dirty="0">
                <a:solidFill>
                  <a:srgbClr val="FF00FF"/>
                </a:solidFill>
                <a:latin typeface="SutonnyMJ" pitchFamily="2" charset="0"/>
                <a:cs typeface="SutonnyMJ" pitchFamily="2" charset="0"/>
              </a:rPr>
              <a:t> </a:t>
            </a:r>
          </a:p>
          <a:p>
            <a:pPr algn="ctr"/>
            <a:r>
              <a:rPr lang="en-US" sz="4000" dirty="0" err="1">
                <a:solidFill>
                  <a:srgbClr val="FF00FF"/>
                </a:solidFill>
                <a:latin typeface="SutonnyMJ" pitchFamily="2" charset="0"/>
                <a:cs typeface="SutonnyMJ" pitchFamily="2" charset="0"/>
              </a:rPr>
              <a:t>knx</a:t>
            </a:r>
            <a:r>
              <a:rPr lang="en-US" sz="4000" dirty="0">
                <a:solidFill>
                  <a:srgbClr val="FF00FF"/>
                </a:solidFill>
                <a:latin typeface="SutonnyMJ" pitchFamily="2" charset="0"/>
                <a:cs typeface="SutonnyMJ" pitchFamily="2" charset="0"/>
              </a:rPr>
              <a:t>` </a:t>
            </a:r>
            <a:r>
              <a:rPr lang="en-US" sz="4000" dirty="0" err="1">
                <a:solidFill>
                  <a:srgbClr val="FF00FF"/>
                </a:solidFill>
                <a:latin typeface="SutonnyMJ" pitchFamily="2" charset="0"/>
                <a:cs typeface="SutonnyMJ" pitchFamily="2" charset="0"/>
              </a:rPr>
              <a:t>AvjvDwÏb</a:t>
            </a:r>
            <a:r>
              <a:rPr lang="en-US" sz="4000" dirty="0">
                <a:solidFill>
                  <a:srgbClr val="FF00FF"/>
                </a:solidFill>
                <a:latin typeface="SutonnyMJ" pitchFamily="2" charset="0"/>
                <a:cs typeface="SutonnyMJ" pitchFamily="2" charset="0"/>
              </a:rPr>
              <a:t> D”P we`¨</a:t>
            </a:r>
            <a:r>
              <a:rPr lang="en-US" sz="4000" dirty="0" err="1">
                <a:solidFill>
                  <a:srgbClr val="FF00FF"/>
                </a:solidFill>
                <a:latin typeface="SutonnyMJ" pitchFamily="2" charset="0"/>
                <a:cs typeface="SutonnyMJ" pitchFamily="2" charset="0"/>
              </a:rPr>
              <a:t>vjq</a:t>
            </a:r>
            <a:r>
              <a:rPr lang="en-US" sz="4000" dirty="0">
                <a:solidFill>
                  <a:srgbClr val="FF00FF"/>
                </a:solidFill>
                <a:latin typeface="SutonnyMJ" pitchFamily="2" charset="0"/>
                <a:cs typeface="SutonnyMJ" pitchFamily="2" charset="0"/>
              </a:rPr>
              <a:t> </a:t>
            </a:r>
            <a:r>
              <a:rPr lang="en-US" sz="4000" dirty="0" err="1">
                <a:solidFill>
                  <a:srgbClr val="FF00FF"/>
                </a:solidFill>
                <a:latin typeface="SutonnyMJ" pitchFamily="2" charset="0"/>
                <a:cs typeface="SutonnyMJ" pitchFamily="2" charset="0"/>
              </a:rPr>
              <a:t>wgR©vcyi</a:t>
            </a:r>
            <a:r>
              <a:rPr lang="en-US" sz="4000" dirty="0">
                <a:solidFill>
                  <a:srgbClr val="FF00FF"/>
                </a:solidFill>
                <a:latin typeface="SutonnyMJ" pitchFamily="2" charset="0"/>
                <a:cs typeface="SutonnyMJ" pitchFamily="2" charset="0"/>
              </a:rPr>
              <a:t>, </a:t>
            </a:r>
            <a:r>
              <a:rPr lang="en-US" sz="4000" dirty="0" err="1">
                <a:solidFill>
                  <a:srgbClr val="FF00FF"/>
                </a:solidFill>
                <a:latin typeface="SutonnyMJ" pitchFamily="2" charset="0"/>
                <a:cs typeface="SutonnyMJ" pitchFamily="2" charset="0"/>
              </a:rPr>
              <a:t>cvKzw</a:t>
            </a:r>
            <a:r>
              <a:rPr lang="en-US" sz="4000" dirty="0">
                <a:solidFill>
                  <a:srgbClr val="FF00FF"/>
                </a:solidFill>
                <a:latin typeface="SutonnyMJ" pitchFamily="2" charset="0"/>
                <a:cs typeface="SutonnyMJ" pitchFamily="2" charset="0"/>
              </a:rPr>
              <a:t>›`qv, </a:t>
            </a:r>
            <a:r>
              <a:rPr lang="en-US" sz="4000" dirty="0" err="1">
                <a:solidFill>
                  <a:srgbClr val="FF00FF"/>
                </a:solidFill>
                <a:latin typeface="SutonnyMJ" pitchFamily="2" charset="0"/>
                <a:cs typeface="SutonnyMJ" pitchFamily="2" charset="0"/>
              </a:rPr>
              <a:t>wK‡kviMÄ</a:t>
            </a:r>
            <a:r>
              <a:rPr lang="en-US" sz="4000" dirty="0">
                <a:solidFill>
                  <a:srgbClr val="FF00FF"/>
                </a:solidFill>
                <a:latin typeface="SutonnyMJ" pitchFamily="2" charset="0"/>
                <a:cs typeface="SutonnyMJ" pitchFamily="2" charset="0"/>
              </a:rPr>
              <a:t>|</a:t>
            </a:r>
            <a:endParaRPr lang="en-US" sz="3200" dirty="0">
              <a:solidFill>
                <a:srgbClr val="00CC00"/>
              </a:solidFill>
              <a:latin typeface="NikoshBAN" pitchFamily="2" charset="0"/>
              <a:cs typeface="NikoshBAN" pitchFamily="2" charset="0"/>
            </a:endParaRPr>
          </a:p>
          <a:p>
            <a:pPr algn="ctr"/>
            <a:r>
              <a:rPr lang="en-US" sz="2800" dirty="0">
                <a:solidFill>
                  <a:srgbClr val="00CC00"/>
                </a:solidFill>
                <a:latin typeface="NikoshBAN" pitchFamily="2" charset="0"/>
                <a:cs typeface="NikoshBAN" pitchFamily="2" charset="0"/>
              </a:rPr>
              <a:t>www.abul01303717015</a:t>
            </a:r>
            <a:r>
              <a:rPr lang="en-US" sz="2800" dirty="0">
                <a:solidFill>
                  <a:srgbClr val="00CC00"/>
                </a:solidFill>
                <a:latin typeface="+mj-lt"/>
                <a:cs typeface="Aharoni" pitchFamily="2" charset="-79"/>
              </a:rPr>
              <a:t>@gmail.com</a:t>
            </a:r>
            <a:endParaRPr lang="bn-BD" sz="3200" dirty="0">
              <a:solidFill>
                <a:srgbClr val="00CC00"/>
              </a:solidFill>
              <a:latin typeface="NikoshBAN" pitchFamily="2" charset="0"/>
              <a:cs typeface="NikoshBAN" pitchFamily="2" charset="0"/>
            </a:endParaRPr>
          </a:p>
        </p:txBody>
      </p:sp>
      <p:sp>
        <p:nvSpPr>
          <p:cNvPr id="6" name="24-Point Star 5"/>
          <p:cNvSpPr/>
          <p:nvPr/>
        </p:nvSpPr>
        <p:spPr>
          <a:xfrm>
            <a:off x="3241343" y="0"/>
            <a:ext cx="6817057" cy="2209800"/>
          </a:xfrm>
          <a:prstGeom prst="star24">
            <a:avLst/>
          </a:prstGeom>
          <a:solidFill>
            <a:srgbClr val="006600"/>
          </a:solidFill>
          <a:ln w="5715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Calibri"/>
            </a:endParaRPr>
          </a:p>
        </p:txBody>
      </p:sp>
      <p:sp>
        <p:nvSpPr>
          <p:cNvPr id="8" name="TextBox 7"/>
          <p:cNvSpPr txBox="1"/>
          <p:nvPr/>
        </p:nvSpPr>
        <p:spPr>
          <a:xfrm>
            <a:off x="4495800" y="750957"/>
            <a:ext cx="4114800" cy="707886"/>
          </a:xfrm>
          <a:prstGeom prst="rect">
            <a:avLst/>
          </a:prstGeom>
          <a:solidFill>
            <a:srgbClr val="002060"/>
          </a:solidFill>
          <a:ln w="57150">
            <a:solidFill>
              <a:sysClr val="window" lastClr="FFFFFF"/>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000" dirty="0" err="1">
                <a:solidFill>
                  <a:sysClr val="window" lastClr="FFFFFF"/>
                </a:solidFill>
                <a:latin typeface="NikoshBAN" pitchFamily="2" charset="0"/>
                <a:cs typeface="NikoshBAN" pitchFamily="2" charset="0"/>
              </a:rPr>
              <a:t>শিক্ষক</a:t>
            </a:r>
            <a:r>
              <a:rPr lang="en-US" sz="4000" dirty="0">
                <a:solidFill>
                  <a:sysClr val="window" lastClr="FFFFFF"/>
                </a:solidFill>
                <a:latin typeface="NikoshBAN" pitchFamily="2" charset="0"/>
                <a:cs typeface="NikoshBAN" pitchFamily="2" charset="0"/>
              </a:rPr>
              <a:t> </a:t>
            </a:r>
            <a:r>
              <a:rPr lang="en-US" sz="4000" dirty="0" err="1">
                <a:solidFill>
                  <a:sysClr val="window" lastClr="FFFFFF"/>
                </a:solidFill>
                <a:latin typeface="NikoshBAN" pitchFamily="2" charset="0"/>
                <a:cs typeface="NikoshBAN" pitchFamily="2" charset="0"/>
              </a:rPr>
              <a:t>পরিচিতি</a:t>
            </a:r>
            <a:endParaRPr lang="en-US" sz="4000" dirty="0">
              <a:solidFill>
                <a:sysClr val="window" lastClr="FFFFFF"/>
              </a:solidFill>
              <a:latin typeface="NikoshBAN" pitchFamily="2" charset="0"/>
              <a:cs typeface="NikoshBAN" pitchFamily="2" charset="0"/>
            </a:endParaRPr>
          </a:p>
        </p:txBody>
      </p:sp>
    </p:spTree>
    <p:extLst>
      <p:ext uri="{BB962C8B-B14F-4D97-AF65-F5344CB8AC3E}">
        <p14:creationId xmlns:p14="http://schemas.microsoft.com/office/powerpoint/2010/main" val="2117104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মুক্তিযোদ্ধা'.jpg"/>
          <p:cNvPicPr>
            <a:picLocks noChangeAspect="1"/>
          </p:cNvPicPr>
          <p:nvPr/>
        </p:nvPicPr>
        <p:blipFill>
          <a:blip r:embed="rId2" cstate="print"/>
          <a:srcRect r="14692"/>
          <a:stretch>
            <a:fillRect/>
          </a:stretch>
        </p:blipFill>
        <p:spPr>
          <a:xfrm>
            <a:off x="-76200" y="381000"/>
            <a:ext cx="6391278" cy="4090469"/>
          </a:xfrm>
          <a:prstGeom prst="rect">
            <a:avLst/>
          </a:prstGeom>
          <a:ln>
            <a:solidFill>
              <a:srgbClr val="FF0000"/>
            </a:solidFill>
          </a:ln>
        </p:spPr>
      </p:pic>
      <p:sp>
        <p:nvSpPr>
          <p:cNvPr id="3" name="TextBox 2"/>
          <p:cNvSpPr txBox="1"/>
          <p:nvPr/>
        </p:nvSpPr>
        <p:spPr>
          <a:xfrm>
            <a:off x="0" y="4724400"/>
            <a:ext cx="5029200" cy="1938992"/>
          </a:xfrm>
          <a:prstGeom prst="rect">
            <a:avLst/>
          </a:prstGeom>
          <a:ln w="57150"/>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4000" dirty="0" smtClean="0">
                <a:solidFill>
                  <a:srgbClr val="111B07"/>
                </a:solidFill>
                <a:latin typeface="NikoshBAN" pitchFamily="2" charset="0"/>
                <a:cs typeface="NikoshBAN" pitchFamily="2" charset="0"/>
              </a:rPr>
              <a:t>মুক্তিযুদ্ধের বীর সৈনিক ও মানুষের জ</a:t>
            </a:r>
            <a:r>
              <a:rPr lang="bn-BD" sz="4000" dirty="0" smtClean="0">
                <a:solidFill>
                  <a:srgbClr val="111B07"/>
                </a:solidFill>
                <a:latin typeface="NikoshBAN" pitchFamily="2" charset="0"/>
                <a:cs typeface="NikoshBAN" pitchFamily="2" charset="0"/>
              </a:rPr>
              <a:t>ন্য </a:t>
            </a:r>
            <a:r>
              <a:rPr lang="bn-IN" sz="4000" dirty="0" smtClean="0">
                <a:solidFill>
                  <a:srgbClr val="111B07"/>
                </a:solidFill>
                <a:latin typeface="NikoshBAN" pitchFamily="2" charset="0"/>
                <a:cs typeface="NikoshBAN" pitchFamily="2" charset="0"/>
              </a:rPr>
              <a:t>সাবুর ছিল </a:t>
            </a:r>
            <a:r>
              <a:rPr lang="bn-BD" sz="4000" dirty="0" smtClean="0">
                <a:solidFill>
                  <a:srgbClr val="111B07"/>
                </a:solidFill>
                <a:latin typeface="NikoshBAN" pitchFamily="2" charset="0"/>
                <a:cs typeface="NikoshBAN" pitchFamily="2" charset="0"/>
              </a:rPr>
              <a:t>ভালোবাসা</a:t>
            </a:r>
            <a:r>
              <a:rPr lang="bn-IN" sz="4000" dirty="0" smtClean="0">
                <a:solidFill>
                  <a:srgbClr val="111B07"/>
                </a:solidFill>
                <a:latin typeface="NikoshBAN" pitchFamily="2" charset="0"/>
                <a:cs typeface="NikoshBAN" pitchFamily="2" charset="0"/>
              </a:rPr>
              <a:t> ।</a:t>
            </a:r>
            <a:endParaRPr lang="en-US" sz="4000" dirty="0">
              <a:solidFill>
                <a:srgbClr val="111B07"/>
              </a:solidFill>
              <a:latin typeface="NikoshBAN" pitchFamily="2" charset="0"/>
              <a:cs typeface="NikoshBAN" pitchFamily="2" charset="0"/>
            </a:endParaRPr>
          </a:p>
        </p:txBody>
      </p:sp>
      <p:pic>
        <p:nvPicPr>
          <p:cNvPr id="4" name="Picture 3" descr="liberation-war-rare-picture-pic40-from-dhaka-city-guide.jpg"/>
          <p:cNvPicPr>
            <a:picLocks noChangeAspect="1"/>
          </p:cNvPicPr>
          <p:nvPr/>
        </p:nvPicPr>
        <p:blipFill>
          <a:blip r:embed="rId3" cstate="print"/>
          <a:srcRect l="1192" t="19512" r="1048" b="2326"/>
          <a:stretch>
            <a:fillRect/>
          </a:stretch>
        </p:blipFill>
        <p:spPr>
          <a:xfrm>
            <a:off x="6096000" y="381000"/>
            <a:ext cx="5791200" cy="4114800"/>
          </a:xfrm>
          <a:prstGeom prst="rect">
            <a:avLst/>
          </a:prstGeom>
          <a:ln>
            <a:solidFill>
              <a:srgbClr val="FF0000"/>
            </a:solidFill>
          </a:ln>
        </p:spPr>
      </p:pic>
      <p:sp>
        <p:nvSpPr>
          <p:cNvPr id="5" name="Rectangle 4"/>
          <p:cNvSpPr/>
          <p:nvPr/>
        </p:nvSpPr>
        <p:spPr>
          <a:xfrm>
            <a:off x="6172200" y="4724400"/>
            <a:ext cx="5181600" cy="1905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4000" dirty="0" smtClean="0">
                <a:latin typeface="NikoshBAN" pitchFamily="2" charset="0"/>
                <a:cs typeface="NikoshBAN" pitchFamily="2" charset="0"/>
              </a:rPr>
              <a:t>পাকিস্তানী হানাদার বাহিনীর নিষ্ঠূরতা অনুভব করে সাবু ক্ষুব্ধ হয়।</a:t>
            </a:r>
            <a:endParaRPr lang="en-US" sz="4000" dirty="0">
              <a:latin typeface="NikoshBAN" pitchFamily="2" charset="0"/>
              <a:cs typeface="NikoshBAN" pitchFamily="2" charset="0"/>
            </a:endParaRPr>
          </a:p>
        </p:txBody>
      </p:sp>
      <p:pic>
        <p:nvPicPr>
          <p:cNvPr id="6" name="Picture 5" descr="ak.png"/>
          <p:cNvPicPr>
            <a:picLocks noChangeAspect="1"/>
          </p:cNvPicPr>
          <p:nvPr/>
        </p:nvPicPr>
        <p:blipFill>
          <a:blip r:embed="rId4" cstate="print"/>
          <a:srcRect r="6202"/>
          <a:stretch>
            <a:fillRect/>
          </a:stretch>
        </p:blipFill>
        <p:spPr>
          <a:xfrm>
            <a:off x="0" y="228600"/>
            <a:ext cx="2304969" cy="179039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rzul_1308691241_21-20.jpg"/>
          <p:cNvPicPr>
            <a:picLocks noChangeAspect="1"/>
          </p:cNvPicPr>
          <p:nvPr/>
        </p:nvPicPr>
        <p:blipFill>
          <a:blip r:embed="rId2" cstate="print"/>
          <a:stretch>
            <a:fillRect/>
          </a:stretch>
        </p:blipFill>
        <p:spPr>
          <a:xfrm>
            <a:off x="228600" y="152400"/>
            <a:ext cx="5867400" cy="4581819"/>
          </a:xfrm>
          <a:prstGeom prst="rect">
            <a:avLst/>
          </a:prstGeom>
          <a:ln w="57150">
            <a:solidFill>
              <a:srgbClr val="FF0000"/>
            </a:solidFill>
          </a:ln>
        </p:spPr>
      </p:pic>
      <p:sp>
        <p:nvSpPr>
          <p:cNvPr id="4" name="TextBox 3"/>
          <p:cNvSpPr txBox="1"/>
          <p:nvPr/>
        </p:nvSpPr>
        <p:spPr>
          <a:xfrm>
            <a:off x="0" y="4876800"/>
            <a:ext cx="6019800" cy="523220"/>
          </a:xfrm>
          <a:prstGeom prst="rect">
            <a:avLst/>
          </a:prstGeom>
          <a:solidFill>
            <a:srgbClr val="00B0F0"/>
          </a:solidFill>
          <a:ln w="38100">
            <a:solidFill>
              <a:schemeClr val="tx1"/>
            </a:solidFill>
          </a:ln>
        </p:spPr>
        <p:txBody>
          <a:bodyPr wrap="square" rtlCol="0">
            <a:spAutoFit/>
          </a:bodyPr>
          <a:lstStyle/>
          <a:p>
            <a:pPr algn="ctr"/>
            <a:r>
              <a:rPr lang="bn-IN" sz="2800" dirty="0" smtClean="0">
                <a:solidFill>
                  <a:srgbClr val="FF0000"/>
                </a:solidFill>
                <a:latin typeface="NikoshBAN" pitchFamily="2" charset="0"/>
                <a:cs typeface="NikoshBAN" pitchFamily="2" charset="0"/>
              </a:rPr>
              <a:t>আমাদের মুক্তিযুদ্ধ কত দিন চলছিল? </a:t>
            </a:r>
          </a:p>
        </p:txBody>
      </p:sp>
      <p:sp>
        <p:nvSpPr>
          <p:cNvPr id="5" name="TextBox 4"/>
          <p:cNvSpPr txBox="1"/>
          <p:nvPr/>
        </p:nvSpPr>
        <p:spPr>
          <a:xfrm>
            <a:off x="0" y="5706070"/>
            <a:ext cx="52578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b="1" dirty="0" smtClean="0">
                <a:solidFill>
                  <a:srgbClr val="FF0000"/>
                </a:solidFill>
                <a:latin typeface="NikoshBAN" pitchFamily="2" charset="0"/>
                <a:cs typeface="NikoshBAN" pitchFamily="2" charset="0"/>
              </a:rPr>
              <a:t>দীর্ঘ নয় মাস মুক্তিযুদ্ধ চলছিল</a:t>
            </a:r>
            <a:r>
              <a:rPr lang="bn-IN" sz="1200" b="1" dirty="0" smtClean="0">
                <a:solidFill>
                  <a:srgbClr val="FF0000"/>
                </a:solidFill>
                <a:latin typeface="NikoshBAN" pitchFamily="2" charset="0"/>
                <a:cs typeface="NikoshBAN" pitchFamily="2" charset="0"/>
              </a:rPr>
              <a:t>।  </a:t>
            </a:r>
            <a:endParaRPr lang="en-US" sz="1200" b="1" dirty="0" smtClean="0">
              <a:solidFill>
                <a:srgbClr val="FF0000"/>
              </a:solidFill>
              <a:latin typeface="NikoshBAN" pitchFamily="2" charset="0"/>
              <a:cs typeface="NikoshBAN" pitchFamily="2" charset="0"/>
            </a:endParaRPr>
          </a:p>
        </p:txBody>
      </p:sp>
      <p:pic>
        <p:nvPicPr>
          <p:cNvPr id="6" name="Picture 5" descr="806e9f69ca09975b4331ad3519ba0d76-.jpg"/>
          <p:cNvPicPr>
            <a:picLocks noChangeAspect="1"/>
          </p:cNvPicPr>
          <p:nvPr/>
        </p:nvPicPr>
        <p:blipFill>
          <a:blip r:embed="rId3" cstate="print"/>
          <a:stretch>
            <a:fillRect/>
          </a:stretch>
        </p:blipFill>
        <p:spPr>
          <a:xfrm>
            <a:off x="6096000" y="0"/>
            <a:ext cx="6019800" cy="4648200"/>
          </a:xfrm>
          <a:prstGeom prst="rect">
            <a:avLst/>
          </a:prstGeom>
          <a:ln>
            <a:solidFill>
              <a:srgbClr val="FF0000"/>
            </a:solidFill>
          </a:ln>
        </p:spPr>
      </p:pic>
      <p:sp>
        <p:nvSpPr>
          <p:cNvPr id="8" name="TextBox 7"/>
          <p:cNvSpPr txBox="1"/>
          <p:nvPr/>
        </p:nvSpPr>
        <p:spPr>
          <a:xfrm>
            <a:off x="6096000" y="4800600"/>
            <a:ext cx="57150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b="1" dirty="0" smtClean="0">
                <a:solidFill>
                  <a:schemeClr val="tx1"/>
                </a:solidFill>
                <a:latin typeface="NikoshBAN" pitchFamily="2" charset="0"/>
                <a:cs typeface="NikoshBAN" pitchFamily="2" charset="0"/>
              </a:rPr>
              <a:t>শেষে তারা বাঙ্গালির কাছে হার মানে। </a:t>
            </a:r>
            <a:endParaRPr lang="en-US" sz="3600" b="1" dirty="0">
              <a:solidFill>
                <a:schemeClr val="tx1"/>
              </a:solidFill>
              <a:latin typeface="NikoshBAN" pitchFamily="2" charset="0"/>
              <a:cs typeface="NikoshBAN" pitchFamily="2" charset="0"/>
            </a:endParaRPr>
          </a:p>
        </p:txBody>
      </p:sp>
      <p:sp>
        <p:nvSpPr>
          <p:cNvPr id="9" name="Rectangle 8"/>
          <p:cNvSpPr/>
          <p:nvPr/>
        </p:nvSpPr>
        <p:spPr>
          <a:xfrm>
            <a:off x="6324600" y="5715000"/>
            <a:ext cx="50292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bn-IN" sz="3600" dirty="0" smtClean="0">
                <a:latin typeface="NikoshBAN" pitchFamily="2" charset="0"/>
                <a:cs typeface="NikoshBAN" pitchFamily="2" charset="0"/>
              </a:rPr>
              <a:t>স্বাধীন সাবভৌম রাষ্টের জন্ম হয় ।</a:t>
            </a:r>
            <a:endParaRPr lang="en-US" sz="3600" dirty="0">
              <a:latin typeface="NikoshBAN" pitchFamily="2" charset="0"/>
              <a:cs typeface="NikoshBAN" pitchFamily="2" charset="0"/>
            </a:endParaRPr>
          </a:p>
        </p:txBody>
      </p:sp>
      <p:pic>
        <p:nvPicPr>
          <p:cNvPr id="10" name="Picture 9" descr="ak.png"/>
          <p:cNvPicPr>
            <a:picLocks noChangeAspect="1"/>
          </p:cNvPicPr>
          <p:nvPr/>
        </p:nvPicPr>
        <p:blipFill>
          <a:blip r:embed="rId4" cstate="print"/>
          <a:srcRect r="6202"/>
          <a:stretch>
            <a:fillRect/>
          </a:stretch>
        </p:blipFill>
        <p:spPr>
          <a:xfrm>
            <a:off x="152401" y="141266"/>
            <a:ext cx="1828799" cy="142052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amond(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1"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amond(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amond(in)">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8" grpId="1"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4724400"/>
            <a:ext cx="6248400" cy="1569660"/>
          </a:xfrm>
          <a:prstGeom prst="rect">
            <a:avLst/>
          </a:prstGeom>
          <a:noFill/>
          <a:ln w="57150">
            <a:solidFill>
              <a:schemeClr val="tx1"/>
            </a:solidFill>
          </a:ln>
        </p:spPr>
        <p:txBody>
          <a:bodyPr wrap="square" rtlCol="0">
            <a:spAutoFit/>
          </a:bodyPr>
          <a:lstStyle/>
          <a:p>
            <a:pPr algn="ctr"/>
            <a:r>
              <a:rPr lang="bn-IN" sz="4800" dirty="0" smtClean="0">
                <a:solidFill>
                  <a:srgbClr val="111B07"/>
                </a:solidFill>
                <a:latin typeface="NikoshBAN" pitchFamily="2" charset="0"/>
                <a:cs typeface="NikoshBAN" pitchFamily="2" charset="0"/>
              </a:rPr>
              <a:t>আবশেষে আমাদের কি হলো। </a:t>
            </a:r>
          </a:p>
          <a:p>
            <a:pPr algn="ctr"/>
            <a:r>
              <a:rPr lang="bn-IN" sz="4800" dirty="0" smtClean="0">
                <a:solidFill>
                  <a:srgbClr val="111B07"/>
                </a:solidFill>
                <a:latin typeface="NikoshBAN" pitchFamily="2" charset="0"/>
                <a:cs typeface="NikoshBAN" pitchFamily="2" charset="0"/>
              </a:rPr>
              <a:t>আবশেষে আমাদের বিজয় হলো  </a:t>
            </a:r>
            <a:endParaRPr lang="en-US" sz="4800" dirty="0">
              <a:solidFill>
                <a:srgbClr val="111B07"/>
              </a:solidFill>
              <a:latin typeface="NikoshBAN" pitchFamily="2" charset="0"/>
              <a:cs typeface="NikoshBAN" pitchFamily="2" charset="0"/>
            </a:endParaRPr>
          </a:p>
        </p:txBody>
      </p:sp>
      <p:pic>
        <p:nvPicPr>
          <p:cNvPr id="3" name="Picture 2" descr="1971-Surrender-444-1100x660.png"/>
          <p:cNvPicPr>
            <a:picLocks noChangeAspect="1"/>
          </p:cNvPicPr>
          <p:nvPr/>
        </p:nvPicPr>
        <p:blipFill>
          <a:blip r:embed="rId2" cstate="print"/>
          <a:stretch>
            <a:fillRect/>
          </a:stretch>
        </p:blipFill>
        <p:spPr>
          <a:xfrm>
            <a:off x="0" y="457200"/>
            <a:ext cx="6858000" cy="3886200"/>
          </a:xfrm>
          <a:prstGeom prst="rect">
            <a:avLst/>
          </a:prstGeom>
          <a:ln>
            <a:solidFill>
              <a:srgbClr val="FF0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57200"/>
            <a:ext cx="5029199" cy="4114800"/>
          </a:xfrm>
          <a:prstGeom prst="rect">
            <a:avLst/>
          </a:prstGeom>
        </p:spPr>
      </p:pic>
      <p:pic>
        <p:nvPicPr>
          <p:cNvPr id="5" name="Picture 4" descr="ak.png"/>
          <p:cNvPicPr>
            <a:picLocks noChangeAspect="1"/>
          </p:cNvPicPr>
          <p:nvPr/>
        </p:nvPicPr>
        <p:blipFill>
          <a:blip r:embed="rId4" cstate="print"/>
          <a:srcRect r="6202"/>
          <a:stretch>
            <a:fillRect/>
          </a:stretch>
        </p:blipFill>
        <p:spPr>
          <a:xfrm>
            <a:off x="457201" y="484475"/>
            <a:ext cx="1828799" cy="142052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4_38914ddd.jpg"/>
          <p:cNvPicPr>
            <a:picLocks noChangeAspect="1"/>
          </p:cNvPicPr>
          <p:nvPr/>
        </p:nvPicPr>
        <p:blipFill>
          <a:blip r:embed="rId2" cstate="print"/>
          <a:stretch>
            <a:fillRect/>
          </a:stretch>
        </p:blipFill>
        <p:spPr>
          <a:xfrm flipH="1">
            <a:off x="228600" y="0"/>
            <a:ext cx="2362200" cy="1743490"/>
          </a:xfrm>
          <a:prstGeom prst="rect">
            <a:avLst/>
          </a:prstGeom>
          <a:effectLst>
            <a:softEdge rad="317500"/>
          </a:effectLst>
        </p:spPr>
      </p:pic>
      <p:pic>
        <p:nvPicPr>
          <p:cNvPr id="6" name="Picture 5" descr="mizan_jaan_1248469576_1-war11_big.jpg"/>
          <p:cNvPicPr>
            <a:picLocks noChangeAspect="1"/>
          </p:cNvPicPr>
          <p:nvPr/>
        </p:nvPicPr>
        <p:blipFill>
          <a:blip r:embed="rId3" cstate="print"/>
          <a:stretch>
            <a:fillRect/>
          </a:stretch>
        </p:blipFill>
        <p:spPr>
          <a:xfrm>
            <a:off x="7748132" y="3810000"/>
            <a:ext cx="3805693" cy="2838450"/>
          </a:xfrm>
          <a:prstGeom prst="rect">
            <a:avLst/>
          </a:prstGeom>
          <a:effectLst>
            <a:softEdge rad="635000"/>
          </a:effectLst>
        </p:spPr>
      </p:pic>
      <p:sp>
        <p:nvSpPr>
          <p:cNvPr id="7" name="Rectangle 6"/>
          <p:cNvSpPr/>
          <p:nvPr/>
        </p:nvSpPr>
        <p:spPr>
          <a:xfrm>
            <a:off x="3401317" y="316468"/>
            <a:ext cx="2008883" cy="10156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bn-BD" sz="6000" dirty="0" smtClean="0">
                <a:latin typeface="NikoshBAN" pitchFamily="2" charset="0"/>
                <a:cs typeface="NikoshBAN" pitchFamily="2" charset="0"/>
              </a:rPr>
              <a:t>মূল্যায়ন</a:t>
            </a:r>
            <a:endParaRPr lang="en-US" sz="6000" dirty="0"/>
          </a:p>
        </p:txBody>
      </p:sp>
      <p:sp>
        <p:nvSpPr>
          <p:cNvPr id="8" name="Rectangle 7"/>
          <p:cNvSpPr/>
          <p:nvPr/>
        </p:nvSpPr>
        <p:spPr>
          <a:xfrm>
            <a:off x="457200" y="2057400"/>
            <a:ext cx="7391400" cy="3505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arenR"/>
            </a:pPr>
            <a:r>
              <a:rPr lang="bn-IN" sz="4400" dirty="0" smtClean="0">
                <a:latin typeface="NikoshBAN" pitchFamily="2" charset="0"/>
                <a:cs typeface="NikoshBAN" pitchFamily="2" charset="0"/>
              </a:rPr>
              <a:t>তোলপাড় গল্পে ফরসা চেহারা কার?</a:t>
            </a:r>
          </a:p>
          <a:p>
            <a:pPr marL="342900" indent="-342900">
              <a:buFont typeface="+mj-lt"/>
              <a:buAutoNum type="arabicParenR"/>
            </a:pPr>
            <a:r>
              <a:rPr lang="bn-IN" sz="4400" dirty="0" smtClean="0">
                <a:latin typeface="NikoshBAN" pitchFamily="2" charset="0"/>
                <a:cs typeface="NikoshBAN" pitchFamily="2" charset="0"/>
              </a:rPr>
              <a:t>সাবুর বড় লজ্জা লাগে কেন ?</a:t>
            </a:r>
          </a:p>
          <a:p>
            <a:pPr marL="342900" indent="-342900">
              <a:buFont typeface="+mj-lt"/>
              <a:buAutoNum type="arabicParenR"/>
            </a:pPr>
            <a:r>
              <a:rPr lang="bn-IN" sz="4400" dirty="0" smtClean="0">
                <a:latin typeface="NikoshBAN" pitchFamily="2" charset="0"/>
                <a:cs typeface="NikoshBAN" pitchFamily="2" charset="0"/>
              </a:rPr>
              <a:t>সাবুর মায়ের নাম কি ?</a:t>
            </a:r>
          </a:p>
          <a:p>
            <a:pPr marL="342900" indent="-342900">
              <a:buFont typeface="+mj-lt"/>
              <a:buAutoNum type="arabicParenR"/>
            </a:pPr>
            <a:r>
              <a:rPr lang="bn-IN" sz="4400" dirty="0" smtClean="0">
                <a:latin typeface="NikoshBAN" pitchFamily="2" charset="0"/>
                <a:cs typeface="NikoshBAN" pitchFamily="2" charset="0"/>
              </a:rPr>
              <a:t>সাবু চিৎকার করে কাকে ডাকছিল? </a:t>
            </a:r>
            <a:endParaRPr lang="en-US" sz="4400" dirty="0">
              <a:latin typeface="NikoshBAN" pitchFamily="2" charset="0"/>
              <a:cs typeface="NikoshBAN" pitchFamily="2" charset="0"/>
            </a:endParaRPr>
          </a:p>
        </p:txBody>
      </p:sp>
      <p:pic>
        <p:nvPicPr>
          <p:cNvPr id="9" name="Picture 8" descr="678.jpg"/>
          <p:cNvPicPr>
            <a:picLocks noChangeAspect="1"/>
          </p:cNvPicPr>
          <p:nvPr/>
        </p:nvPicPr>
        <p:blipFill>
          <a:blip r:embed="rId4" cstate="print"/>
          <a:srcRect l="21200" t="11832" r="22400" b="11832"/>
          <a:stretch>
            <a:fillRect/>
          </a:stretch>
        </p:blipFill>
        <p:spPr>
          <a:xfrm>
            <a:off x="9372600" y="-152400"/>
            <a:ext cx="2438400" cy="2594043"/>
          </a:xfrm>
          <a:prstGeom prst="rect">
            <a:avLst/>
          </a:prstGeom>
          <a:effectLst>
            <a:softEdge rad="6350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09800"/>
            <a:ext cx="7391400" cy="3733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endParaRPr lang="bn-IN" sz="4800" dirty="0" smtClean="0">
              <a:latin typeface="NikoshBAN" pitchFamily="2" charset="0"/>
              <a:cs typeface="NikoshBAN" pitchFamily="2" charset="0"/>
            </a:endParaRPr>
          </a:p>
          <a:p>
            <a:pPr marL="342900" indent="-342900">
              <a:buFont typeface="+mj-lt"/>
              <a:buAutoNum type="arabicParenR"/>
            </a:pPr>
            <a:r>
              <a:rPr lang="bn-IN" sz="4800" dirty="0" smtClean="0">
                <a:latin typeface="NikoshBAN" pitchFamily="2" charset="0"/>
                <a:cs typeface="NikoshBAN" pitchFamily="2" charset="0"/>
              </a:rPr>
              <a:t>প্রৌঢ় নারি।</a:t>
            </a:r>
          </a:p>
          <a:p>
            <a:pPr marL="342900" indent="-342900">
              <a:buFont typeface="+mj-lt"/>
              <a:buAutoNum type="arabicParenR"/>
            </a:pPr>
            <a:r>
              <a:rPr lang="bn-IN" sz="4800" dirty="0" smtClean="0">
                <a:latin typeface="NikoshBAN" pitchFamily="2" charset="0"/>
                <a:cs typeface="NikoshBAN" pitchFamily="2" charset="0"/>
              </a:rPr>
              <a:t>পোশাকের জন্য্য।</a:t>
            </a:r>
          </a:p>
          <a:p>
            <a:pPr marL="342900" indent="-342900">
              <a:buFont typeface="+mj-lt"/>
              <a:buAutoNum type="arabicParenR"/>
            </a:pPr>
            <a:r>
              <a:rPr lang="bn-IN" sz="4800" dirty="0" smtClean="0">
                <a:latin typeface="NikoshBAN" pitchFamily="2" charset="0"/>
                <a:cs typeface="NikoshBAN" pitchFamily="2" charset="0"/>
              </a:rPr>
              <a:t>জৈতুন বিবি ।</a:t>
            </a:r>
          </a:p>
          <a:p>
            <a:pPr marL="342900" indent="-342900">
              <a:buFont typeface="+mj-lt"/>
              <a:buAutoNum type="arabicParenR"/>
            </a:pPr>
            <a:r>
              <a:rPr lang="bn-IN" sz="4800" dirty="0" smtClean="0">
                <a:latin typeface="NikoshBAN" pitchFamily="2" charset="0"/>
                <a:cs typeface="NikoshBAN" pitchFamily="2" charset="0"/>
              </a:rPr>
              <a:t>মাকে।</a:t>
            </a:r>
          </a:p>
          <a:p>
            <a:pPr marL="342900" indent="-342900"/>
            <a:endParaRPr lang="bn-IN" sz="4800" dirty="0" smtClean="0">
              <a:latin typeface="NikoshBAN" pitchFamily="2" charset="0"/>
              <a:cs typeface="NikoshBAN" pitchFamily="2" charset="0"/>
            </a:endParaRPr>
          </a:p>
          <a:p>
            <a:pPr marL="342900" indent="-342900"/>
            <a:r>
              <a:rPr lang="bn-IN"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
        <p:nvSpPr>
          <p:cNvPr id="4" name="Rectangle 3"/>
          <p:cNvSpPr/>
          <p:nvPr/>
        </p:nvSpPr>
        <p:spPr>
          <a:xfrm>
            <a:off x="3401317" y="316468"/>
            <a:ext cx="2424062" cy="10156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bn-IN" sz="6000" dirty="0" smtClean="0">
                <a:latin typeface="NikoshBAN" pitchFamily="2" charset="0"/>
                <a:cs typeface="NikoshBAN" pitchFamily="2" charset="0"/>
              </a:rPr>
              <a:t>উত্তরমালা</a:t>
            </a:r>
            <a:endParaRPr lang="en-US" sz="6000" dirty="0"/>
          </a:p>
        </p:txBody>
      </p:sp>
      <p:pic>
        <p:nvPicPr>
          <p:cNvPr id="5" name="Picture 4" descr="ji-4_38914ddd.jpg"/>
          <p:cNvPicPr>
            <a:picLocks noChangeAspect="1"/>
          </p:cNvPicPr>
          <p:nvPr/>
        </p:nvPicPr>
        <p:blipFill>
          <a:blip r:embed="rId2" cstate="print"/>
          <a:stretch>
            <a:fillRect/>
          </a:stretch>
        </p:blipFill>
        <p:spPr>
          <a:xfrm flipH="1">
            <a:off x="0" y="0"/>
            <a:ext cx="2362200" cy="1743490"/>
          </a:xfrm>
          <a:prstGeom prst="rect">
            <a:avLst/>
          </a:prstGeom>
          <a:effectLst>
            <a:softEdge rad="317500"/>
          </a:effectLst>
        </p:spPr>
      </p:pic>
      <p:pic>
        <p:nvPicPr>
          <p:cNvPr id="6" name="Picture 5" descr="678.jpg"/>
          <p:cNvPicPr>
            <a:picLocks noChangeAspect="1"/>
          </p:cNvPicPr>
          <p:nvPr/>
        </p:nvPicPr>
        <p:blipFill>
          <a:blip r:embed="rId3" cstate="print"/>
          <a:srcRect l="21200" t="11832" r="22400" b="11832"/>
          <a:stretch>
            <a:fillRect/>
          </a:stretch>
        </p:blipFill>
        <p:spPr>
          <a:xfrm>
            <a:off x="9448800" y="-3243"/>
            <a:ext cx="2438400" cy="2594043"/>
          </a:xfrm>
          <a:prstGeom prst="rect">
            <a:avLst/>
          </a:prstGeom>
          <a:effectLst>
            <a:softEdge rad="635000"/>
          </a:effectLst>
        </p:spPr>
      </p:pic>
      <p:pic>
        <p:nvPicPr>
          <p:cNvPr id="7" name="Picture 6" descr="ak.png"/>
          <p:cNvPicPr>
            <a:picLocks noChangeAspect="1"/>
          </p:cNvPicPr>
          <p:nvPr/>
        </p:nvPicPr>
        <p:blipFill>
          <a:blip r:embed="rId4" cstate="print"/>
          <a:srcRect r="6202"/>
          <a:stretch>
            <a:fillRect/>
          </a:stretch>
        </p:blipFill>
        <p:spPr>
          <a:xfrm>
            <a:off x="9448800" y="4991409"/>
            <a:ext cx="2304969" cy="1790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FM\Downloads\12510351_1746376255501264_7062112687130410196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191000" cy="25033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68317" y="316468"/>
            <a:ext cx="2900153" cy="10156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bn-IN" sz="6000" dirty="0" smtClean="0">
                <a:latin typeface="NikoshBAN" pitchFamily="2" charset="0"/>
                <a:cs typeface="NikoshBAN" pitchFamily="2" charset="0"/>
              </a:rPr>
              <a:t>বাড়ির কাজ</a:t>
            </a:r>
            <a:endParaRPr lang="en-US" sz="6000" dirty="0"/>
          </a:p>
        </p:txBody>
      </p:sp>
      <p:sp>
        <p:nvSpPr>
          <p:cNvPr id="4" name="Rectangle 3"/>
          <p:cNvSpPr/>
          <p:nvPr/>
        </p:nvSpPr>
        <p:spPr>
          <a:xfrm>
            <a:off x="990600" y="3352800"/>
            <a:ext cx="97536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ctr"/>
            <a:r>
              <a:rPr lang="en-US" sz="3200" dirty="0" err="1" smtClean="0">
                <a:latin typeface="NikoshBAN" pitchFamily="2" charset="0"/>
                <a:cs typeface="NikoshBAN" pitchFamily="2" charset="0"/>
              </a:rPr>
              <a:t>তোলপাড়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গল্পে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জৈতুন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চরিত্রে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পরিলক্ষিত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5" name="Picture 4" descr="678.jpg"/>
          <p:cNvPicPr>
            <a:picLocks noChangeAspect="1"/>
          </p:cNvPicPr>
          <p:nvPr/>
        </p:nvPicPr>
        <p:blipFill>
          <a:blip r:embed="rId3" cstate="print"/>
          <a:srcRect l="21200" t="11832" r="22400" b="11832"/>
          <a:stretch>
            <a:fillRect/>
          </a:stretch>
        </p:blipFill>
        <p:spPr>
          <a:xfrm>
            <a:off x="9448800" y="0"/>
            <a:ext cx="2438400" cy="2594043"/>
          </a:xfrm>
          <a:prstGeom prst="rect">
            <a:avLst/>
          </a:prstGeom>
          <a:effectLst>
            <a:softEdge rad="635000"/>
          </a:effectLst>
        </p:spPr>
      </p:pic>
      <p:pic>
        <p:nvPicPr>
          <p:cNvPr id="6" name="Picture 5" descr="ak.png"/>
          <p:cNvPicPr>
            <a:picLocks noChangeAspect="1"/>
          </p:cNvPicPr>
          <p:nvPr/>
        </p:nvPicPr>
        <p:blipFill>
          <a:blip r:embed="rId4" cstate="print"/>
          <a:srcRect r="6202"/>
          <a:stretch>
            <a:fillRect/>
          </a:stretch>
        </p:blipFill>
        <p:spPr>
          <a:xfrm>
            <a:off x="9506031" y="4915209"/>
            <a:ext cx="2304969" cy="1790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304800"/>
            <a:ext cx="4876800" cy="1569660"/>
          </a:xfrm>
          <a:prstGeom prst="rect">
            <a:avLst/>
          </a:prstGeom>
          <a:solidFill>
            <a:schemeClr val="accent5">
              <a:lumMod val="40000"/>
              <a:lumOff val="60000"/>
            </a:schemeClr>
          </a:solidFill>
          <a:ln w="76200">
            <a:solidFill>
              <a:schemeClr val="tx1"/>
            </a:solidFill>
          </a:ln>
        </p:spPr>
        <p:txBody>
          <a:bodyPr wrap="square" rtlCol="0">
            <a:spAutoFit/>
          </a:bodyPr>
          <a:lstStyle/>
          <a:p>
            <a:pPr algn="ctr"/>
            <a:r>
              <a:rPr lang="bn-IN" sz="9600" dirty="0" smtClean="0">
                <a:solidFill>
                  <a:srgbClr val="FF0000"/>
                </a:solidFill>
                <a:latin typeface="NikoshBAN" pitchFamily="2" charset="0"/>
                <a:cs typeface="NikoshBAN" pitchFamily="2" charset="0"/>
              </a:rPr>
              <a:t>ধ</a:t>
            </a:r>
            <a:r>
              <a:rPr lang="bn-IN" sz="9600" dirty="0" smtClean="0">
                <a:solidFill>
                  <a:schemeClr val="tx2"/>
                </a:solidFill>
                <a:latin typeface="NikoshBAN" pitchFamily="2" charset="0"/>
                <a:cs typeface="NikoshBAN" pitchFamily="2" charset="0"/>
              </a:rPr>
              <a:t>ন্য</a:t>
            </a:r>
            <a:r>
              <a:rPr lang="bn-IN" sz="9600" dirty="0" smtClean="0">
                <a:solidFill>
                  <a:schemeClr val="accent6">
                    <a:lumMod val="50000"/>
                  </a:schemeClr>
                </a:solidFill>
                <a:latin typeface="NikoshBAN" pitchFamily="2" charset="0"/>
                <a:cs typeface="NikoshBAN" pitchFamily="2" charset="0"/>
              </a:rPr>
              <a:t>বা</a:t>
            </a:r>
            <a:r>
              <a:rPr lang="bn-IN" sz="9600" dirty="0" smtClean="0">
                <a:solidFill>
                  <a:srgbClr val="7030A0"/>
                </a:solidFill>
                <a:latin typeface="NikoshBAN" pitchFamily="2" charset="0"/>
                <a:cs typeface="NikoshBAN" pitchFamily="2" charset="0"/>
              </a:rPr>
              <a:t>দ</a:t>
            </a:r>
            <a:r>
              <a:rPr lang="bn-IN" sz="3600" dirty="0" smtClean="0">
                <a:latin typeface="NikoshBAN" pitchFamily="2" charset="0"/>
                <a:cs typeface="NikoshBAN" pitchFamily="2" charset="0"/>
              </a:rPr>
              <a:t> </a:t>
            </a:r>
            <a:endParaRPr lang="en-US" sz="3600" dirty="0" smtClean="0">
              <a:latin typeface="NikoshBAN" pitchFamily="2" charset="0"/>
              <a:cs typeface="NikoshBAN" pitchFamily="2" charset="0"/>
            </a:endParaRPr>
          </a:p>
        </p:txBody>
      </p:sp>
      <p:pic>
        <p:nvPicPr>
          <p:cNvPr id="4" name="Picture 3" descr="pg120151215190538.jpg"/>
          <p:cNvPicPr>
            <a:picLocks noChangeAspect="1"/>
          </p:cNvPicPr>
          <p:nvPr/>
        </p:nvPicPr>
        <p:blipFill>
          <a:blip r:embed="rId2" cstate="print"/>
          <a:stretch>
            <a:fillRect/>
          </a:stretch>
        </p:blipFill>
        <p:spPr>
          <a:xfrm>
            <a:off x="1844040" y="1981200"/>
            <a:ext cx="8290560" cy="4572000"/>
          </a:xfrm>
          <a:prstGeom prst="rect">
            <a:avLst/>
          </a:prstGeom>
          <a:effectLst>
            <a:softEdge rad="635000"/>
          </a:effectLst>
          <a:scene3d>
            <a:camera prst="perspectiveContrastingRightFacing"/>
            <a:lightRig rig="threePt" dir="t"/>
          </a:scene3d>
        </p:spPr>
      </p:pic>
      <p:pic>
        <p:nvPicPr>
          <p:cNvPr id="5" name="Picture 4" descr="678.jpg"/>
          <p:cNvPicPr>
            <a:picLocks noChangeAspect="1"/>
          </p:cNvPicPr>
          <p:nvPr/>
        </p:nvPicPr>
        <p:blipFill>
          <a:blip r:embed="rId3" cstate="print"/>
          <a:srcRect l="21200" t="11832" r="22400" b="11832"/>
          <a:stretch>
            <a:fillRect/>
          </a:stretch>
        </p:blipFill>
        <p:spPr>
          <a:xfrm>
            <a:off x="0" y="0"/>
            <a:ext cx="2438400" cy="2594043"/>
          </a:xfrm>
          <a:prstGeom prst="rect">
            <a:avLst/>
          </a:prstGeom>
          <a:effectLst>
            <a:softEdge rad="635000"/>
          </a:effectLst>
        </p:spPr>
      </p:pic>
      <p:pic>
        <p:nvPicPr>
          <p:cNvPr id="6" name="Picture 5" descr="ak.png"/>
          <p:cNvPicPr>
            <a:picLocks noChangeAspect="1"/>
          </p:cNvPicPr>
          <p:nvPr/>
        </p:nvPicPr>
        <p:blipFill>
          <a:blip r:embed="rId4" cstate="print"/>
          <a:srcRect r="6202"/>
          <a:stretch>
            <a:fillRect/>
          </a:stretch>
        </p:blipFill>
        <p:spPr>
          <a:xfrm>
            <a:off x="9506031" y="4915209"/>
            <a:ext cx="2304969" cy="179039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2857500" y="1905000"/>
            <a:ext cx="7086600" cy="3810000"/>
          </a:xfrm>
          <a:prstGeom prst="horizont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bg2"/>
                </a:solidFill>
                <a:latin typeface="SutonnyMJ" pitchFamily="2" charset="0"/>
                <a:cs typeface="NikoshBAN" pitchFamily="2" charset="0"/>
              </a:rPr>
              <a:t>শ্রেনীঃ ষষ্ঠ</a:t>
            </a:r>
          </a:p>
          <a:p>
            <a:pPr algn="ctr"/>
            <a:r>
              <a:rPr lang="bn-IN" sz="3600" b="1" dirty="0">
                <a:solidFill>
                  <a:schemeClr val="bg2"/>
                </a:solidFill>
                <a:latin typeface="SutonnyMJ" pitchFamily="2" charset="0"/>
                <a:cs typeface="NikoshBAN" pitchFamily="2" charset="0"/>
              </a:rPr>
              <a:t>বাংলা প্রথম পত্র </a:t>
            </a:r>
          </a:p>
          <a:p>
            <a:pPr algn="ctr"/>
            <a:r>
              <a:rPr lang="bn-IN" sz="3600" b="1" dirty="0">
                <a:solidFill>
                  <a:schemeClr val="bg2"/>
                </a:solidFill>
                <a:latin typeface="SutonnyMJ" pitchFamily="2" charset="0"/>
                <a:cs typeface="NikoshBAN" pitchFamily="2" charset="0"/>
              </a:rPr>
              <a:t>(পদ্যাংশ) </a:t>
            </a:r>
            <a:endParaRPr lang="bn-BD" sz="3600" b="1" dirty="0">
              <a:solidFill>
                <a:schemeClr val="bg2"/>
              </a:solidFill>
              <a:latin typeface="SutonnyMJ" pitchFamily="2" charset="0"/>
              <a:cs typeface="NikoshBAN" pitchFamily="2" charset="0"/>
            </a:endParaRPr>
          </a:p>
          <a:p>
            <a:pPr algn="ctr"/>
            <a:r>
              <a:rPr lang="bn-IN" sz="3600" dirty="0">
                <a:solidFill>
                  <a:srgbClr val="00CC00"/>
                </a:solidFill>
                <a:latin typeface="SutonnyMJ" pitchFamily="2" charset="0"/>
                <a:cs typeface="NikoshBAN" pitchFamily="2" charset="0"/>
              </a:rPr>
              <a:t>সয়মঃ</a:t>
            </a:r>
            <a:r>
              <a:rPr lang="en-US" sz="3600" dirty="0">
                <a:solidFill>
                  <a:srgbClr val="00CC00"/>
                </a:solidFill>
                <a:latin typeface="SutonnyMJ" pitchFamily="2" charset="0"/>
                <a:cs typeface="SutonnyMJ" pitchFamily="2" charset="0"/>
              </a:rPr>
              <a:t> </a:t>
            </a:r>
            <a:r>
              <a:rPr lang="en-US" sz="4400" dirty="0">
                <a:solidFill>
                  <a:srgbClr val="00CC00"/>
                </a:solidFill>
                <a:latin typeface="SutonnyMJ" pitchFamily="2" charset="0"/>
                <a:cs typeface="SutonnyMJ" pitchFamily="2" charset="0"/>
              </a:rPr>
              <a:t>50</a:t>
            </a:r>
            <a:r>
              <a:rPr lang="bn-IN" sz="3600" dirty="0">
                <a:solidFill>
                  <a:srgbClr val="00CC00"/>
                </a:solidFill>
                <a:latin typeface="SutonnyMJ" pitchFamily="2" charset="0"/>
                <a:cs typeface="NikoshBAN" pitchFamily="2" charset="0"/>
              </a:rPr>
              <a:t> মিনিট</a:t>
            </a:r>
          </a:p>
          <a:p>
            <a:pPr algn="ctr"/>
            <a:r>
              <a:rPr lang="bn-IN" sz="3600" dirty="0">
                <a:solidFill>
                  <a:srgbClr val="00CC00"/>
                </a:solidFill>
                <a:latin typeface="SutonnyMJ" pitchFamily="2" charset="0"/>
                <a:cs typeface="NikoshBAN" pitchFamily="2" charset="0"/>
              </a:rPr>
              <a:t> তারিখ </a:t>
            </a:r>
            <a:r>
              <a:rPr lang="en-US" sz="3600" dirty="0">
                <a:solidFill>
                  <a:srgbClr val="00CC00"/>
                </a:solidFill>
                <a:latin typeface="SutonnyMJ" pitchFamily="2" charset="0"/>
                <a:cs typeface="SutonnyMJ" pitchFamily="2" charset="0"/>
              </a:rPr>
              <a:t>: 19/06/2020  </a:t>
            </a:r>
            <a:endParaRPr lang="bn-BD" sz="3600" dirty="0">
              <a:solidFill>
                <a:srgbClr val="00CC00"/>
              </a:solidFill>
              <a:latin typeface="SutonnyMJ" pitchFamily="2" charset="0"/>
              <a:cs typeface="NikoshBAN" pitchFamily="2" charset="0"/>
            </a:endParaRPr>
          </a:p>
        </p:txBody>
      </p:sp>
      <p:sp>
        <p:nvSpPr>
          <p:cNvPr id="4" name="24-Point Star 3"/>
          <p:cNvSpPr/>
          <p:nvPr/>
        </p:nvSpPr>
        <p:spPr>
          <a:xfrm>
            <a:off x="3352800" y="0"/>
            <a:ext cx="6096000" cy="2209800"/>
          </a:xfrm>
          <a:prstGeom prst="star24">
            <a:avLst/>
          </a:prstGeom>
          <a:solidFill>
            <a:srgbClr val="006600"/>
          </a:solidFill>
          <a:ln w="5715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Calibri"/>
            </a:endParaRPr>
          </a:p>
        </p:txBody>
      </p:sp>
      <p:sp>
        <p:nvSpPr>
          <p:cNvPr id="6" name="TextBox 5"/>
          <p:cNvSpPr txBox="1"/>
          <p:nvPr/>
        </p:nvSpPr>
        <p:spPr>
          <a:xfrm>
            <a:off x="4800600" y="685801"/>
            <a:ext cx="3429000" cy="769441"/>
          </a:xfrm>
          <a:prstGeom prst="rect">
            <a:avLst/>
          </a:prstGeom>
          <a:solidFill>
            <a:srgbClr val="002060"/>
          </a:solidFill>
          <a:ln w="57150">
            <a:solidFill>
              <a:sysClr val="window" lastClr="FFFFFF"/>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bn-IN" sz="4400" dirty="0">
                <a:solidFill>
                  <a:sysClr val="window" lastClr="FFFFFF"/>
                </a:solidFill>
                <a:latin typeface="NikoshBAN" pitchFamily="2" charset="0"/>
                <a:cs typeface="NikoshBAN" pitchFamily="2" charset="0"/>
              </a:rPr>
              <a:t>পাঠ</a:t>
            </a:r>
            <a:r>
              <a:rPr lang="en-US" sz="4400" dirty="0">
                <a:solidFill>
                  <a:sysClr val="window" lastClr="FFFFFF"/>
                </a:solidFill>
                <a:latin typeface="NikoshBAN" pitchFamily="2" charset="0"/>
                <a:cs typeface="NikoshBAN" pitchFamily="2" charset="0"/>
              </a:rPr>
              <a:t> </a:t>
            </a:r>
            <a:r>
              <a:rPr lang="en-US" sz="4400" dirty="0" err="1">
                <a:solidFill>
                  <a:sysClr val="window" lastClr="FFFFFF"/>
                </a:solidFill>
                <a:latin typeface="NikoshBAN" pitchFamily="2" charset="0"/>
                <a:cs typeface="NikoshBAN" pitchFamily="2" charset="0"/>
              </a:rPr>
              <a:t>পরিচিতি</a:t>
            </a:r>
            <a:endParaRPr lang="en-US" sz="4400" dirty="0">
              <a:solidFill>
                <a:sysClr val="window" lastClr="FFFFFF"/>
              </a:solidFill>
              <a:latin typeface="NikoshBAN" pitchFamily="2" charset="0"/>
              <a:cs typeface="NikoshBAN" pitchFamily="2" charset="0"/>
            </a:endParaRPr>
          </a:p>
        </p:txBody>
      </p:sp>
    </p:spTree>
    <p:extLst>
      <p:ext uri="{BB962C8B-B14F-4D97-AF65-F5344CB8AC3E}">
        <p14:creationId xmlns:p14="http://schemas.microsoft.com/office/powerpoint/2010/main" val="1698988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1905000" y="304800"/>
            <a:ext cx="8016240" cy="1015663"/>
          </a:xfrm>
          <a:prstGeom prst="rect">
            <a:avLst/>
          </a:prstGeom>
          <a:no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dirty="0" smtClean="0">
                <a:solidFill>
                  <a:schemeClr val="accent2">
                    <a:lumMod val="75000"/>
                  </a:schemeClr>
                </a:solidFill>
                <a:latin typeface="NikoshBAN" pitchFamily="2" charset="0"/>
                <a:cs typeface="NikoshBAN" pitchFamily="2" charset="0"/>
              </a:rPr>
              <a:t>এই ছবিগুলো লক্ষ্য কর</a:t>
            </a:r>
            <a:r>
              <a:rPr lang="bn-BD" sz="6000" dirty="0" smtClean="0">
                <a:solidFill>
                  <a:srgbClr val="111B07"/>
                </a:solidFill>
                <a:latin typeface="NikoshBAN" pitchFamily="2" charset="0"/>
                <a:cs typeface="NikoshBAN" pitchFamily="2" charset="0"/>
              </a:rPr>
              <a:t> </a:t>
            </a:r>
            <a:endParaRPr lang="en-US" sz="6000" dirty="0">
              <a:solidFill>
                <a:srgbClr val="111B07"/>
              </a:solidFill>
              <a:latin typeface="NikoshBAN" pitchFamily="2" charset="0"/>
              <a:cs typeface="NikoshBAN" pitchFamily="2" charset="0"/>
            </a:endParaRPr>
          </a:p>
        </p:txBody>
      </p:sp>
      <p:pic>
        <p:nvPicPr>
          <p:cNvPr id="5" name="Picture 4" descr="26-March2.jpg"/>
          <p:cNvPicPr>
            <a:picLocks noChangeAspect="1"/>
          </p:cNvPicPr>
          <p:nvPr/>
        </p:nvPicPr>
        <p:blipFill>
          <a:blip r:embed="rId2" cstate="print"/>
          <a:srcRect l="5882" r="9412"/>
          <a:stretch>
            <a:fillRect/>
          </a:stretch>
        </p:blipFill>
        <p:spPr>
          <a:xfrm>
            <a:off x="1066799" y="1676400"/>
            <a:ext cx="4757058" cy="3200400"/>
          </a:xfrm>
          <a:prstGeom prst="rect">
            <a:avLst/>
          </a:prstGeom>
          <a:ln/>
        </p:spPr>
        <p:style>
          <a:lnRef idx="2">
            <a:schemeClr val="dk1">
              <a:shade val="50000"/>
            </a:schemeClr>
          </a:lnRef>
          <a:fillRef idx="1">
            <a:schemeClr val="dk1"/>
          </a:fillRef>
          <a:effectRef idx="0">
            <a:schemeClr val="dk1"/>
          </a:effectRef>
          <a:fontRef idx="minor">
            <a:schemeClr val="lt1"/>
          </a:fontRef>
        </p:style>
      </p:pic>
      <p:pic>
        <p:nvPicPr>
          <p:cNvPr id="6" name="Picture 5" descr="index.jpg"/>
          <p:cNvPicPr>
            <a:picLocks noChangeAspect="1"/>
          </p:cNvPicPr>
          <p:nvPr/>
        </p:nvPicPr>
        <p:blipFill>
          <a:blip r:embed="rId3" cstate="print"/>
          <a:stretch>
            <a:fillRect/>
          </a:stretch>
        </p:blipFill>
        <p:spPr>
          <a:xfrm>
            <a:off x="5943600" y="1676400"/>
            <a:ext cx="4572000" cy="3223846"/>
          </a:xfrm>
          <a:prstGeom prst="rect">
            <a:avLst/>
          </a:prstGeom>
          <a:ln/>
        </p:spPr>
        <p:style>
          <a:lnRef idx="2">
            <a:schemeClr val="dk1"/>
          </a:lnRef>
          <a:fillRef idx="1">
            <a:schemeClr val="lt1"/>
          </a:fillRef>
          <a:effectRef idx="0">
            <a:schemeClr val="dk1"/>
          </a:effectRef>
          <a:fontRef idx="minor">
            <a:schemeClr val="dk1"/>
          </a:fontRef>
        </p:style>
      </p:pic>
      <p:pic>
        <p:nvPicPr>
          <p:cNvPr id="7" name="Picture 6" descr="678.jpg"/>
          <p:cNvPicPr>
            <a:picLocks noChangeAspect="1"/>
          </p:cNvPicPr>
          <p:nvPr/>
        </p:nvPicPr>
        <p:blipFill>
          <a:blip r:embed="rId4" cstate="print"/>
          <a:srcRect l="21200" t="11832" r="22400" b="11832"/>
          <a:stretch>
            <a:fillRect/>
          </a:stretch>
        </p:blipFill>
        <p:spPr>
          <a:xfrm>
            <a:off x="0" y="0"/>
            <a:ext cx="1752600" cy="1905000"/>
          </a:xfrm>
          <a:prstGeom prst="rect">
            <a:avLst/>
          </a:prstGeom>
          <a:effectLst>
            <a:softEdge rad="6350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beration-war-rare-picture-pic40-from-dhaka-city-guide.jpg"/>
          <p:cNvPicPr>
            <a:picLocks noChangeAspect="1"/>
          </p:cNvPicPr>
          <p:nvPr/>
        </p:nvPicPr>
        <p:blipFill>
          <a:blip r:embed="rId2" cstate="print"/>
          <a:srcRect l="1192" t="19512" r="1048" b="2326"/>
          <a:stretch>
            <a:fillRect/>
          </a:stretch>
        </p:blipFill>
        <p:spPr>
          <a:xfrm>
            <a:off x="5867400" y="1981200"/>
            <a:ext cx="5823438" cy="3692912"/>
          </a:xfrm>
          <a:prstGeom prst="rect">
            <a:avLst/>
          </a:prstGeom>
          <a:ln>
            <a:solidFill>
              <a:srgbClr val="FF0000"/>
            </a:solidFill>
          </a:ln>
        </p:spPr>
      </p:pic>
      <p:pic>
        <p:nvPicPr>
          <p:cNvPr id="3" name="Picture 2" descr="71121_160.jpg"/>
          <p:cNvPicPr>
            <a:picLocks noChangeAspect="1"/>
          </p:cNvPicPr>
          <p:nvPr/>
        </p:nvPicPr>
        <p:blipFill>
          <a:blip r:embed="rId3" cstate="print"/>
          <a:stretch>
            <a:fillRect/>
          </a:stretch>
        </p:blipFill>
        <p:spPr>
          <a:xfrm flipH="1">
            <a:off x="228600" y="1981200"/>
            <a:ext cx="5578642" cy="3657600"/>
          </a:xfrm>
          <a:prstGeom prst="rect">
            <a:avLst/>
          </a:prstGeom>
          <a:ln>
            <a:solidFill>
              <a:srgbClr val="FF0000"/>
            </a:solidFill>
          </a:ln>
        </p:spPr>
      </p:pic>
      <p:sp>
        <p:nvSpPr>
          <p:cNvPr id="4" name="TextBox 8"/>
          <p:cNvSpPr txBox="1"/>
          <p:nvPr/>
        </p:nvSpPr>
        <p:spPr>
          <a:xfrm>
            <a:off x="1905000" y="304800"/>
            <a:ext cx="8016240" cy="1015663"/>
          </a:xfrm>
          <a:prstGeom prst="rect">
            <a:avLst/>
          </a:prstGeom>
          <a:no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dirty="0" smtClean="0">
                <a:solidFill>
                  <a:schemeClr val="accent2">
                    <a:lumMod val="75000"/>
                  </a:schemeClr>
                </a:solidFill>
                <a:latin typeface="NikoshBAN" pitchFamily="2" charset="0"/>
                <a:cs typeface="NikoshBAN" pitchFamily="2" charset="0"/>
              </a:rPr>
              <a:t>এই ছবিগুলো লক্ষ্য কর</a:t>
            </a:r>
            <a:r>
              <a:rPr lang="bn-BD" sz="6000" dirty="0" smtClean="0">
                <a:solidFill>
                  <a:srgbClr val="111B07"/>
                </a:solidFill>
                <a:latin typeface="NikoshBAN" pitchFamily="2" charset="0"/>
                <a:cs typeface="NikoshBAN" pitchFamily="2" charset="0"/>
              </a:rPr>
              <a:t> </a:t>
            </a:r>
            <a:endParaRPr lang="en-US" sz="6000" dirty="0">
              <a:solidFill>
                <a:srgbClr val="111B07"/>
              </a:solidFill>
              <a:latin typeface="NikoshBAN" pitchFamily="2" charset="0"/>
              <a:cs typeface="NikoshBAN" pitchFamily="2" charset="0"/>
            </a:endParaRPr>
          </a:p>
        </p:txBody>
      </p:sp>
      <p:pic>
        <p:nvPicPr>
          <p:cNvPr id="5" name="Picture 4" descr="678.jpg"/>
          <p:cNvPicPr>
            <a:picLocks noChangeAspect="1"/>
          </p:cNvPicPr>
          <p:nvPr/>
        </p:nvPicPr>
        <p:blipFill>
          <a:blip r:embed="rId4" cstate="print"/>
          <a:srcRect l="21200" t="11832" r="22400" b="11832"/>
          <a:stretch>
            <a:fillRect/>
          </a:stretch>
        </p:blipFill>
        <p:spPr>
          <a:xfrm>
            <a:off x="0" y="0"/>
            <a:ext cx="1752600" cy="1905000"/>
          </a:xfrm>
          <a:prstGeom prst="rect">
            <a:avLst/>
          </a:prstGeom>
          <a:effectLst>
            <a:softEdge rad="635000"/>
          </a:effectLst>
        </p:spPr>
      </p:pic>
      <p:pic>
        <p:nvPicPr>
          <p:cNvPr id="6" name="Picture 5" descr="ak.png"/>
          <p:cNvPicPr>
            <a:picLocks noChangeAspect="1"/>
          </p:cNvPicPr>
          <p:nvPr/>
        </p:nvPicPr>
        <p:blipFill>
          <a:blip r:embed="rId5" cstate="print"/>
          <a:srcRect r="6202"/>
          <a:stretch>
            <a:fillRect/>
          </a:stretch>
        </p:blipFill>
        <p:spPr>
          <a:xfrm>
            <a:off x="10439401" y="5410200"/>
            <a:ext cx="1447799" cy="1124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1905000" y="2685871"/>
            <a:ext cx="801624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7200" dirty="0" smtClean="0">
                <a:solidFill>
                  <a:schemeClr val="accent2">
                    <a:lumMod val="75000"/>
                  </a:schemeClr>
                </a:solidFill>
                <a:latin typeface="NikoshBAN" pitchFamily="2" charset="0"/>
                <a:cs typeface="NikoshBAN" pitchFamily="2" charset="0"/>
              </a:rPr>
              <a:t>তোলপাড়</a:t>
            </a:r>
            <a:r>
              <a:rPr lang="bn-BD" sz="7200" dirty="0" smtClean="0">
                <a:solidFill>
                  <a:srgbClr val="111B07"/>
                </a:solidFill>
                <a:latin typeface="NikoshBAN" pitchFamily="2" charset="0"/>
                <a:cs typeface="NikoshBAN" pitchFamily="2" charset="0"/>
              </a:rPr>
              <a:t> </a:t>
            </a:r>
            <a:endParaRPr lang="en-US" sz="7200" dirty="0">
              <a:solidFill>
                <a:srgbClr val="111B07"/>
              </a:solidFill>
              <a:latin typeface="NikoshBAN" pitchFamily="2" charset="0"/>
              <a:cs typeface="NikoshBAN" pitchFamily="2" charset="0"/>
            </a:endParaRPr>
          </a:p>
        </p:txBody>
      </p:sp>
      <p:sp>
        <p:nvSpPr>
          <p:cNvPr id="3" name="TextBox 8"/>
          <p:cNvSpPr txBox="1"/>
          <p:nvPr/>
        </p:nvSpPr>
        <p:spPr>
          <a:xfrm>
            <a:off x="1981200" y="3886200"/>
            <a:ext cx="801624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dirty="0" smtClean="0">
                <a:solidFill>
                  <a:schemeClr val="accent2">
                    <a:lumMod val="75000"/>
                  </a:schemeClr>
                </a:solidFill>
                <a:latin typeface="NikoshBAN" pitchFamily="2" charset="0"/>
                <a:cs typeface="NikoshBAN" pitchFamily="2" charset="0"/>
              </a:rPr>
              <a:t>শওকত ওসমান</a:t>
            </a:r>
            <a:r>
              <a:rPr lang="bn-BD" sz="5400" dirty="0" smtClean="0">
                <a:solidFill>
                  <a:srgbClr val="111B07"/>
                </a:solidFill>
                <a:latin typeface="NikoshBAN" pitchFamily="2" charset="0"/>
                <a:cs typeface="NikoshBAN" pitchFamily="2" charset="0"/>
              </a:rPr>
              <a:t> </a:t>
            </a:r>
            <a:endParaRPr lang="en-US" sz="5400" dirty="0">
              <a:solidFill>
                <a:srgbClr val="111B07"/>
              </a:solidFill>
              <a:latin typeface="NikoshBAN" pitchFamily="2" charset="0"/>
              <a:cs typeface="NikoshBAN" pitchFamily="2" charset="0"/>
            </a:endParaRPr>
          </a:p>
        </p:txBody>
      </p:sp>
      <p:pic>
        <p:nvPicPr>
          <p:cNvPr id="4" name="Picture 3" descr="ak.png"/>
          <p:cNvPicPr>
            <a:picLocks noChangeAspect="1"/>
          </p:cNvPicPr>
          <p:nvPr/>
        </p:nvPicPr>
        <p:blipFill>
          <a:blip r:embed="rId2" cstate="print"/>
          <a:srcRect r="6202"/>
          <a:stretch>
            <a:fillRect/>
          </a:stretch>
        </p:blipFill>
        <p:spPr>
          <a:xfrm>
            <a:off x="9582231" y="5067609"/>
            <a:ext cx="2304969" cy="1790391"/>
          </a:xfrm>
          <a:prstGeom prst="rect">
            <a:avLst/>
          </a:prstGeom>
        </p:spPr>
      </p:pic>
      <p:pic>
        <p:nvPicPr>
          <p:cNvPr id="5" name="Picture 4" descr="678.jpg"/>
          <p:cNvPicPr>
            <a:picLocks noChangeAspect="1"/>
          </p:cNvPicPr>
          <p:nvPr/>
        </p:nvPicPr>
        <p:blipFill>
          <a:blip r:embed="rId3" cstate="print"/>
          <a:srcRect l="21200" t="11832" r="22400" b="11832"/>
          <a:stretch>
            <a:fillRect/>
          </a:stretch>
        </p:blipFill>
        <p:spPr>
          <a:xfrm>
            <a:off x="0" y="0"/>
            <a:ext cx="2438400" cy="2594043"/>
          </a:xfrm>
          <a:prstGeom prst="rect">
            <a:avLst/>
          </a:prstGeom>
          <a:effectLst>
            <a:softEdge rad="6350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2185" t="33406" r="32590" b="33189"/>
          <a:stretch/>
        </p:blipFill>
        <p:spPr>
          <a:xfrm>
            <a:off x="9068402" y="0"/>
            <a:ext cx="2818798" cy="1847538"/>
          </a:xfrm>
          <a:prstGeom prst="rect">
            <a:avLst/>
          </a:prstGeom>
          <a:ln w="3175">
            <a:solidFill>
              <a:schemeClr val="tx1"/>
            </a:solidFill>
          </a:ln>
        </p:spPr>
      </p:pic>
      <p:pic>
        <p:nvPicPr>
          <p:cNvPr id="7" name="Picture 6" descr="index.jpg"/>
          <p:cNvPicPr>
            <a:picLocks noChangeAspect="1"/>
          </p:cNvPicPr>
          <p:nvPr/>
        </p:nvPicPr>
        <p:blipFill>
          <a:blip r:embed="rId5" cstate="print"/>
          <a:stretch>
            <a:fillRect/>
          </a:stretch>
        </p:blipFill>
        <p:spPr>
          <a:xfrm>
            <a:off x="0" y="4783666"/>
            <a:ext cx="2667000" cy="2074333"/>
          </a:xfrm>
          <a:prstGeom prst="rect">
            <a:avLst/>
          </a:prstGeom>
          <a:ln/>
        </p:spPr>
        <p:style>
          <a:lnRef idx="2">
            <a:schemeClr val="dk1"/>
          </a:lnRef>
          <a:fillRef idx="1">
            <a:schemeClr val="lt1"/>
          </a:fillRef>
          <a:effectRef idx="0">
            <a:schemeClr val="dk1"/>
          </a:effectRef>
          <a:fontRef idx="minor">
            <a:schemeClr val="dk1"/>
          </a:fontRef>
        </p:style>
      </p:pic>
      <p:sp>
        <p:nvSpPr>
          <p:cNvPr id="8" name="TextBox 8"/>
          <p:cNvSpPr txBox="1"/>
          <p:nvPr/>
        </p:nvSpPr>
        <p:spPr>
          <a:xfrm>
            <a:off x="1905000" y="660737"/>
            <a:ext cx="8016240" cy="1015663"/>
          </a:xfrm>
          <a:prstGeom prst="rect">
            <a:avLst/>
          </a:prstGeom>
          <a:no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dirty="0" smtClean="0">
                <a:solidFill>
                  <a:schemeClr val="accent2">
                    <a:lumMod val="75000"/>
                  </a:schemeClr>
                </a:solidFill>
                <a:latin typeface="NikoshBAN" pitchFamily="2" charset="0"/>
                <a:cs typeface="NikoshBAN" pitchFamily="2" charset="0"/>
              </a:rPr>
              <a:t>আজকের পাঠের বিষয়</a:t>
            </a:r>
            <a:r>
              <a:rPr lang="bn-BD" sz="6000" dirty="0" smtClean="0">
                <a:solidFill>
                  <a:srgbClr val="111B07"/>
                </a:solidFill>
                <a:latin typeface="NikoshBAN" pitchFamily="2" charset="0"/>
                <a:cs typeface="NikoshBAN" pitchFamily="2" charset="0"/>
              </a:rPr>
              <a:t> </a:t>
            </a:r>
            <a:endParaRPr lang="en-US" sz="6000" dirty="0">
              <a:solidFill>
                <a:srgbClr val="111B07"/>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anim calcmode="lin" valueType="num">
                                      <p:cBhvr>
                                        <p:cTn id="10" dur="1250" fill="hold"/>
                                        <p:tgtEl>
                                          <p:spTgt spid="6"/>
                                        </p:tgtEl>
                                        <p:attrNameLst>
                                          <p:attrName>ppt_x</p:attrName>
                                        </p:attrNameLst>
                                      </p:cBhvr>
                                      <p:tavLst>
                                        <p:tav tm="0">
                                          <p:val>
                                            <p:fltVal val="0.5"/>
                                          </p:val>
                                        </p:tav>
                                        <p:tav tm="100000">
                                          <p:val>
                                            <p:strVal val="#ppt_x"/>
                                          </p:val>
                                        </p:tav>
                                      </p:tavLst>
                                    </p:anim>
                                    <p:anim calcmode="lin" valueType="num">
                                      <p:cBhvr>
                                        <p:cTn id="11" dur="125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amond(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amond(in)">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4-Point Star 4"/>
          <p:cNvSpPr/>
          <p:nvPr/>
        </p:nvSpPr>
        <p:spPr>
          <a:xfrm>
            <a:off x="2438400" y="-76200"/>
            <a:ext cx="6096000" cy="2209800"/>
          </a:xfrm>
          <a:prstGeom prst="star24">
            <a:avLst/>
          </a:prstGeom>
          <a:solidFill>
            <a:srgbClr val="006600"/>
          </a:solidFill>
          <a:ln w="5715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6" name="TextBox 5"/>
          <p:cNvSpPr txBox="1"/>
          <p:nvPr/>
        </p:nvSpPr>
        <p:spPr>
          <a:xfrm>
            <a:off x="3733800" y="616803"/>
            <a:ext cx="3429000" cy="830997"/>
          </a:xfrm>
          <a:prstGeom prst="rect">
            <a:avLst/>
          </a:prstGeom>
          <a:solidFill>
            <a:srgbClr val="002060"/>
          </a:solidFill>
          <a:ln w="57150">
            <a:solidFill>
              <a:sysClr val="window" lastClr="FFFFFF"/>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4800" b="0" i="0" u="none" strike="noStrike" kern="1200" cap="none" spc="0" normalizeH="0" baseline="0" noProof="0" dirty="0" smtClean="0">
                <a:ln>
                  <a:noFill/>
                </a:ln>
                <a:solidFill>
                  <a:sysClr val="window" lastClr="FFFFFF"/>
                </a:solidFill>
                <a:effectLst/>
                <a:uLnTx/>
                <a:uFillTx/>
                <a:latin typeface="NikoshBAN" pitchFamily="2" charset="0"/>
                <a:ea typeface="+mn-ea"/>
                <a:cs typeface="NikoshBAN" pitchFamily="2" charset="0"/>
              </a:rPr>
              <a:t>শিখন</a:t>
            </a:r>
            <a:r>
              <a:rPr kumimoji="0" lang="bn-IN" sz="4800" b="0" i="0" u="none" strike="noStrike" kern="1200" cap="none" spc="0" normalizeH="0" noProof="0" dirty="0" smtClean="0">
                <a:ln>
                  <a:noFill/>
                </a:ln>
                <a:solidFill>
                  <a:sysClr val="window" lastClr="FFFFFF"/>
                </a:solidFill>
                <a:effectLst/>
                <a:uLnTx/>
                <a:uFillTx/>
                <a:latin typeface="NikoshBAN" pitchFamily="2" charset="0"/>
                <a:ea typeface="+mn-ea"/>
                <a:cs typeface="NikoshBAN" pitchFamily="2" charset="0"/>
              </a:rPr>
              <a:t> ফল</a:t>
            </a:r>
            <a:endParaRPr kumimoji="0" lang="en-US" sz="4800" b="0" i="0" u="none" strike="noStrike" kern="1200" cap="none" spc="0" normalizeH="0" baseline="0" noProof="0" dirty="0">
              <a:ln>
                <a:noFill/>
              </a:ln>
              <a:solidFill>
                <a:sysClr val="window" lastClr="FFFFFF"/>
              </a:solidFill>
              <a:effectLst/>
              <a:uLnTx/>
              <a:uFillTx/>
              <a:latin typeface="NikoshBAN" pitchFamily="2" charset="0"/>
              <a:ea typeface="+mn-ea"/>
              <a:cs typeface="NikoshBAN" pitchFamily="2" charset="0"/>
            </a:endParaRPr>
          </a:p>
        </p:txBody>
      </p:sp>
      <p:sp>
        <p:nvSpPr>
          <p:cNvPr id="7" name="Rectangle 6"/>
          <p:cNvSpPr/>
          <p:nvPr/>
        </p:nvSpPr>
        <p:spPr>
          <a:xfrm>
            <a:off x="1828800" y="2438400"/>
            <a:ext cx="8534400" cy="3352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Font typeface="+mj-lt"/>
              <a:buAutoNum type="arabicParenR"/>
            </a:pPr>
            <a:r>
              <a:rPr lang="bn-IN" sz="3200" dirty="0" smtClean="0"/>
              <a:t>শিক্ষার্থীরা মুক্তিযুদ্ধের চেতনায় উজ্জীবিত হতে পারবে।</a:t>
            </a:r>
          </a:p>
          <a:p>
            <a:pPr marL="342900" indent="-342900">
              <a:buFont typeface="+mj-lt"/>
              <a:buAutoNum type="arabicParenR"/>
            </a:pPr>
            <a:r>
              <a:rPr lang="bn-IN" sz="3200" dirty="0" smtClean="0"/>
              <a:t>লেখক পরিচিতি সর্ম্পকে বলতে পারবে ।</a:t>
            </a:r>
          </a:p>
          <a:p>
            <a:pPr marL="342900" indent="-342900">
              <a:buFont typeface="+mj-lt"/>
              <a:buAutoNum type="arabicParenR"/>
            </a:pPr>
            <a:r>
              <a:rPr lang="bn-IN" sz="3200" dirty="0" smtClean="0"/>
              <a:t>শুদ্ধ উচ্চারণে পাঠ করতে পারবে । </a:t>
            </a:r>
            <a:endParaRPr lang="en-US" sz="3200" dirty="0"/>
          </a:p>
        </p:txBody>
      </p:sp>
      <p:pic>
        <p:nvPicPr>
          <p:cNvPr id="8" name="Picture 7" descr="ak.png"/>
          <p:cNvPicPr>
            <a:picLocks noChangeAspect="1"/>
          </p:cNvPicPr>
          <p:nvPr/>
        </p:nvPicPr>
        <p:blipFill>
          <a:blip r:embed="rId2" cstate="print"/>
          <a:srcRect r="6202"/>
          <a:stretch>
            <a:fillRect/>
          </a:stretch>
        </p:blipFill>
        <p:spPr>
          <a:xfrm>
            <a:off x="10439401" y="5410200"/>
            <a:ext cx="1447799" cy="1124582"/>
          </a:xfrm>
          <a:prstGeom prst="rect">
            <a:avLst/>
          </a:prstGeom>
        </p:spPr>
      </p:pic>
      <p:pic>
        <p:nvPicPr>
          <p:cNvPr id="9" name="Picture 8" descr="678.jpg"/>
          <p:cNvPicPr>
            <a:picLocks noChangeAspect="1"/>
          </p:cNvPicPr>
          <p:nvPr/>
        </p:nvPicPr>
        <p:blipFill>
          <a:blip r:embed="rId3" cstate="print"/>
          <a:srcRect l="21200" t="11832" r="22400" b="11832"/>
          <a:stretch>
            <a:fillRect/>
          </a:stretch>
        </p:blipFill>
        <p:spPr>
          <a:xfrm>
            <a:off x="0" y="0"/>
            <a:ext cx="1752600" cy="1905000"/>
          </a:xfrm>
          <a:prstGeom prst="rect">
            <a:avLst/>
          </a:prstGeom>
          <a:effectLst>
            <a:softEdge rad="6350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239000" y="228600"/>
            <a:ext cx="22860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জন্ম ১৯১৭ </a:t>
            </a:r>
            <a:endParaRPr lang="en-US" sz="3200" dirty="0">
              <a:latin typeface="NikoshBAN" pitchFamily="2" charset="0"/>
              <a:cs typeface="NikoshBAN" pitchFamily="2" charset="0"/>
            </a:endParaRPr>
          </a:p>
        </p:txBody>
      </p:sp>
      <p:sp>
        <p:nvSpPr>
          <p:cNvPr id="13" name="Oval 12"/>
          <p:cNvSpPr/>
          <p:nvPr/>
        </p:nvSpPr>
        <p:spPr>
          <a:xfrm>
            <a:off x="7924800" y="3276600"/>
            <a:ext cx="31242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প্রকৃতনাম </a:t>
            </a:r>
          </a:p>
          <a:p>
            <a:pPr algn="ctr"/>
            <a:r>
              <a:rPr lang="bn-IN" sz="3200" dirty="0" smtClean="0">
                <a:latin typeface="NikoshBAN" pitchFamily="2" charset="0"/>
                <a:cs typeface="NikoshBAN" pitchFamily="2" charset="0"/>
              </a:rPr>
              <a:t>আজিজুল হক </a:t>
            </a:r>
            <a:endParaRPr lang="en-US" sz="3200" dirty="0">
              <a:latin typeface="NikoshBAN" pitchFamily="2" charset="0"/>
              <a:cs typeface="NikoshBAN" pitchFamily="2" charset="0"/>
            </a:endParaRPr>
          </a:p>
        </p:txBody>
      </p:sp>
      <p:sp>
        <p:nvSpPr>
          <p:cNvPr id="14" name="Oval 13"/>
          <p:cNvSpPr/>
          <p:nvPr/>
        </p:nvSpPr>
        <p:spPr>
          <a:xfrm>
            <a:off x="3200400" y="0"/>
            <a:ext cx="30480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আদমজী</a:t>
            </a:r>
          </a:p>
          <a:p>
            <a:pPr algn="ctr"/>
            <a:r>
              <a:rPr lang="bn-IN" sz="3200" dirty="0" smtClean="0">
                <a:latin typeface="NikoshBAN" pitchFamily="2" charset="0"/>
                <a:cs typeface="NikoshBAN" pitchFamily="2" charset="0"/>
              </a:rPr>
              <a:t>সাহিত্য পুরস্কার </a:t>
            </a:r>
            <a:endParaRPr lang="en-US" sz="3200" dirty="0">
              <a:latin typeface="NikoshBAN" pitchFamily="2" charset="0"/>
              <a:cs typeface="NikoshBAN" pitchFamily="2" charset="0"/>
            </a:endParaRPr>
          </a:p>
        </p:txBody>
      </p:sp>
      <p:sp>
        <p:nvSpPr>
          <p:cNvPr id="16" name="Oval 15"/>
          <p:cNvSpPr/>
          <p:nvPr/>
        </p:nvSpPr>
        <p:spPr>
          <a:xfrm>
            <a:off x="7620000" y="5638800"/>
            <a:ext cx="22860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মৃত্যু ১৯৯৮ </a:t>
            </a:r>
            <a:endParaRPr lang="en-US" sz="3200" dirty="0">
              <a:latin typeface="NikoshBAN" pitchFamily="2" charset="0"/>
              <a:cs typeface="NikoshBAN" pitchFamily="2" charset="0"/>
            </a:endParaRPr>
          </a:p>
        </p:txBody>
      </p:sp>
      <p:sp>
        <p:nvSpPr>
          <p:cNvPr id="17" name="Oval 16"/>
          <p:cNvSpPr/>
          <p:nvPr/>
        </p:nvSpPr>
        <p:spPr>
          <a:xfrm>
            <a:off x="1066800" y="3200400"/>
            <a:ext cx="22860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একুশে পদক </a:t>
            </a:r>
            <a:endParaRPr lang="en-US" sz="3200" dirty="0">
              <a:latin typeface="NikoshBAN" pitchFamily="2" charset="0"/>
              <a:cs typeface="NikoshBAN" pitchFamily="2" charset="0"/>
            </a:endParaRPr>
          </a:p>
        </p:txBody>
      </p:sp>
      <p:sp>
        <p:nvSpPr>
          <p:cNvPr id="18" name="Oval 17"/>
          <p:cNvSpPr/>
          <p:nvPr/>
        </p:nvSpPr>
        <p:spPr>
          <a:xfrm>
            <a:off x="304800" y="1219200"/>
            <a:ext cx="4343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বাংলা একাডেমী সাহিত্য পুরষ্কার </a:t>
            </a:r>
            <a:endParaRPr lang="en-US" sz="3200" dirty="0">
              <a:latin typeface="NikoshBAN" pitchFamily="2" charset="0"/>
              <a:cs typeface="NikoshBAN" pitchFamily="2" charset="0"/>
            </a:endParaRPr>
          </a:p>
        </p:txBody>
      </p:sp>
      <p:sp>
        <p:nvSpPr>
          <p:cNvPr id="19" name="Oval 18"/>
          <p:cNvSpPr/>
          <p:nvPr/>
        </p:nvSpPr>
        <p:spPr>
          <a:xfrm>
            <a:off x="7543800" y="1600200"/>
            <a:ext cx="4343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ফিলিপ্‌স সাহিত্য পুরষ্কার </a:t>
            </a:r>
            <a:endParaRPr lang="en-US" sz="3200" dirty="0">
              <a:latin typeface="NikoshBAN" pitchFamily="2" charset="0"/>
              <a:cs typeface="NikoshBAN" pitchFamily="2" charset="0"/>
            </a:endParaRPr>
          </a:p>
        </p:txBody>
      </p:sp>
      <p:sp>
        <p:nvSpPr>
          <p:cNvPr id="20" name="Oval 19"/>
          <p:cNvSpPr/>
          <p:nvPr/>
        </p:nvSpPr>
        <p:spPr>
          <a:xfrm>
            <a:off x="1828800" y="5638800"/>
            <a:ext cx="4343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 নাসিরউদ্দীন স্বর্ণপদক </a:t>
            </a:r>
            <a:endParaRPr lang="en-US" sz="3200" dirty="0">
              <a:latin typeface="NikoshBAN" pitchFamily="2" charset="0"/>
              <a:cs typeface="NikoshBAN" pitchFamily="2" charset="0"/>
            </a:endParaRPr>
          </a:p>
        </p:txBody>
      </p:sp>
      <p:sp>
        <p:nvSpPr>
          <p:cNvPr id="11" name="TextBox 8"/>
          <p:cNvSpPr txBox="1"/>
          <p:nvPr/>
        </p:nvSpPr>
        <p:spPr>
          <a:xfrm>
            <a:off x="2194560" y="4495800"/>
            <a:ext cx="801624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dirty="0" smtClean="0">
                <a:solidFill>
                  <a:schemeClr val="accent2">
                    <a:lumMod val="75000"/>
                  </a:schemeClr>
                </a:solidFill>
                <a:latin typeface="NikoshBAN" pitchFamily="2" charset="0"/>
                <a:cs typeface="NikoshBAN" pitchFamily="2" charset="0"/>
              </a:rPr>
              <a:t>শওকত ওসমান</a:t>
            </a:r>
            <a:r>
              <a:rPr lang="bn-BD" sz="5400" dirty="0" smtClean="0">
                <a:solidFill>
                  <a:srgbClr val="111B07"/>
                </a:solidFill>
                <a:latin typeface="NikoshBAN" pitchFamily="2" charset="0"/>
                <a:cs typeface="NikoshBAN" pitchFamily="2" charset="0"/>
              </a:rPr>
              <a:t> </a:t>
            </a:r>
            <a:endParaRPr lang="en-US" sz="5400" dirty="0">
              <a:solidFill>
                <a:srgbClr val="111B07"/>
              </a:solidFill>
              <a:latin typeface="NikoshBAN" pitchFamily="2" charset="0"/>
              <a:cs typeface="NikoshBAN" pitchFamily="2" charset="0"/>
            </a:endParaRPr>
          </a:p>
        </p:txBody>
      </p:sp>
      <p:pic>
        <p:nvPicPr>
          <p:cNvPr id="17410" name="Picture 2" descr="C:\Users\soma\Downloads\th.jpg"/>
          <p:cNvPicPr>
            <a:picLocks noChangeAspect="1" noChangeArrowheads="1"/>
          </p:cNvPicPr>
          <p:nvPr/>
        </p:nvPicPr>
        <p:blipFill>
          <a:blip r:embed="rId2"/>
          <a:srcRect/>
          <a:stretch>
            <a:fillRect/>
          </a:stretch>
        </p:blipFill>
        <p:spPr bwMode="auto">
          <a:xfrm>
            <a:off x="4572000" y="1447800"/>
            <a:ext cx="2976563" cy="2857500"/>
          </a:xfrm>
          <a:prstGeom prst="rect">
            <a:avLst/>
          </a:prstGeom>
          <a:noFill/>
        </p:spPr>
      </p:pic>
      <p:pic>
        <p:nvPicPr>
          <p:cNvPr id="12" name="Picture 11" descr="ak.png"/>
          <p:cNvPicPr>
            <a:picLocks noChangeAspect="1"/>
          </p:cNvPicPr>
          <p:nvPr/>
        </p:nvPicPr>
        <p:blipFill>
          <a:blip r:embed="rId3" cstate="print"/>
          <a:srcRect r="6202"/>
          <a:stretch>
            <a:fillRect/>
          </a:stretch>
        </p:blipFill>
        <p:spPr>
          <a:xfrm>
            <a:off x="10439401" y="5410200"/>
            <a:ext cx="1447799" cy="1124582"/>
          </a:xfrm>
          <a:prstGeom prst="rect">
            <a:avLst/>
          </a:prstGeom>
        </p:spPr>
      </p:pic>
      <p:pic>
        <p:nvPicPr>
          <p:cNvPr id="21" name="Picture 20" descr="678.jpg"/>
          <p:cNvPicPr>
            <a:picLocks noChangeAspect="1"/>
          </p:cNvPicPr>
          <p:nvPr/>
        </p:nvPicPr>
        <p:blipFill>
          <a:blip r:embed="rId4" cstate="print"/>
          <a:srcRect l="21200" t="11832" r="22400" b="11832"/>
          <a:stretch>
            <a:fillRect/>
          </a:stretch>
        </p:blipFill>
        <p:spPr>
          <a:xfrm>
            <a:off x="0" y="0"/>
            <a:ext cx="1752600" cy="1905000"/>
          </a:xfrm>
          <a:prstGeom prst="rect">
            <a:avLst/>
          </a:prstGeom>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amond(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ox(i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i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1"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ox(i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ox(in)">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6" grpId="0" animBg="1"/>
      <p:bldP spid="17" grpId="0" animBg="1"/>
      <p:bldP spid="18" grpId="0" animBg="1"/>
      <p:bldP spid="19" grpId="0" animBg="1"/>
      <p:bldP spid="20" grpId="0"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1000" y="3505200"/>
            <a:ext cx="29718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তারা দুইজন</a:t>
            </a:r>
            <a:endParaRPr lang="en-US" sz="3200" dirty="0">
              <a:latin typeface="NikoshBAN" pitchFamily="2" charset="0"/>
              <a:cs typeface="NikoshBAN" pitchFamily="2" charset="0"/>
            </a:endParaRPr>
          </a:p>
        </p:txBody>
      </p:sp>
      <p:sp>
        <p:nvSpPr>
          <p:cNvPr id="4" name="Oval 3"/>
          <p:cNvSpPr/>
          <p:nvPr/>
        </p:nvSpPr>
        <p:spPr>
          <a:xfrm>
            <a:off x="7239000" y="5410200"/>
            <a:ext cx="41148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	মসকুইটো ফোন</a:t>
            </a:r>
            <a:endParaRPr lang="en-US" sz="3200" dirty="0">
              <a:latin typeface="NikoshBAN" pitchFamily="2" charset="0"/>
              <a:cs typeface="NikoshBAN" pitchFamily="2" charset="0"/>
            </a:endParaRPr>
          </a:p>
        </p:txBody>
      </p:sp>
      <p:sp>
        <p:nvSpPr>
          <p:cNvPr id="5" name="Oval 4"/>
          <p:cNvSpPr/>
          <p:nvPr/>
        </p:nvSpPr>
        <p:spPr>
          <a:xfrm>
            <a:off x="8229600" y="2057400"/>
            <a:ext cx="29718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গ্রন্থঃডিগবাজি</a:t>
            </a:r>
            <a:endParaRPr lang="en-US" sz="3200" dirty="0">
              <a:latin typeface="NikoshBAN" pitchFamily="2" charset="0"/>
              <a:cs typeface="NikoshBAN" pitchFamily="2" charset="0"/>
            </a:endParaRPr>
          </a:p>
        </p:txBody>
      </p:sp>
      <p:sp>
        <p:nvSpPr>
          <p:cNvPr id="6" name="Oval 5"/>
          <p:cNvSpPr/>
          <p:nvPr/>
        </p:nvSpPr>
        <p:spPr>
          <a:xfrm>
            <a:off x="2209800" y="5334000"/>
            <a:ext cx="29718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পঞ্চসঙী</a:t>
            </a:r>
            <a:endParaRPr lang="en-US" sz="3200" dirty="0">
              <a:latin typeface="NikoshBAN" pitchFamily="2" charset="0"/>
              <a:cs typeface="NikoshBAN" pitchFamily="2" charset="0"/>
            </a:endParaRPr>
          </a:p>
        </p:txBody>
      </p:sp>
      <p:sp>
        <p:nvSpPr>
          <p:cNvPr id="7" name="Oval 6"/>
          <p:cNvSpPr/>
          <p:nvPr/>
        </p:nvSpPr>
        <p:spPr>
          <a:xfrm>
            <a:off x="5943600" y="457200"/>
            <a:ext cx="29718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গ্রন্থঃওটন সাহেবের গল্প</a:t>
            </a:r>
            <a:endParaRPr lang="en-US" sz="3200" dirty="0">
              <a:latin typeface="NikoshBAN" pitchFamily="2" charset="0"/>
              <a:cs typeface="NikoshBAN" pitchFamily="2" charset="0"/>
            </a:endParaRPr>
          </a:p>
        </p:txBody>
      </p:sp>
      <p:sp>
        <p:nvSpPr>
          <p:cNvPr id="9" name="Oval 8"/>
          <p:cNvSpPr/>
          <p:nvPr/>
        </p:nvSpPr>
        <p:spPr>
          <a:xfrm>
            <a:off x="1143000" y="1752600"/>
            <a:ext cx="29718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কথা রচনার কথা</a:t>
            </a:r>
            <a:endParaRPr lang="en-US" sz="3200" dirty="0">
              <a:latin typeface="NikoshBAN" pitchFamily="2" charset="0"/>
              <a:cs typeface="NikoshBAN" pitchFamily="2" charset="0"/>
            </a:endParaRPr>
          </a:p>
        </p:txBody>
      </p:sp>
      <p:sp>
        <p:nvSpPr>
          <p:cNvPr id="10" name="Oval 9"/>
          <p:cNvSpPr/>
          <p:nvPr/>
        </p:nvSpPr>
        <p:spPr>
          <a:xfrm>
            <a:off x="1676400" y="0"/>
            <a:ext cx="35814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গ্রন্থঃক্ষুদে সোশালিষ্ট</a:t>
            </a:r>
            <a:endParaRPr lang="en-US" sz="3200" dirty="0">
              <a:latin typeface="NikoshBAN" pitchFamily="2" charset="0"/>
              <a:cs typeface="NikoshBAN" pitchFamily="2" charset="0"/>
            </a:endParaRPr>
          </a:p>
        </p:txBody>
      </p:sp>
      <p:sp>
        <p:nvSpPr>
          <p:cNvPr id="11" name="TextBox 8"/>
          <p:cNvSpPr txBox="1"/>
          <p:nvPr/>
        </p:nvSpPr>
        <p:spPr>
          <a:xfrm>
            <a:off x="1981200" y="4258270"/>
            <a:ext cx="801624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dirty="0" smtClean="0">
                <a:solidFill>
                  <a:schemeClr val="accent2">
                    <a:lumMod val="75000"/>
                  </a:schemeClr>
                </a:solidFill>
                <a:latin typeface="NikoshBAN" pitchFamily="2" charset="0"/>
                <a:cs typeface="NikoshBAN" pitchFamily="2" charset="0"/>
              </a:rPr>
              <a:t>শওকত ওসমান</a:t>
            </a:r>
            <a:r>
              <a:rPr lang="bn-BD" sz="5400" dirty="0" smtClean="0">
                <a:solidFill>
                  <a:srgbClr val="111B07"/>
                </a:solidFill>
                <a:latin typeface="NikoshBAN" pitchFamily="2" charset="0"/>
                <a:cs typeface="NikoshBAN" pitchFamily="2" charset="0"/>
              </a:rPr>
              <a:t> </a:t>
            </a:r>
            <a:endParaRPr lang="en-US" sz="5400" dirty="0">
              <a:solidFill>
                <a:srgbClr val="111B07"/>
              </a:solidFill>
              <a:latin typeface="NikoshBAN" pitchFamily="2" charset="0"/>
              <a:cs typeface="NikoshBAN" pitchFamily="2" charset="0"/>
            </a:endParaRPr>
          </a:p>
        </p:txBody>
      </p:sp>
      <p:pic>
        <p:nvPicPr>
          <p:cNvPr id="18434" name="Picture 2" descr="C:\Users\soma\Downloads\th.jpg"/>
          <p:cNvPicPr>
            <a:picLocks noChangeAspect="1" noChangeArrowheads="1"/>
          </p:cNvPicPr>
          <p:nvPr/>
        </p:nvPicPr>
        <p:blipFill>
          <a:blip r:embed="rId2"/>
          <a:srcRect/>
          <a:stretch>
            <a:fillRect/>
          </a:stretch>
        </p:blipFill>
        <p:spPr bwMode="auto">
          <a:xfrm>
            <a:off x="4714875" y="1447800"/>
            <a:ext cx="2447925" cy="2857500"/>
          </a:xfrm>
          <a:prstGeom prst="rect">
            <a:avLst/>
          </a:prstGeom>
          <a:noFill/>
        </p:spPr>
      </p:pic>
      <p:pic>
        <p:nvPicPr>
          <p:cNvPr id="12" name="Picture 11" descr="678.jpg"/>
          <p:cNvPicPr>
            <a:picLocks noChangeAspect="1"/>
          </p:cNvPicPr>
          <p:nvPr/>
        </p:nvPicPr>
        <p:blipFill>
          <a:blip r:embed="rId3" cstate="print"/>
          <a:srcRect l="21200" t="11832" r="22400" b="11832"/>
          <a:stretch>
            <a:fillRect/>
          </a:stretch>
        </p:blipFill>
        <p:spPr>
          <a:xfrm>
            <a:off x="0" y="0"/>
            <a:ext cx="1752600" cy="1905000"/>
          </a:xfrm>
          <a:prstGeom prst="rect">
            <a:avLst/>
          </a:prstGeom>
          <a:effectLst>
            <a:softEdge rad="635000"/>
          </a:effectLst>
        </p:spPr>
      </p:pic>
      <p:pic>
        <p:nvPicPr>
          <p:cNvPr id="13" name="Picture 12" descr="ak.png"/>
          <p:cNvPicPr>
            <a:picLocks noChangeAspect="1"/>
          </p:cNvPicPr>
          <p:nvPr/>
        </p:nvPicPr>
        <p:blipFill>
          <a:blip r:embed="rId4" cstate="print"/>
          <a:srcRect r="6202"/>
          <a:stretch>
            <a:fillRect/>
          </a:stretch>
        </p:blipFill>
        <p:spPr>
          <a:xfrm>
            <a:off x="10439401" y="5410200"/>
            <a:ext cx="1447799" cy="1124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2603</TotalTime>
  <Words>354</Words>
  <Application>Microsoft Office PowerPoint</Application>
  <PresentationFormat>Custom</PresentationFormat>
  <Paragraphs>88</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Aharoni</vt:lpstr>
      <vt:lpstr>Calibri</vt:lpstr>
      <vt:lpstr>Franklin Gothic Book</vt:lpstr>
      <vt:lpstr>Franklin Gothic Medium</vt:lpstr>
      <vt:lpstr>NikoshBAN</vt:lpstr>
      <vt:lpstr>SutonnyMJ</vt:lpstr>
      <vt:lpstr>Vrinda</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kowser</dc:creator>
  <cp:lastModifiedBy>SRDL ABUL KALAM</cp:lastModifiedBy>
  <cp:revision>520</cp:revision>
  <dcterms:created xsi:type="dcterms:W3CDTF">2006-08-16T00:00:00Z</dcterms:created>
  <dcterms:modified xsi:type="dcterms:W3CDTF">2019-11-10T04:48:27Z</dcterms:modified>
</cp:coreProperties>
</file>