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6" r:id="rId3"/>
    <p:sldId id="275" r:id="rId4"/>
    <p:sldId id="257" r:id="rId5"/>
    <p:sldId id="276" r:id="rId6"/>
    <p:sldId id="278" r:id="rId7"/>
    <p:sldId id="286" r:id="rId8"/>
    <p:sldId id="277" r:id="rId9"/>
    <p:sldId id="287" r:id="rId10"/>
    <p:sldId id="279" r:id="rId11"/>
    <p:sldId id="280" r:id="rId12"/>
    <p:sldId id="281" r:id="rId13"/>
    <p:sldId id="282" r:id="rId14"/>
    <p:sldId id="283" r:id="rId15"/>
    <p:sldId id="284" r:id="rId16"/>
    <p:sldId id="288" r:id="rId17"/>
    <p:sldId id="28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0255F7-4F15-4527-B2C1-7005036AFF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E59440-2243-4BC4-B4EE-3669D5F1A065}">
      <dgm:prSet phldrT="[Text]" custT="1"/>
      <dgm:spPr/>
      <dgm:t>
        <a:bodyPr/>
        <a:lstStyle/>
        <a:p>
          <a:r>
            <a:rPr lang="en-US" sz="4000" dirty="0" err="1">
              <a:latin typeface="SutonnyMJ" pitchFamily="2" charset="0"/>
            </a:rPr>
            <a:t>একক</a:t>
          </a:r>
          <a:r>
            <a:rPr lang="en-US" sz="4000" dirty="0">
              <a:latin typeface="SutonnyMJ" pitchFamily="2" charset="0"/>
            </a:rPr>
            <a:t> </a:t>
          </a:r>
          <a:r>
            <a:rPr lang="en-US" sz="4000" dirty="0" err="1">
              <a:latin typeface="SutonnyMJ" pitchFamily="2" charset="0"/>
            </a:rPr>
            <a:t>কাজ</a:t>
          </a:r>
          <a:endParaRPr lang="en-US" sz="4000" dirty="0">
            <a:latin typeface="SutonnyMJ" pitchFamily="2" charset="0"/>
          </a:endParaRPr>
        </a:p>
      </dgm:t>
    </dgm:pt>
    <dgm:pt modelId="{3BC2C0F4-EAE6-41A1-A6BB-4B4006847276}" type="parTrans" cxnId="{7D5E0BB7-E405-4709-9D00-A22A09706C6D}">
      <dgm:prSet/>
      <dgm:spPr/>
      <dgm:t>
        <a:bodyPr/>
        <a:lstStyle/>
        <a:p>
          <a:endParaRPr lang="en-US"/>
        </a:p>
      </dgm:t>
    </dgm:pt>
    <dgm:pt modelId="{B4A3D267-90C4-4D49-AD04-BAD5186D5195}" type="sibTrans" cxnId="{7D5E0BB7-E405-4709-9D00-A22A09706C6D}">
      <dgm:prSet/>
      <dgm:spPr/>
      <dgm:t>
        <a:bodyPr/>
        <a:lstStyle/>
        <a:p>
          <a:endParaRPr lang="en-US"/>
        </a:p>
      </dgm:t>
    </dgm:pt>
    <dgm:pt modelId="{3C6A0884-D01C-4832-BB33-D6E3755BB346}">
      <dgm:prSet phldrT="[Text]" phldr="1"/>
      <dgm:spPr/>
      <dgm:t>
        <a:bodyPr/>
        <a:lstStyle/>
        <a:p>
          <a:endParaRPr lang="en-US" dirty="0"/>
        </a:p>
      </dgm:t>
    </dgm:pt>
    <dgm:pt modelId="{A38068D6-C69A-442D-837A-FB21924D5EA7}" type="parTrans" cxnId="{FE55B490-894B-4CD5-9E45-9D1D384B1D8E}">
      <dgm:prSet/>
      <dgm:spPr/>
      <dgm:t>
        <a:bodyPr/>
        <a:lstStyle/>
        <a:p>
          <a:endParaRPr lang="en-US"/>
        </a:p>
      </dgm:t>
    </dgm:pt>
    <dgm:pt modelId="{86018C6E-9042-42E7-8BFC-002DED54DBE6}" type="sibTrans" cxnId="{FE55B490-894B-4CD5-9E45-9D1D384B1D8E}">
      <dgm:prSet/>
      <dgm:spPr/>
      <dgm:t>
        <a:bodyPr/>
        <a:lstStyle/>
        <a:p>
          <a:endParaRPr lang="en-US"/>
        </a:p>
      </dgm:t>
    </dgm:pt>
    <dgm:pt modelId="{CEE6261E-6DAF-489C-A367-CDFEAB2E9527}">
      <dgm:prSet phldrT="[Text]" custT="1"/>
      <dgm:spPr/>
      <dgm:t>
        <a:bodyPr/>
        <a:lstStyle/>
        <a:p>
          <a:r>
            <a:rPr lang="en-US" sz="4000" dirty="0" err="1">
              <a:latin typeface="SutonnyMJ" pitchFamily="2" charset="0"/>
            </a:rPr>
            <a:t>প্রশ্নঃ</a:t>
          </a:r>
          <a:r>
            <a:rPr lang="en-US" sz="4000" dirty="0">
              <a:latin typeface="SutonnyMJ" pitchFamily="2" charset="0"/>
            </a:rPr>
            <a:t> </a:t>
          </a:r>
          <a:r>
            <a:rPr lang="en-US" sz="4000" dirty="0" err="1">
              <a:latin typeface="SutonnyMJ" pitchFamily="2" charset="0"/>
            </a:rPr>
            <a:t>আইন</a:t>
          </a:r>
          <a:r>
            <a:rPr lang="en-US" sz="4000" dirty="0">
              <a:latin typeface="SutonnyMJ" pitchFamily="2" charset="0"/>
            </a:rPr>
            <a:t> </a:t>
          </a:r>
          <a:r>
            <a:rPr lang="en-US" sz="4000" dirty="0" err="1">
              <a:latin typeface="SutonnyMJ" pitchFamily="2" charset="0"/>
            </a:rPr>
            <a:t>বলতে</a:t>
          </a:r>
          <a:r>
            <a:rPr lang="en-US" sz="4000" dirty="0">
              <a:latin typeface="SutonnyMJ" pitchFamily="2" charset="0"/>
            </a:rPr>
            <a:t> </a:t>
          </a:r>
          <a:r>
            <a:rPr lang="en-US" sz="4000" dirty="0" err="1">
              <a:latin typeface="SutonnyMJ" pitchFamily="2" charset="0"/>
            </a:rPr>
            <a:t>কি</a:t>
          </a:r>
          <a:r>
            <a:rPr lang="en-US" sz="4000" dirty="0">
              <a:latin typeface="SutonnyMJ" pitchFamily="2" charset="0"/>
            </a:rPr>
            <a:t> </a:t>
          </a:r>
          <a:r>
            <a:rPr lang="en-US" sz="4000" dirty="0" err="1">
              <a:latin typeface="SutonnyMJ" pitchFamily="2" charset="0"/>
            </a:rPr>
            <a:t>বুঝ</a:t>
          </a:r>
          <a:r>
            <a:rPr lang="en-US" sz="4000" dirty="0">
              <a:latin typeface="SutonnyMJ" pitchFamily="2" charset="0"/>
            </a:rPr>
            <a:t>?</a:t>
          </a:r>
        </a:p>
      </dgm:t>
    </dgm:pt>
    <dgm:pt modelId="{7F9F257B-8C92-445A-8969-AD7F361C5D3B}" type="parTrans" cxnId="{F958328E-C0F4-474C-8BEB-C7FB20A938F9}">
      <dgm:prSet/>
      <dgm:spPr/>
      <dgm:t>
        <a:bodyPr/>
        <a:lstStyle/>
        <a:p>
          <a:endParaRPr lang="en-US"/>
        </a:p>
      </dgm:t>
    </dgm:pt>
    <dgm:pt modelId="{557E02A6-F80D-4897-B429-E28E6012EC82}" type="sibTrans" cxnId="{F958328E-C0F4-474C-8BEB-C7FB20A938F9}">
      <dgm:prSet/>
      <dgm:spPr/>
      <dgm:t>
        <a:bodyPr/>
        <a:lstStyle/>
        <a:p>
          <a:endParaRPr lang="en-US"/>
        </a:p>
      </dgm:t>
    </dgm:pt>
    <dgm:pt modelId="{C8EC7BBC-04A2-407F-B27B-6340E6460045}">
      <dgm:prSet phldrT="[Text]"/>
      <dgm:spPr/>
      <dgm:t>
        <a:bodyPr/>
        <a:lstStyle/>
        <a:p>
          <a:endParaRPr lang="en-US" dirty="0"/>
        </a:p>
      </dgm:t>
    </dgm:pt>
    <dgm:pt modelId="{6B07F10E-21D2-439D-8B3D-85359E11D128}" type="parTrans" cxnId="{43841FFB-70E0-43F7-8491-7EC122FA1255}">
      <dgm:prSet/>
      <dgm:spPr/>
      <dgm:t>
        <a:bodyPr/>
        <a:lstStyle/>
        <a:p>
          <a:endParaRPr lang="en-US"/>
        </a:p>
      </dgm:t>
    </dgm:pt>
    <dgm:pt modelId="{E0F2148D-FB6D-4BD0-B218-1F8706638299}" type="sibTrans" cxnId="{43841FFB-70E0-43F7-8491-7EC122FA1255}">
      <dgm:prSet/>
      <dgm:spPr/>
      <dgm:t>
        <a:bodyPr/>
        <a:lstStyle/>
        <a:p>
          <a:endParaRPr lang="en-US"/>
        </a:p>
      </dgm:t>
    </dgm:pt>
    <dgm:pt modelId="{EE42B26C-3D31-49F1-A29A-D945CB6162DC}" type="pres">
      <dgm:prSet presAssocID="{760255F7-4F15-4527-B2C1-7005036AFFC8}" presName="linear" presStyleCnt="0">
        <dgm:presLayoutVars>
          <dgm:animLvl val="lvl"/>
          <dgm:resizeHandles val="exact"/>
        </dgm:presLayoutVars>
      </dgm:prSet>
      <dgm:spPr/>
    </dgm:pt>
    <dgm:pt modelId="{35F261AF-9823-414B-97B5-C79DAADBC272}" type="pres">
      <dgm:prSet presAssocID="{EDE59440-2243-4BC4-B4EE-3669D5F1A065}" presName="parentText" presStyleLbl="node1" presStyleIdx="0" presStyleCnt="2" custScaleX="36196" custScaleY="64516" custLinFactNeighborX="2283" custLinFactNeighborY="-83857">
        <dgm:presLayoutVars>
          <dgm:chMax val="0"/>
          <dgm:bulletEnabled val="1"/>
        </dgm:presLayoutVars>
      </dgm:prSet>
      <dgm:spPr/>
    </dgm:pt>
    <dgm:pt modelId="{1D2E42E5-DB1B-4504-96F8-C7A34795AEFC}" type="pres">
      <dgm:prSet presAssocID="{EDE59440-2243-4BC4-B4EE-3669D5F1A065}" presName="childText" presStyleLbl="revTx" presStyleIdx="0" presStyleCnt="2" custFlipVert="1" custScaleY="4318">
        <dgm:presLayoutVars>
          <dgm:bulletEnabled val="1"/>
        </dgm:presLayoutVars>
      </dgm:prSet>
      <dgm:spPr/>
    </dgm:pt>
    <dgm:pt modelId="{8DE349D5-9110-43B9-BEFF-E192EB4462C7}" type="pres">
      <dgm:prSet presAssocID="{CEE6261E-6DAF-489C-A367-CDFEAB2E9527}" presName="parentText" presStyleLbl="node1" presStyleIdx="1" presStyleCnt="2" custScaleX="75978" custScaleY="84472" custLinFactNeighborX="3098" custLinFactNeighborY="43807">
        <dgm:presLayoutVars>
          <dgm:chMax val="0"/>
          <dgm:bulletEnabled val="1"/>
        </dgm:presLayoutVars>
      </dgm:prSet>
      <dgm:spPr/>
    </dgm:pt>
    <dgm:pt modelId="{14733CCD-DAC5-4DC7-BC75-9D3B60049BEC}" type="pres">
      <dgm:prSet presAssocID="{CEE6261E-6DAF-489C-A367-CDFEAB2E9527}" presName="childText" presStyleLbl="revTx" presStyleIdx="1" presStyleCnt="2" custFlipVert="1" custScaleY="7471">
        <dgm:presLayoutVars>
          <dgm:bulletEnabled val="1"/>
        </dgm:presLayoutVars>
      </dgm:prSet>
      <dgm:spPr/>
    </dgm:pt>
  </dgm:ptLst>
  <dgm:cxnLst>
    <dgm:cxn modelId="{3E00B15E-A461-4D98-AB21-01B7F602854E}" type="presOf" srcId="{760255F7-4F15-4527-B2C1-7005036AFFC8}" destId="{EE42B26C-3D31-49F1-A29A-D945CB6162DC}" srcOrd="0" destOrd="0" presId="urn:microsoft.com/office/officeart/2005/8/layout/vList2"/>
    <dgm:cxn modelId="{F958328E-C0F4-474C-8BEB-C7FB20A938F9}" srcId="{760255F7-4F15-4527-B2C1-7005036AFFC8}" destId="{CEE6261E-6DAF-489C-A367-CDFEAB2E9527}" srcOrd="1" destOrd="0" parTransId="{7F9F257B-8C92-445A-8969-AD7F361C5D3B}" sibTransId="{557E02A6-F80D-4897-B429-E28E6012EC82}"/>
    <dgm:cxn modelId="{FE55B490-894B-4CD5-9E45-9D1D384B1D8E}" srcId="{EDE59440-2243-4BC4-B4EE-3669D5F1A065}" destId="{3C6A0884-D01C-4832-BB33-D6E3755BB346}" srcOrd="0" destOrd="0" parTransId="{A38068D6-C69A-442D-837A-FB21924D5EA7}" sibTransId="{86018C6E-9042-42E7-8BFC-002DED54DBE6}"/>
    <dgm:cxn modelId="{F6D1E99E-B2AB-4E75-B71B-0AB95B4924E5}" type="presOf" srcId="{3C6A0884-D01C-4832-BB33-D6E3755BB346}" destId="{1D2E42E5-DB1B-4504-96F8-C7A34795AEFC}" srcOrd="0" destOrd="0" presId="urn:microsoft.com/office/officeart/2005/8/layout/vList2"/>
    <dgm:cxn modelId="{016020B6-2BB6-4EA3-9112-BB4B8AAC5269}" type="presOf" srcId="{CEE6261E-6DAF-489C-A367-CDFEAB2E9527}" destId="{8DE349D5-9110-43B9-BEFF-E192EB4462C7}" srcOrd="0" destOrd="0" presId="urn:microsoft.com/office/officeart/2005/8/layout/vList2"/>
    <dgm:cxn modelId="{7D5E0BB7-E405-4709-9D00-A22A09706C6D}" srcId="{760255F7-4F15-4527-B2C1-7005036AFFC8}" destId="{EDE59440-2243-4BC4-B4EE-3669D5F1A065}" srcOrd="0" destOrd="0" parTransId="{3BC2C0F4-EAE6-41A1-A6BB-4B4006847276}" sibTransId="{B4A3D267-90C4-4D49-AD04-BAD5186D5195}"/>
    <dgm:cxn modelId="{DFE6FBC2-258F-49BC-AA5F-2AB1ACDD0DEE}" type="presOf" srcId="{EDE59440-2243-4BC4-B4EE-3669D5F1A065}" destId="{35F261AF-9823-414B-97B5-C79DAADBC272}" srcOrd="0" destOrd="0" presId="urn:microsoft.com/office/officeart/2005/8/layout/vList2"/>
    <dgm:cxn modelId="{522CA1DD-6C90-4DAD-8DF5-CB9CB39B1764}" type="presOf" srcId="{C8EC7BBC-04A2-407F-B27B-6340E6460045}" destId="{14733CCD-DAC5-4DC7-BC75-9D3B60049BEC}" srcOrd="0" destOrd="0" presId="urn:microsoft.com/office/officeart/2005/8/layout/vList2"/>
    <dgm:cxn modelId="{43841FFB-70E0-43F7-8491-7EC122FA1255}" srcId="{CEE6261E-6DAF-489C-A367-CDFEAB2E9527}" destId="{C8EC7BBC-04A2-407F-B27B-6340E6460045}" srcOrd="0" destOrd="0" parTransId="{6B07F10E-21D2-439D-8B3D-85359E11D128}" sibTransId="{E0F2148D-FB6D-4BD0-B218-1F8706638299}"/>
    <dgm:cxn modelId="{10929FBD-9E6B-472B-AB1B-0D38E547A14B}" type="presParOf" srcId="{EE42B26C-3D31-49F1-A29A-D945CB6162DC}" destId="{35F261AF-9823-414B-97B5-C79DAADBC272}" srcOrd="0" destOrd="0" presId="urn:microsoft.com/office/officeart/2005/8/layout/vList2"/>
    <dgm:cxn modelId="{F48DCCC4-48E3-455D-95B9-45714FE56E87}" type="presParOf" srcId="{EE42B26C-3D31-49F1-A29A-D945CB6162DC}" destId="{1D2E42E5-DB1B-4504-96F8-C7A34795AEFC}" srcOrd="1" destOrd="0" presId="urn:microsoft.com/office/officeart/2005/8/layout/vList2"/>
    <dgm:cxn modelId="{28EE14B4-1A74-426D-BABC-50C22A830C08}" type="presParOf" srcId="{EE42B26C-3D31-49F1-A29A-D945CB6162DC}" destId="{8DE349D5-9110-43B9-BEFF-E192EB4462C7}" srcOrd="2" destOrd="0" presId="urn:microsoft.com/office/officeart/2005/8/layout/vList2"/>
    <dgm:cxn modelId="{115709BC-B52C-42E6-9717-8FFF88798ACC}" type="presParOf" srcId="{EE42B26C-3D31-49F1-A29A-D945CB6162DC}" destId="{14733CCD-DAC5-4DC7-BC75-9D3B60049BE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261AF-9823-414B-97B5-C79DAADBC272}">
      <dsp:nvSpPr>
        <dsp:cNvPr id="0" name=""/>
        <dsp:cNvSpPr/>
      </dsp:nvSpPr>
      <dsp:spPr>
        <a:xfrm>
          <a:off x="2778556" y="707099"/>
          <a:ext cx="2942010" cy="7721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SutonnyMJ" pitchFamily="2" charset="0"/>
            </a:rPr>
            <a:t>একক</a:t>
          </a:r>
          <a:r>
            <a:rPr lang="en-US" sz="4000" kern="1200" dirty="0">
              <a:latin typeface="SutonnyMJ" pitchFamily="2" charset="0"/>
            </a:rPr>
            <a:t> </a:t>
          </a:r>
          <a:r>
            <a:rPr lang="en-US" sz="4000" kern="1200" dirty="0" err="1">
              <a:latin typeface="SutonnyMJ" pitchFamily="2" charset="0"/>
            </a:rPr>
            <a:t>কাজ</a:t>
          </a:r>
          <a:endParaRPr lang="en-US" sz="4000" kern="1200" dirty="0">
            <a:latin typeface="SutonnyMJ" pitchFamily="2" charset="0"/>
          </a:endParaRPr>
        </a:p>
      </dsp:txBody>
      <dsp:txXfrm>
        <a:off x="2816252" y="744795"/>
        <a:ext cx="2866618" cy="696806"/>
      </dsp:txXfrm>
    </dsp:sp>
    <dsp:sp modelId="{1D2E42E5-DB1B-4504-96F8-C7A34795AEFC}">
      <dsp:nvSpPr>
        <dsp:cNvPr id="0" name=""/>
        <dsp:cNvSpPr/>
      </dsp:nvSpPr>
      <dsp:spPr>
        <a:xfrm flipV="1">
          <a:off x="0" y="2367180"/>
          <a:ext cx="8128000" cy="45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400" kern="1200" dirty="0"/>
        </a:p>
      </dsp:txBody>
      <dsp:txXfrm rot="10800000">
        <a:off x="0" y="2367180"/>
        <a:ext cx="8128000" cy="45719"/>
      </dsp:txXfrm>
    </dsp:sp>
    <dsp:sp modelId="{8DE349D5-9110-43B9-BEFF-E192EB4462C7}">
      <dsp:nvSpPr>
        <dsp:cNvPr id="0" name=""/>
        <dsp:cNvSpPr/>
      </dsp:nvSpPr>
      <dsp:spPr>
        <a:xfrm>
          <a:off x="1228059" y="2876729"/>
          <a:ext cx="6175491" cy="10110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SutonnyMJ" pitchFamily="2" charset="0"/>
            </a:rPr>
            <a:t>প্রশ্নঃ</a:t>
          </a:r>
          <a:r>
            <a:rPr lang="en-US" sz="4000" kern="1200" dirty="0">
              <a:latin typeface="SutonnyMJ" pitchFamily="2" charset="0"/>
            </a:rPr>
            <a:t> </a:t>
          </a:r>
          <a:r>
            <a:rPr lang="en-US" sz="4000" kern="1200" dirty="0" err="1">
              <a:latin typeface="SutonnyMJ" pitchFamily="2" charset="0"/>
            </a:rPr>
            <a:t>আইন</a:t>
          </a:r>
          <a:r>
            <a:rPr lang="en-US" sz="4000" kern="1200" dirty="0">
              <a:latin typeface="SutonnyMJ" pitchFamily="2" charset="0"/>
            </a:rPr>
            <a:t> </a:t>
          </a:r>
          <a:r>
            <a:rPr lang="en-US" sz="4000" kern="1200" dirty="0" err="1">
              <a:latin typeface="SutonnyMJ" pitchFamily="2" charset="0"/>
            </a:rPr>
            <a:t>বলতে</a:t>
          </a:r>
          <a:r>
            <a:rPr lang="en-US" sz="4000" kern="1200" dirty="0">
              <a:latin typeface="SutonnyMJ" pitchFamily="2" charset="0"/>
            </a:rPr>
            <a:t> </a:t>
          </a:r>
          <a:r>
            <a:rPr lang="en-US" sz="4000" kern="1200" dirty="0" err="1">
              <a:latin typeface="SutonnyMJ" pitchFamily="2" charset="0"/>
            </a:rPr>
            <a:t>কি</a:t>
          </a:r>
          <a:r>
            <a:rPr lang="en-US" sz="4000" kern="1200" dirty="0">
              <a:latin typeface="SutonnyMJ" pitchFamily="2" charset="0"/>
            </a:rPr>
            <a:t> </a:t>
          </a:r>
          <a:r>
            <a:rPr lang="en-US" sz="4000" kern="1200" dirty="0" err="1">
              <a:latin typeface="SutonnyMJ" pitchFamily="2" charset="0"/>
            </a:rPr>
            <a:t>বুঝ</a:t>
          </a:r>
          <a:r>
            <a:rPr lang="en-US" sz="4000" kern="1200" dirty="0">
              <a:latin typeface="SutonnyMJ" pitchFamily="2" charset="0"/>
            </a:rPr>
            <a:t>?</a:t>
          </a:r>
        </a:p>
      </dsp:txBody>
      <dsp:txXfrm>
        <a:off x="1277415" y="2926085"/>
        <a:ext cx="6076779" cy="912341"/>
      </dsp:txXfrm>
    </dsp:sp>
    <dsp:sp modelId="{14733CCD-DAC5-4DC7-BC75-9D3B60049BEC}">
      <dsp:nvSpPr>
        <dsp:cNvPr id="0" name=""/>
        <dsp:cNvSpPr/>
      </dsp:nvSpPr>
      <dsp:spPr>
        <a:xfrm flipV="1">
          <a:off x="0" y="3423953"/>
          <a:ext cx="8128000" cy="79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064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400" kern="1200" dirty="0"/>
        </a:p>
      </dsp:txBody>
      <dsp:txXfrm rot="10800000">
        <a:off x="0" y="3423953"/>
        <a:ext cx="8128000" cy="791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5D8F-AB59-424F-9A97-4CBE0DE3C5CA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DD1-B168-45EA-AF49-BCE3FC645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5D8F-AB59-424F-9A97-4CBE0DE3C5CA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DD1-B168-45EA-AF49-BCE3FC645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9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5D8F-AB59-424F-9A97-4CBE0DE3C5CA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DD1-B168-45EA-AF49-BCE3FC645C9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3890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5D8F-AB59-424F-9A97-4CBE0DE3C5CA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DD1-B168-45EA-AF49-BCE3FC645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64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5D8F-AB59-424F-9A97-4CBE0DE3C5CA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DD1-B168-45EA-AF49-BCE3FC645C9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5853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5D8F-AB59-424F-9A97-4CBE0DE3C5CA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DD1-B168-45EA-AF49-BCE3FC645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7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5D8F-AB59-424F-9A97-4CBE0DE3C5CA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DD1-B168-45EA-AF49-BCE3FC645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61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5D8F-AB59-424F-9A97-4CBE0DE3C5CA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DD1-B168-45EA-AF49-BCE3FC645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06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5D8F-AB59-424F-9A97-4CBE0DE3C5CA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DD1-B168-45EA-AF49-BCE3FC645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7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5D8F-AB59-424F-9A97-4CBE0DE3C5CA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DD1-B168-45EA-AF49-BCE3FC645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2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5D8F-AB59-424F-9A97-4CBE0DE3C5CA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DD1-B168-45EA-AF49-BCE3FC645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64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5D8F-AB59-424F-9A97-4CBE0DE3C5CA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DD1-B168-45EA-AF49-BCE3FC645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9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5D8F-AB59-424F-9A97-4CBE0DE3C5CA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DD1-B168-45EA-AF49-BCE3FC645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5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5D8F-AB59-424F-9A97-4CBE0DE3C5CA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DD1-B168-45EA-AF49-BCE3FC645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77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5D8F-AB59-424F-9A97-4CBE0DE3C5CA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DD1-B168-45EA-AF49-BCE3FC645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8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5D8F-AB59-424F-9A97-4CBE0DE3C5CA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06DD1-B168-45EA-AF49-BCE3FC645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77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E5D8F-AB59-424F-9A97-4CBE0DE3C5CA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D706DD1-B168-45EA-AF49-BCE3FC645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F1130A-2916-42BE-8D5E-99CF8A18A2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174" y="233136"/>
            <a:ext cx="9157883" cy="65823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1CAD06-0D5D-456A-B66B-47B803E01D73}"/>
              </a:ext>
            </a:extLst>
          </p:cNvPr>
          <p:cNvSpPr txBox="1"/>
          <p:nvPr/>
        </p:nvSpPr>
        <p:spPr>
          <a:xfrm>
            <a:off x="771781" y="1628124"/>
            <a:ext cx="59618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</a:rPr>
              <a:t>আজকের</a:t>
            </a:r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</a:rPr>
              <a:t>ক্লাসে</a:t>
            </a:r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</a:rPr>
              <a:t>স্বাগতম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72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E5EB9D-A0A6-4647-8B75-542B61E19C42}"/>
              </a:ext>
            </a:extLst>
          </p:cNvPr>
          <p:cNvSpPr txBox="1"/>
          <p:nvPr/>
        </p:nvSpPr>
        <p:spPr>
          <a:xfrm>
            <a:off x="4541087" y="279026"/>
            <a:ext cx="4286751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4000" dirty="0" err="1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আইনের</a:t>
            </a:r>
            <a:r>
              <a:rPr lang="en-US" sz="4000" dirty="0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4000" dirty="0" err="1">
                <a:ln>
                  <a:solidFill>
                    <a:srgbClr val="7030A0"/>
                  </a:solidFill>
                </a:ln>
                <a:solidFill>
                  <a:srgbClr val="00B0F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উৎসসমূহ</a:t>
            </a:r>
            <a:endParaRPr lang="en-US" sz="4000" dirty="0">
              <a:ln>
                <a:solidFill>
                  <a:srgbClr val="7030A0"/>
                </a:solidFill>
              </a:ln>
              <a:solidFill>
                <a:srgbClr val="00B0F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56C16B-39DE-4BD0-BF39-ED05CE2BADF0}"/>
              </a:ext>
            </a:extLst>
          </p:cNvPr>
          <p:cNvSpPr txBox="1"/>
          <p:nvPr/>
        </p:nvSpPr>
        <p:spPr>
          <a:xfrm>
            <a:off x="5471470" y="1192695"/>
            <a:ext cx="1476686" cy="646331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1। </a:t>
            </a:r>
            <a:r>
              <a:rPr lang="en-US" sz="3600" dirty="0" err="1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FFFF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প্রথা</a:t>
            </a:r>
            <a:endParaRPr lang="en-US" sz="3600" dirty="0"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rgbClr val="FFFF0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37734F-37B9-4D53-8E58-D1EE48B1C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099" y="2253870"/>
            <a:ext cx="4093118" cy="21884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02A8D3-D28F-4BD9-B0CC-620623D121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604" y="4505739"/>
            <a:ext cx="4093118" cy="235226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3C8BC02-6FD8-4550-A157-E569C16654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730" y="2240593"/>
            <a:ext cx="4797288" cy="223864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8DFE1A4-B2EF-4E44-8D94-CC60FFC706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729" y="4516152"/>
            <a:ext cx="4797288" cy="234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F811CBA-39B1-4EBD-8F0C-7D654B8FE8A5}"/>
              </a:ext>
            </a:extLst>
          </p:cNvPr>
          <p:cNvSpPr txBox="1"/>
          <p:nvPr/>
        </p:nvSpPr>
        <p:spPr>
          <a:xfrm>
            <a:off x="5181600" y="628513"/>
            <a:ext cx="1471878" cy="70788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SutonnyMJ" pitchFamily="2" charset="0"/>
              </a:rPr>
              <a:t>2। </a:t>
            </a:r>
            <a:r>
              <a:rPr lang="en-US" sz="4000" dirty="0" err="1">
                <a:latin typeface="SutonnyMJ" pitchFamily="2" charset="0"/>
              </a:rPr>
              <a:t>ধর্ম</a:t>
            </a:r>
            <a:endParaRPr lang="en-US" sz="4000" dirty="0">
              <a:latin typeface="SutonnyMJ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EC48F8-7D8F-4378-BC36-F84614B77A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702075"/>
            <a:ext cx="4293703" cy="23530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F10A52C-5262-4F66-A74C-1BC4E3B128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296" y="4078630"/>
            <a:ext cx="4293704" cy="28028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8DEB274-5B2C-4DFE-AC5F-CC441AD250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296" y="1702075"/>
            <a:ext cx="4293703" cy="235308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7862A54-451C-4437-A06D-C0B2273716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078631"/>
            <a:ext cx="4293703" cy="280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91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AF32C2-881D-458E-BA96-067D6EA0E215}"/>
              </a:ext>
            </a:extLst>
          </p:cNvPr>
          <p:cNvSpPr txBox="1"/>
          <p:nvPr/>
        </p:nvSpPr>
        <p:spPr>
          <a:xfrm>
            <a:off x="4300475" y="556590"/>
            <a:ext cx="4806124" cy="707886"/>
          </a:xfrm>
          <a:prstGeom prst="rect">
            <a:avLst/>
          </a:prstGeom>
          <a:solidFill>
            <a:schemeClr val="accent6"/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3। </a:t>
            </a:r>
            <a:r>
              <a:rPr lang="en-US" sz="4000" dirty="0" err="1"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বিচার</a:t>
            </a:r>
            <a:r>
              <a:rPr lang="en-US" sz="4000" dirty="0"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4000" dirty="0" err="1"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সংক্রান্ত</a:t>
            </a:r>
            <a:r>
              <a:rPr lang="en-US" sz="4000" dirty="0"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4000" dirty="0" err="1"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রায়</a:t>
            </a:r>
            <a:endParaRPr lang="en-US" sz="4000" dirty="0"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CF3EF9F-3E84-49F0-95B5-8AC9801AC4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991" y="1473268"/>
            <a:ext cx="4625008" cy="264815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8F7A4A1-22F0-4142-8215-5A04CF6F28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1473268"/>
            <a:ext cx="4625008" cy="264815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D767DC4-FCE8-4BD1-BE93-B65C0EEDDB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991" y="4121426"/>
            <a:ext cx="4625008" cy="249306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815EADD-B1E2-43DA-B2B1-157D2768DF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4121426"/>
            <a:ext cx="4625008" cy="271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39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962067-EB32-4A9F-A638-C488B774C5DD}"/>
              </a:ext>
            </a:extLst>
          </p:cNvPr>
          <p:cNvSpPr txBox="1"/>
          <p:nvPr/>
        </p:nvSpPr>
        <p:spPr>
          <a:xfrm>
            <a:off x="3135092" y="543339"/>
            <a:ext cx="5921814" cy="707886"/>
          </a:xfrm>
          <a:prstGeom prst="rect">
            <a:avLst/>
          </a:prstGeom>
          <a:solidFill>
            <a:schemeClr val="bg2"/>
          </a:solidFill>
          <a:ln>
            <a:solidFill>
              <a:schemeClr val="accent2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4। </a:t>
            </a:r>
            <a:r>
              <a:rPr lang="en-US" sz="4000" dirty="0" err="1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বিজ্ঞান</a:t>
            </a:r>
            <a:r>
              <a:rPr lang="en-US" sz="40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4000" dirty="0" err="1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সম্মত</a:t>
            </a:r>
            <a:r>
              <a:rPr lang="en-US" sz="40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4000" dirty="0" err="1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আলোচনা</a:t>
            </a:r>
            <a:endParaRPr lang="en-US" sz="40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A81AB3-0C6E-4ED1-B840-FE6B647E14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074" y="1611524"/>
            <a:ext cx="4311926" cy="262323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FF1931E-1E39-4AF2-9AE2-388F26BF0E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227" y="1611524"/>
            <a:ext cx="3970890" cy="26232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F46BE9-DF90-4C6E-89B8-FDE86EB5D1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074" y="4234762"/>
            <a:ext cx="4311925" cy="26232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ED130AD-0B5E-4C3A-A280-CFB606D8B3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4234762"/>
            <a:ext cx="3970891" cy="262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3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C56CDF6-7F88-4A25-8CAB-0E0E7C91973E}"/>
              </a:ext>
            </a:extLst>
          </p:cNvPr>
          <p:cNvSpPr txBox="1"/>
          <p:nvPr/>
        </p:nvSpPr>
        <p:spPr>
          <a:xfrm>
            <a:off x="4991369" y="424068"/>
            <a:ext cx="2743059" cy="707886"/>
          </a:xfrm>
          <a:prstGeom prst="rect">
            <a:avLst/>
          </a:prstGeom>
          <a:solidFill>
            <a:schemeClr val="accent4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5। </a:t>
            </a:r>
            <a:r>
              <a:rPr lang="en-US" sz="4000" dirty="0" err="1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70C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ন্যায়বোধ</a:t>
            </a:r>
            <a:endParaRPr lang="en-US" sz="40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0070C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FACB42-7164-4194-823F-911DFD1866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808" y="1563757"/>
            <a:ext cx="4214191" cy="27067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A382EE-7F8F-447C-B2BC-5B3471639F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1563757"/>
            <a:ext cx="4333462" cy="26901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D40731B-2936-4E36-99F0-A963FB0D90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808" y="4287076"/>
            <a:ext cx="4214192" cy="257092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F9BA470-C554-4D14-B53D-EF1F767283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4270512"/>
            <a:ext cx="4333462" cy="257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16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A1A681-AD6B-4B8B-906A-D03567FB12B0}"/>
              </a:ext>
            </a:extLst>
          </p:cNvPr>
          <p:cNvSpPr txBox="1"/>
          <p:nvPr/>
        </p:nvSpPr>
        <p:spPr>
          <a:xfrm>
            <a:off x="4586609" y="642317"/>
            <a:ext cx="3018775" cy="707886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6। </a:t>
            </a:r>
            <a:r>
              <a:rPr lang="en-US" sz="4000" dirty="0" err="1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আইনসভা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3DEB69-2FEB-4D71-A9C6-4434FA023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748" y="1709530"/>
            <a:ext cx="4585251" cy="264201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35D0FB9-0C4E-4AC0-8C58-9DC25DA517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7" y="1717606"/>
            <a:ext cx="4240697" cy="26420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4C577C4-CA41-4A1B-A0C4-B494ED684A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748" y="4362313"/>
            <a:ext cx="4585251" cy="249568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4AC4246-0CAB-4BFA-BA63-2F724D38DA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8" y="4356929"/>
            <a:ext cx="4240697" cy="250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56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A1B170-D7C5-4ADF-B59B-24F6DE8CC646}"/>
              </a:ext>
            </a:extLst>
          </p:cNvPr>
          <p:cNvSpPr txBox="1"/>
          <p:nvPr/>
        </p:nvSpPr>
        <p:spPr>
          <a:xfrm>
            <a:off x="4751720" y="1709530"/>
            <a:ext cx="2688557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4000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বাড়ির</a:t>
            </a:r>
            <a:r>
              <a:rPr lang="en-US" sz="40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4000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কাজ</a:t>
            </a:r>
            <a:endParaRPr lang="en-US" sz="4000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MJ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B85D0C-1F32-4086-9D83-EF32E48BDB2B}"/>
              </a:ext>
            </a:extLst>
          </p:cNvPr>
          <p:cNvSpPr txBox="1"/>
          <p:nvPr/>
        </p:nvSpPr>
        <p:spPr>
          <a:xfrm>
            <a:off x="1636285" y="4006982"/>
            <a:ext cx="8919429" cy="646331"/>
          </a:xfrm>
          <a:prstGeom prst="rect">
            <a:avLst/>
          </a:prstGeom>
          <a:solidFill>
            <a:schemeClr val="accent3"/>
          </a:solidFill>
          <a:ln>
            <a:solidFill>
              <a:schemeClr val="accent1">
                <a:lumMod val="75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600" dirty="0" err="1">
                <a:ln w="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প্রশ্নঃ</a:t>
            </a:r>
            <a:r>
              <a:rPr lang="en-US" sz="3600" dirty="0">
                <a:ln w="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 w="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আইনসভান</a:t>
            </a:r>
            <a:r>
              <a:rPr lang="en-US" sz="3600" dirty="0">
                <a:ln w="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 w="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উৎসসমূহ</a:t>
            </a:r>
            <a:r>
              <a:rPr lang="en-US" sz="3600" dirty="0">
                <a:ln w="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 w="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আলোচনা</a:t>
            </a:r>
            <a:r>
              <a:rPr lang="en-US" sz="3600" dirty="0">
                <a:ln w="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 w="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করো</a:t>
            </a:r>
            <a:r>
              <a:rPr lang="en-US" sz="3600" dirty="0">
                <a:ln w="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4488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4F438B0-6C41-4624-B86A-3A3D911064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008" y="556591"/>
            <a:ext cx="8660296" cy="564211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C490C51-C486-428E-85AE-0666132B8DBC}"/>
              </a:ext>
            </a:extLst>
          </p:cNvPr>
          <p:cNvSpPr txBox="1"/>
          <p:nvPr/>
        </p:nvSpPr>
        <p:spPr>
          <a:xfrm>
            <a:off x="635850" y="1616765"/>
            <a:ext cx="54601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>
                <a:solidFill>
                  <a:srgbClr val="FFFF00"/>
                </a:solidFill>
                <a:latin typeface="SutonnyMJ" pitchFamily="2" charset="0"/>
              </a:rPr>
              <a:t>সবাইকে</a:t>
            </a:r>
            <a:r>
              <a:rPr lang="en-US" sz="6000" dirty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SutonnyMJ" pitchFamily="2" charset="0"/>
              </a:rPr>
              <a:t>ধন্যবাদ</a:t>
            </a:r>
            <a:endParaRPr lang="en-US" sz="6000" dirty="0">
              <a:solidFill>
                <a:srgbClr val="FFFF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70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3DC891-548C-4487-9776-6483945841AC}"/>
              </a:ext>
            </a:extLst>
          </p:cNvPr>
          <p:cNvSpPr txBox="1"/>
          <p:nvPr/>
        </p:nvSpPr>
        <p:spPr>
          <a:xfrm>
            <a:off x="4761395" y="661581"/>
            <a:ext cx="2000869" cy="707886"/>
          </a:xfrm>
          <a:prstGeom prst="rect">
            <a:avLst/>
          </a:prstGeom>
          <a:solidFill>
            <a:schemeClr val="accent6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err="1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পরিচিতি</a:t>
            </a:r>
            <a:endParaRPr lang="en-US" sz="40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00206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11000F-1B46-4F3F-8C62-2A0247F70518}"/>
              </a:ext>
            </a:extLst>
          </p:cNvPr>
          <p:cNvSpPr txBox="1"/>
          <p:nvPr/>
        </p:nvSpPr>
        <p:spPr>
          <a:xfrm>
            <a:off x="8653868" y="2193476"/>
            <a:ext cx="2581156" cy="707886"/>
          </a:xfrm>
          <a:prstGeom prst="rect">
            <a:avLst/>
          </a:prstGeom>
          <a:solidFill>
            <a:srgbClr val="7030A0"/>
          </a:solidFill>
          <a:ln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000" dirty="0" err="1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wkÿK</a:t>
            </a:r>
            <a:r>
              <a:rPr lang="en-US" sz="4000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4000" dirty="0" err="1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cwiwPwZ</a:t>
            </a:r>
            <a:endParaRPr lang="en-US" sz="4000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2F582A-F336-45E0-81C8-2D9F518CCCB5}"/>
              </a:ext>
            </a:extLst>
          </p:cNvPr>
          <p:cNvSpPr txBox="1"/>
          <p:nvPr/>
        </p:nvSpPr>
        <p:spPr>
          <a:xfrm>
            <a:off x="7869171" y="3287931"/>
            <a:ext cx="449510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‡</a:t>
            </a:r>
            <a:r>
              <a:rPr lang="en-US" sz="3200" dirty="0" err="1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gvnv</a:t>
            </a:r>
            <a:r>
              <a:rPr lang="en-US" sz="3200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: </a:t>
            </a:r>
            <a:r>
              <a:rPr lang="en-US" sz="3200" dirty="0" err="1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Kvgiæj</a:t>
            </a:r>
            <a:r>
              <a:rPr lang="en-US" sz="3200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Avnmvb</a:t>
            </a:r>
            <a:endParaRPr lang="en-US" sz="320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00B05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  <a:p>
            <a:pPr algn="ctr"/>
            <a:r>
              <a:rPr lang="en-US" sz="3200" dirty="0" err="1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mnKvix</a:t>
            </a:r>
            <a:r>
              <a:rPr lang="en-US" sz="3200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wkÿK</a:t>
            </a:r>
            <a:endParaRPr lang="en-US" sz="320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00B05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  <a:p>
            <a:pPr algn="ctr"/>
            <a:r>
              <a:rPr lang="en-US" sz="3200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`</a:t>
            </a:r>
            <a:r>
              <a:rPr lang="en-US" sz="3200" dirty="0" err="1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v`bPK</a:t>
            </a:r>
            <a:r>
              <a:rPr lang="en-US" sz="3200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GBP Gg D”P we`¨</a:t>
            </a:r>
            <a:r>
              <a:rPr lang="en-US" sz="3200" dirty="0" err="1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vjq</a:t>
            </a:r>
            <a:endParaRPr lang="en-US" sz="3200" dirty="0">
              <a:ln>
                <a:solidFill>
                  <a:schemeClr val="accent4">
                    <a:lumMod val="50000"/>
                  </a:schemeClr>
                </a:solidFill>
              </a:ln>
              <a:solidFill>
                <a:srgbClr val="00B05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  <a:p>
            <a:pPr algn="ctr"/>
            <a:r>
              <a:rPr lang="en-US" sz="3200" dirty="0" err="1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wkeMÄ</a:t>
            </a:r>
            <a:r>
              <a:rPr lang="en-US" sz="3200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, </a:t>
            </a:r>
            <a:r>
              <a:rPr lang="en-US" sz="3200" dirty="0" err="1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PuvcvBbeveMÄ</a:t>
            </a:r>
            <a:r>
              <a:rPr lang="en-US" sz="3200" dirty="0">
                <a:ln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00B05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|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7BCC4E-6A53-46B2-ACC5-24C46DAAE36B}"/>
              </a:ext>
            </a:extLst>
          </p:cNvPr>
          <p:cNvSpPr txBox="1"/>
          <p:nvPr/>
        </p:nvSpPr>
        <p:spPr>
          <a:xfrm>
            <a:off x="2491409" y="2716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>
              <a:latin typeface="SutonnyMJ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CD62B4-5342-4F55-ADAC-6736A58EF908}"/>
              </a:ext>
            </a:extLst>
          </p:cNvPr>
          <p:cNvSpPr txBox="1"/>
          <p:nvPr/>
        </p:nvSpPr>
        <p:spPr>
          <a:xfrm>
            <a:off x="1673903" y="2273805"/>
            <a:ext cx="3012363" cy="707886"/>
          </a:xfrm>
          <a:prstGeom prst="rect">
            <a:avLst/>
          </a:prstGeom>
          <a:solidFill>
            <a:schemeClr val="tx2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 err="1">
                <a:ln>
                  <a:solidFill>
                    <a:schemeClr val="accent6"/>
                  </a:solidFill>
                </a:ln>
                <a:solidFill>
                  <a:schemeClr val="accent2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পাঠ</a:t>
            </a:r>
            <a:r>
              <a:rPr lang="en-US" sz="4000" dirty="0">
                <a:ln>
                  <a:solidFill>
                    <a:schemeClr val="accent6"/>
                  </a:solidFill>
                </a:ln>
                <a:solidFill>
                  <a:schemeClr val="accent2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4000" dirty="0" err="1">
                <a:ln>
                  <a:solidFill>
                    <a:schemeClr val="accent6"/>
                  </a:solidFill>
                </a:ln>
                <a:solidFill>
                  <a:schemeClr val="accent2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পরিচিতি</a:t>
            </a:r>
            <a:endParaRPr lang="en-US" sz="4000" dirty="0">
              <a:ln>
                <a:solidFill>
                  <a:schemeClr val="accent6"/>
                </a:solidFill>
              </a:ln>
              <a:solidFill>
                <a:schemeClr val="accent2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A283DD-0682-4E80-B7E2-EE0C910A321B}"/>
              </a:ext>
            </a:extLst>
          </p:cNvPr>
          <p:cNvSpPr txBox="1"/>
          <p:nvPr/>
        </p:nvSpPr>
        <p:spPr>
          <a:xfrm>
            <a:off x="194983" y="3287931"/>
            <a:ext cx="5998758" cy="2554545"/>
          </a:xfrm>
          <a:prstGeom prst="rect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</a:rPr>
              <a:t> 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</a:rPr>
              <a:t>পাঠঃ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</a:rPr>
              <a:t>পরিচিাত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SutonnyMJ" pitchFamily="2" charset="0"/>
            </a:endParaRPr>
          </a:p>
          <a:p>
            <a:pPr algn="ctr"/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</a:rPr>
              <a:t>অধ্যায়ঃ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</a:rPr>
              <a:t> 6ষ্ঠ</a:t>
            </a:r>
          </a:p>
          <a:p>
            <a:pPr algn="ctr"/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</a:rPr>
              <a:t>বিষয়ঃ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</a:rPr>
              <a:t>বাংলাদেশ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</a:rPr>
              <a:t> ও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</a:rPr>
              <a:t>বিশ্বপরিচয়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SutonnyMJ" pitchFamily="2" charset="0"/>
            </a:endParaRPr>
          </a:p>
          <a:p>
            <a:pPr algn="ctr"/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</a:rPr>
              <a:t>শ্রেনীঃ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</a:rPr>
              <a:t>নবম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SutonnyMJ" pitchFamily="2" charset="0"/>
            </a:endParaRPr>
          </a:p>
          <a:p>
            <a:pPr algn="ctr"/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</a:rPr>
              <a:t>সময়ঃ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</a:rPr>
              <a:t> 40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</a:rPr>
              <a:t>মিনিট</a:t>
            </a:r>
            <a:endParaRPr lang="en-US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SutonnyMJ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9DBEA3F-DDDE-4592-8FDB-EE8D3A23CE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5926" y="1675707"/>
            <a:ext cx="2239344" cy="223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8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F816F7A-7CB6-4426-A1AB-B50F804B01CB}"/>
              </a:ext>
            </a:extLst>
          </p:cNvPr>
          <p:cNvSpPr txBox="1"/>
          <p:nvPr/>
        </p:nvSpPr>
        <p:spPr>
          <a:xfrm>
            <a:off x="4227443" y="914399"/>
            <a:ext cx="2456122" cy="707886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sz="40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</a:rPr>
              <a:t>শিখনফল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SutonnyMJ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6E0D6E-8DC4-4D29-92AD-834587F24788}"/>
              </a:ext>
            </a:extLst>
          </p:cNvPr>
          <p:cNvSpPr txBox="1"/>
          <p:nvPr/>
        </p:nvSpPr>
        <p:spPr>
          <a:xfrm>
            <a:off x="1864379" y="4744278"/>
            <a:ext cx="10145726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3। </a:t>
            </a:r>
            <a:r>
              <a:rPr lang="en-US" sz="4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আইনের</a:t>
            </a:r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উৎসসমূহ</a:t>
            </a:r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বর্ননা</a:t>
            </a:r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করতে</a:t>
            </a:r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পারবে</a:t>
            </a:r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0C18BC-264F-4075-9919-51A900939B73}"/>
              </a:ext>
            </a:extLst>
          </p:cNvPr>
          <p:cNvSpPr txBox="1"/>
          <p:nvPr/>
        </p:nvSpPr>
        <p:spPr>
          <a:xfrm>
            <a:off x="1864379" y="2226933"/>
            <a:ext cx="5727850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1। </a:t>
            </a:r>
            <a:r>
              <a:rPr lang="en-US" sz="4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আইনের</a:t>
            </a:r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ধারনা</a:t>
            </a:r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পাবে</a:t>
            </a:r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CF9B9A-6BCE-40EF-97F1-844F366454CA}"/>
              </a:ext>
            </a:extLst>
          </p:cNvPr>
          <p:cNvSpPr txBox="1"/>
          <p:nvPr/>
        </p:nvSpPr>
        <p:spPr>
          <a:xfrm>
            <a:off x="1864379" y="3328512"/>
            <a:ext cx="9376285" cy="70788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2। </a:t>
            </a:r>
            <a:r>
              <a:rPr lang="en-US" sz="4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আইনের</a:t>
            </a:r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বৈশিষ্ঠ</a:t>
            </a:r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বর্ননা</a:t>
            </a:r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করতে</a:t>
            </a:r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পারবে</a:t>
            </a:r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83595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8D028D2-440C-4E18-BE82-3A1B6E029394}"/>
              </a:ext>
            </a:extLst>
          </p:cNvPr>
          <p:cNvSpPr txBox="1"/>
          <p:nvPr/>
        </p:nvSpPr>
        <p:spPr>
          <a:xfrm>
            <a:off x="3591340" y="636104"/>
            <a:ext cx="5618846" cy="707886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4000" b="1" dirty="0" err="1">
                <a:ln/>
                <a:solidFill>
                  <a:schemeClr val="accent4"/>
                </a:solidFill>
                <a:latin typeface="SutonnyMJ" pitchFamily="2" charset="0"/>
              </a:rPr>
              <a:t>আইনের</a:t>
            </a:r>
            <a:r>
              <a:rPr lang="en-US" sz="4000" b="1" dirty="0">
                <a:ln/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ln/>
                <a:solidFill>
                  <a:schemeClr val="accent4"/>
                </a:solidFill>
                <a:latin typeface="SutonnyMJ" pitchFamily="2" charset="0"/>
              </a:rPr>
              <a:t>সাধারণ</a:t>
            </a:r>
            <a:r>
              <a:rPr lang="en-US" sz="4000" b="1" dirty="0">
                <a:ln/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4000" b="1" dirty="0" err="1">
                <a:ln/>
                <a:solidFill>
                  <a:schemeClr val="accent4"/>
                </a:solidFill>
                <a:latin typeface="SutonnyMJ" pitchFamily="2" charset="0"/>
              </a:rPr>
              <a:t>ধারণা</a:t>
            </a:r>
            <a:endParaRPr lang="en-US" sz="4000" b="1" dirty="0">
              <a:ln/>
              <a:solidFill>
                <a:schemeClr val="accent4"/>
              </a:solidFill>
              <a:latin typeface="SutonnyMJ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6A1F2A-B8BA-40B2-89A8-A40F657F322A}"/>
              </a:ext>
            </a:extLst>
          </p:cNvPr>
          <p:cNvSpPr txBox="1"/>
          <p:nvPr/>
        </p:nvSpPr>
        <p:spPr>
          <a:xfrm>
            <a:off x="874643" y="2264539"/>
            <a:ext cx="11229356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সাধারনভাবে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আইন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বলতে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সামাজিকভাবে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স্বীকৃত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লিখিত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ও</a:t>
            </a:r>
          </a:p>
          <a:p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অলিখিত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বিধিবিধান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ও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রীতিনীতিকে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বোঝায়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।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যা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মানুষের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MJ" pitchFamily="2" charset="0"/>
            </a:endParaRPr>
          </a:p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বাহ্যিক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আচরণকে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নিয়ন্ত্রন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করে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6019D4-2374-404B-9BC7-A98D319D47BA}"/>
              </a:ext>
            </a:extLst>
          </p:cNvPr>
          <p:cNvSpPr txBox="1"/>
          <p:nvPr/>
        </p:nvSpPr>
        <p:spPr>
          <a:xfrm>
            <a:off x="983825" y="4543406"/>
            <a:ext cx="9920735" cy="107721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ln w="0">
                  <a:solidFill>
                    <a:srgbClr val="7030A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সুতরাং</a:t>
            </a:r>
            <a:r>
              <a:rPr lang="en-US" sz="3200" dirty="0">
                <a:ln w="0">
                  <a:solidFill>
                    <a:srgbClr val="7030A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 w="0">
                  <a:solidFill>
                    <a:srgbClr val="7030A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আইন</a:t>
            </a:r>
            <a:r>
              <a:rPr lang="en-US" sz="3200" dirty="0">
                <a:ln w="0">
                  <a:solidFill>
                    <a:srgbClr val="7030A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 w="0">
                  <a:solidFill>
                    <a:srgbClr val="7030A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হচ্ছে</a:t>
            </a:r>
            <a:r>
              <a:rPr lang="en-US" sz="3200" dirty="0">
                <a:ln w="0">
                  <a:solidFill>
                    <a:srgbClr val="7030A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 w="0">
                  <a:solidFill>
                    <a:srgbClr val="7030A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বিভিন্ন</a:t>
            </a:r>
            <a:r>
              <a:rPr lang="en-US" sz="3200" dirty="0">
                <a:ln w="0">
                  <a:solidFill>
                    <a:srgbClr val="7030A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 w="0">
                  <a:solidFill>
                    <a:srgbClr val="7030A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ধরনের</a:t>
            </a:r>
            <a:r>
              <a:rPr lang="en-US" sz="3200" dirty="0">
                <a:ln w="0">
                  <a:solidFill>
                    <a:srgbClr val="7030A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 w="0">
                  <a:solidFill>
                    <a:srgbClr val="7030A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নিয়ম-কানন</a:t>
            </a:r>
            <a:r>
              <a:rPr lang="en-US" sz="3200" dirty="0">
                <a:ln w="0">
                  <a:solidFill>
                    <a:srgbClr val="7030A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, </a:t>
            </a:r>
            <a:r>
              <a:rPr lang="en-US" sz="3200" dirty="0" err="1">
                <a:ln w="0">
                  <a:solidFill>
                    <a:srgbClr val="7030A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রীতিনীতি</a:t>
            </a:r>
            <a:r>
              <a:rPr lang="en-US" sz="3200" dirty="0">
                <a:ln w="0">
                  <a:solidFill>
                    <a:srgbClr val="7030A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 w="0">
                  <a:solidFill>
                    <a:srgbClr val="7030A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বা</a:t>
            </a:r>
            <a:r>
              <a:rPr lang="en-US" sz="3200" dirty="0">
                <a:ln w="0">
                  <a:solidFill>
                    <a:srgbClr val="7030A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 w="0">
                  <a:solidFill>
                    <a:srgbClr val="7030A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বিধিবিধান</a:t>
            </a:r>
            <a:r>
              <a:rPr lang="en-US" sz="3200" dirty="0">
                <a:ln w="0">
                  <a:solidFill>
                    <a:srgbClr val="7030A0"/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16829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7B6A91-4C72-485D-8D06-160573307315}"/>
              </a:ext>
            </a:extLst>
          </p:cNvPr>
          <p:cNvSpPr txBox="1"/>
          <p:nvPr/>
        </p:nvSpPr>
        <p:spPr>
          <a:xfrm>
            <a:off x="3024853" y="1378226"/>
            <a:ext cx="4426212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আইন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কত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প্রকার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AC55BB-A4DB-4AF8-8918-7ED72A441CC0}"/>
              </a:ext>
            </a:extLst>
          </p:cNvPr>
          <p:cNvSpPr txBox="1"/>
          <p:nvPr/>
        </p:nvSpPr>
        <p:spPr>
          <a:xfrm>
            <a:off x="3647705" y="3105834"/>
            <a:ext cx="3831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1। </a:t>
            </a:r>
            <a:r>
              <a:rPr lang="en-US" sz="3600" dirty="0" err="1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সামাজিক</a:t>
            </a:r>
            <a:r>
              <a:rPr lang="en-US" sz="36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আইন</a:t>
            </a:r>
            <a:endParaRPr lang="en-US" sz="36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2BDC60-91EC-4643-AE8F-FE1F2FE11C5E}"/>
              </a:ext>
            </a:extLst>
          </p:cNvPr>
          <p:cNvSpPr txBox="1"/>
          <p:nvPr/>
        </p:nvSpPr>
        <p:spPr>
          <a:xfrm>
            <a:off x="3677389" y="4448721"/>
            <a:ext cx="3185487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ln>
                  <a:solidFill>
                    <a:srgbClr val="00B05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2। </a:t>
            </a:r>
            <a:r>
              <a:rPr lang="en-US" sz="3600" dirty="0" err="1">
                <a:ln>
                  <a:solidFill>
                    <a:srgbClr val="00B05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রাষ্ট্রীয়</a:t>
            </a:r>
            <a:r>
              <a:rPr lang="en-US" sz="3600" dirty="0">
                <a:ln>
                  <a:solidFill>
                    <a:srgbClr val="00B05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>
                  <a:solidFill>
                    <a:srgbClr val="00B050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আইন</a:t>
            </a:r>
            <a:endParaRPr lang="en-US" sz="3600" dirty="0">
              <a:ln>
                <a:solidFill>
                  <a:srgbClr val="00B050"/>
                </a:solidFill>
              </a:ln>
              <a:solidFill>
                <a:schemeClr val="accent2">
                  <a:lumMod val="75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30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420E38-904A-457E-9085-C4D306B59EF2}"/>
              </a:ext>
            </a:extLst>
          </p:cNvPr>
          <p:cNvSpPr txBox="1"/>
          <p:nvPr/>
        </p:nvSpPr>
        <p:spPr>
          <a:xfrm>
            <a:off x="3872314" y="159026"/>
            <a:ext cx="3461204" cy="707886"/>
          </a:xfrm>
          <a:prstGeom prst="rect">
            <a:avLst/>
          </a:prstGeom>
          <a:solidFill>
            <a:schemeClr val="accent6"/>
          </a:solidFill>
          <a:ln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প্রামান্য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40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সংজ্ঞা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SutonnyMJ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9E5B7E-1874-4259-933F-95A14E93A952}"/>
              </a:ext>
            </a:extLst>
          </p:cNvPr>
          <p:cNvSpPr txBox="1"/>
          <p:nvPr/>
        </p:nvSpPr>
        <p:spPr>
          <a:xfrm>
            <a:off x="541011" y="1219200"/>
            <a:ext cx="10827026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4"/>
                </a:solidFill>
                <a:latin typeface="SutonnyMJ" pitchFamily="2" charset="0"/>
              </a:rPr>
              <a:t>টি</a:t>
            </a:r>
            <a:r>
              <a:rPr lang="en-US" sz="2400" dirty="0">
                <a:solidFill>
                  <a:schemeClr val="accent4"/>
                </a:solidFill>
                <a:latin typeface="SutonnyMJ" pitchFamily="2" charset="0"/>
              </a:rPr>
              <a:t>. </a:t>
            </a:r>
            <a:r>
              <a:rPr lang="en-US" sz="2400" dirty="0" err="1">
                <a:solidFill>
                  <a:schemeClr val="accent4"/>
                </a:solidFill>
                <a:latin typeface="SutonnyMJ" pitchFamily="2" charset="0"/>
              </a:rPr>
              <a:t>এইচ</a:t>
            </a:r>
            <a:r>
              <a:rPr lang="en-US" sz="2400" dirty="0">
                <a:solidFill>
                  <a:schemeClr val="accent4"/>
                </a:solidFill>
                <a:latin typeface="SutonnyMJ" pitchFamily="2" charset="0"/>
              </a:rPr>
              <a:t>. </a:t>
            </a:r>
            <a:r>
              <a:rPr lang="en-US" sz="2400" dirty="0" err="1">
                <a:solidFill>
                  <a:schemeClr val="accent4"/>
                </a:solidFill>
                <a:latin typeface="SutonnyMJ" pitchFamily="2" charset="0"/>
              </a:rPr>
              <a:t>গ্রীন</a:t>
            </a:r>
            <a:r>
              <a:rPr lang="en-US" sz="2400" dirty="0">
                <a:solidFill>
                  <a:schemeClr val="accent4"/>
                </a:solidFill>
                <a:latin typeface="SutonnyMJ" pitchFamily="2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SutonnyMJ" pitchFamily="2" charset="0"/>
              </a:rPr>
              <a:t>বলেন</a:t>
            </a:r>
            <a:r>
              <a:rPr lang="en-US" sz="2400" dirty="0">
                <a:solidFill>
                  <a:schemeClr val="accent4"/>
                </a:solidFill>
                <a:latin typeface="SutonnyMJ" pitchFamily="2" charset="0"/>
              </a:rPr>
              <a:t>, </a:t>
            </a:r>
            <a:r>
              <a:rPr lang="en-US" sz="2400" dirty="0" err="1">
                <a:ln>
                  <a:solidFill>
                    <a:srgbClr val="002060"/>
                  </a:solidFill>
                </a:ln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রাষ্ট্র</a:t>
            </a:r>
            <a:r>
              <a:rPr lang="en-US" sz="2400" dirty="0">
                <a:ln>
                  <a:solidFill>
                    <a:srgbClr val="002060"/>
                  </a:solidFill>
                </a:ln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2400" dirty="0" err="1">
                <a:ln>
                  <a:solidFill>
                    <a:srgbClr val="002060"/>
                  </a:solidFill>
                </a:ln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কর্তৃক</a:t>
            </a:r>
            <a:r>
              <a:rPr lang="en-US" sz="2400" dirty="0">
                <a:ln>
                  <a:solidFill>
                    <a:srgbClr val="002060"/>
                  </a:solidFill>
                </a:ln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2400" dirty="0" err="1">
                <a:ln>
                  <a:solidFill>
                    <a:srgbClr val="002060"/>
                  </a:solidFill>
                </a:ln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আরোপিত</a:t>
            </a:r>
            <a:r>
              <a:rPr lang="en-US" sz="2400" dirty="0">
                <a:ln>
                  <a:solidFill>
                    <a:srgbClr val="002060"/>
                  </a:solidFill>
                </a:ln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2400" dirty="0" err="1">
                <a:ln>
                  <a:solidFill>
                    <a:srgbClr val="002060"/>
                  </a:solidFill>
                </a:ln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অধিকার</a:t>
            </a:r>
            <a:r>
              <a:rPr lang="en-US" sz="2400" dirty="0">
                <a:ln>
                  <a:solidFill>
                    <a:srgbClr val="002060"/>
                  </a:solidFill>
                </a:ln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2400" dirty="0" err="1">
                <a:ln>
                  <a:solidFill>
                    <a:srgbClr val="002060"/>
                  </a:solidFill>
                </a:ln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এবং</a:t>
            </a:r>
            <a:r>
              <a:rPr lang="en-US" sz="2400" dirty="0">
                <a:ln>
                  <a:solidFill>
                    <a:srgbClr val="002060"/>
                  </a:solidFill>
                </a:ln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2400" dirty="0" err="1">
                <a:ln>
                  <a:solidFill>
                    <a:srgbClr val="002060"/>
                  </a:solidFill>
                </a:ln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বাধ্যবাধকতাসমূহ</a:t>
            </a:r>
            <a:r>
              <a:rPr lang="en-US" sz="2400" dirty="0">
                <a:ln>
                  <a:solidFill>
                    <a:srgbClr val="002060"/>
                  </a:solidFill>
                </a:ln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2400" dirty="0" err="1">
                <a:ln>
                  <a:solidFill>
                    <a:srgbClr val="002060"/>
                  </a:solidFill>
                </a:ln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আইন</a:t>
            </a:r>
            <a:r>
              <a:rPr lang="en-US" sz="2400" dirty="0">
                <a:ln>
                  <a:solidFill>
                    <a:srgbClr val="002060"/>
                  </a:solidFill>
                </a:ln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।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B80DC4-38AE-4C0A-B764-83A1B517143A}"/>
              </a:ext>
            </a:extLst>
          </p:cNvPr>
          <p:cNvSpPr txBox="1"/>
          <p:nvPr/>
        </p:nvSpPr>
        <p:spPr>
          <a:xfrm>
            <a:off x="538332" y="2033153"/>
            <a:ext cx="11226150" cy="89255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</a:rPr>
              <a:t>অধ্যাপক</a:t>
            </a:r>
            <a:r>
              <a:rPr lang="en-US" sz="2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2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</a:rPr>
              <a:t>হল্যান্ডের</a:t>
            </a:r>
            <a:r>
              <a:rPr lang="en-US" sz="2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r>
              <a:rPr lang="en-US" sz="2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</a:rPr>
              <a:t>মতে</a:t>
            </a:r>
            <a:r>
              <a:rPr lang="en-US" sz="2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</a:rPr>
              <a:t>, </a:t>
            </a:r>
            <a:r>
              <a:rPr lang="en-US" sz="2600" dirty="0" err="1"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আইন</a:t>
            </a:r>
            <a:r>
              <a:rPr lang="en-US" sz="2600" dirty="0"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হচ্ছে</a:t>
            </a:r>
            <a:r>
              <a:rPr lang="en-US" sz="2600" dirty="0"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মানুষের</a:t>
            </a:r>
            <a:r>
              <a:rPr lang="en-US" sz="2600" dirty="0"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বাহ্যিক</a:t>
            </a:r>
            <a:r>
              <a:rPr lang="en-US" sz="2600" dirty="0"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আচরণ</a:t>
            </a:r>
            <a:r>
              <a:rPr lang="en-US" sz="2600" dirty="0"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নিয়ন্ত্রণের</a:t>
            </a:r>
            <a:r>
              <a:rPr lang="en-US" sz="2600" dirty="0"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কত</a:t>
            </a:r>
            <a:endParaRPr lang="en-US" sz="2600" dirty="0">
              <a:solidFill>
                <a:srgbClr val="FF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  <a:p>
            <a:r>
              <a:rPr lang="en-US" sz="2600" dirty="0" err="1"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গুলো</a:t>
            </a:r>
            <a:r>
              <a:rPr lang="en-US" sz="2600" dirty="0"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600" dirty="0" err="1">
                <a:ln w="0"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সাধারন</a:t>
            </a:r>
            <a:r>
              <a:rPr lang="en-US" sz="2600" dirty="0">
                <a:ln w="0"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600" dirty="0" err="1">
                <a:ln w="0"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নিয়ম</a:t>
            </a:r>
            <a:r>
              <a:rPr lang="en-US" sz="2600" dirty="0">
                <a:ln w="0"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600" dirty="0" err="1">
                <a:ln w="0"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যা</a:t>
            </a:r>
            <a:r>
              <a:rPr lang="en-US" sz="2600" dirty="0">
                <a:ln w="0"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600" dirty="0" err="1">
                <a:ln w="0"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সার্বভৌম</a:t>
            </a:r>
            <a:r>
              <a:rPr lang="en-US" sz="2600" dirty="0">
                <a:ln w="0"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600" dirty="0" err="1">
                <a:ln w="0"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রাজনৈতিক</a:t>
            </a:r>
            <a:r>
              <a:rPr lang="en-US" sz="2600" dirty="0">
                <a:ln w="0"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600" dirty="0" err="1">
                <a:ln w="0"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শক্তি</a:t>
            </a:r>
            <a:r>
              <a:rPr lang="en-US" sz="2600" dirty="0">
                <a:ln w="0"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600" dirty="0" err="1">
                <a:ln w="0"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কর্তৃক</a:t>
            </a:r>
            <a:r>
              <a:rPr lang="en-US" sz="2600" dirty="0">
                <a:ln w="0"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600" dirty="0" err="1">
                <a:ln w="0"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প্রণীত</a:t>
            </a:r>
            <a:r>
              <a:rPr lang="en-US" sz="2600" dirty="0">
                <a:ln w="0"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600" dirty="0" err="1">
                <a:ln w="0"/>
                <a:solidFill>
                  <a:srgbClr val="FF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হয়</a:t>
            </a:r>
            <a:endParaRPr lang="en-US" sz="2600" dirty="0">
              <a:ln w="0"/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MJ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ACEE0D-4C85-441F-82C2-DC67F1764547}"/>
              </a:ext>
            </a:extLst>
          </p:cNvPr>
          <p:cNvSpPr txBox="1"/>
          <p:nvPr/>
        </p:nvSpPr>
        <p:spPr>
          <a:xfrm>
            <a:off x="509148" y="3429000"/>
            <a:ext cx="115595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উড্রো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400" dirty="0" err="1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উইলসন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400" dirty="0" err="1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বলেন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, </a:t>
            </a:r>
            <a:r>
              <a:rPr lang="en-US" sz="2400" dirty="0" err="1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আইন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400" dirty="0" err="1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হলো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400" dirty="0" err="1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সমাজের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400" dirty="0" err="1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সৈই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400" dirty="0" err="1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সকল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400" dirty="0" err="1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প্রতিষ্ঠিত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400" dirty="0" err="1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প্রথা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ও </a:t>
            </a:r>
            <a:r>
              <a:rPr lang="en-US" sz="2400" dirty="0" err="1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রীতিনীতি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400" dirty="0" err="1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যেখানে</a:t>
            </a:r>
            <a:endParaRPr lang="en-US" sz="2400" dirty="0">
              <a:ln>
                <a:solidFill>
                  <a:srgbClr val="7030A0"/>
                </a:solidFill>
              </a:ln>
              <a:solidFill>
                <a:srgbClr val="0070C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  <a:p>
            <a:r>
              <a:rPr lang="en-US" sz="2400" dirty="0" err="1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সমাজ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ও </a:t>
            </a:r>
            <a:r>
              <a:rPr lang="en-US" sz="2400" dirty="0" err="1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রাষ্ট্র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400" dirty="0" err="1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কর্তৃক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400" dirty="0" err="1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স্বীকৃত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400" dirty="0" err="1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এবং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400" dirty="0" err="1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যা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400" dirty="0" err="1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সরকারের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400" dirty="0" err="1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অধিকার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 ও </a:t>
            </a:r>
            <a:r>
              <a:rPr lang="en-US" sz="2400" dirty="0" err="1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ক্ষমতার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400" dirty="0" err="1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দ্বারা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400" dirty="0" err="1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বলব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ৎ </a:t>
            </a:r>
            <a:r>
              <a:rPr lang="en-US" sz="2400" dirty="0" err="1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করা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2400" dirty="0" err="1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হয়</a:t>
            </a:r>
            <a:r>
              <a:rPr lang="en-US" sz="2400" dirty="0">
                <a:ln>
                  <a:solidFill>
                    <a:srgbClr val="7030A0"/>
                  </a:solidFill>
                </a:ln>
                <a:solidFill>
                  <a:srgbClr val="0070C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। </a:t>
            </a:r>
            <a:endParaRPr lang="en-US" sz="3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206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B0FCE7-B2F5-4B7B-813B-3AA036D97FAF}"/>
              </a:ext>
            </a:extLst>
          </p:cNvPr>
          <p:cNvSpPr txBox="1"/>
          <p:nvPr/>
        </p:nvSpPr>
        <p:spPr>
          <a:xfrm>
            <a:off x="615091" y="4930914"/>
            <a:ext cx="10708381" cy="107721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   </a:t>
            </a:r>
            <a:r>
              <a:rPr lang="en-US" sz="3200" dirty="0" err="1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সুতরাং</a:t>
            </a:r>
            <a:r>
              <a:rPr lang="en-US" sz="32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সমাজ</a:t>
            </a:r>
            <a:r>
              <a:rPr lang="en-US" sz="32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ও </a:t>
            </a:r>
            <a:r>
              <a:rPr lang="en-US" sz="3200" dirty="0" err="1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রাষ্ট্র</a:t>
            </a:r>
            <a:r>
              <a:rPr lang="en-US" sz="32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কর্তৃক</a:t>
            </a:r>
            <a:r>
              <a:rPr lang="en-US" sz="32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স্বীকৃত</a:t>
            </a:r>
            <a:r>
              <a:rPr lang="en-US" sz="32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এবং</a:t>
            </a:r>
            <a:r>
              <a:rPr lang="en-US" sz="32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মানুষের</a:t>
            </a:r>
            <a:r>
              <a:rPr lang="en-US" sz="32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সামাজিক</a:t>
            </a:r>
            <a:r>
              <a:rPr lang="en-US" sz="32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</a:p>
          <a:p>
            <a:r>
              <a:rPr lang="en-US" sz="3200" dirty="0" err="1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কল্যাণের</a:t>
            </a:r>
            <a:r>
              <a:rPr lang="en-US" sz="32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জন্য</a:t>
            </a:r>
            <a:r>
              <a:rPr lang="en-US" sz="32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গৃহীত</a:t>
            </a:r>
            <a:r>
              <a:rPr lang="en-US" sz="32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সুনির্দিষ্ট্র</a:t>
            </a:r>
            <a:r>
              <a:rPr lang="en-US" sz="32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নিয়মের</a:t>
            </a:r>
            <a:r>
              <a:rPr lang="en-US" sz="32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সমষ্টিকেই</a:t>
            </a:r>
            <a:r>
              <a:rPr lang="en-US" sz="32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আইন</a:t>
            </a:r>
            <a:r>
              <a:rPr lang="en-US" sz="32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বলে</a:t>
            </a:r>
            <a:r>
              <a:rPr lang="en-US" sz="32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8624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AC069A9-1691-46C4-9604-5D040BABDA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2321104"/>
              </p:ext>
            </p:extLst>
          </p:nvPr>
        </p:nvGraphicFramePr>
        <p:xfrm>
          <a:off x="2032000" y="666658"/>
          <a:ext cx="8128000" cy="5098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683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5F261AF-9823-414B-97B5-C79DAADBC2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35F261AF-9823-414B-97B5-C79DAADBC2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2E42E5-DB1B-4504-96F8-C7A34795AE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1D2E42E5-DB1B-4504-96F8-C7A34795AE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E349D5-9110-43B9-BEFF-E192EB4462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8DE349D5-9110-43B9-BEFF-E192EB4462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733CCD-DAC5-4DC7-BC75-9D3B60049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14733CCD-DAC5-4DC7-BC75-9D3B60049B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343D76-6061-420B-A4CB-2E240D3DF056}"/>
              </a:ext>
            </a:extLst>
          </p:cNvPr>
          <p:cNvSpPr txBox="1"/>
          <p:nvPr/>
        </p:nvSpPr>
        <p:spPr>
          <a:xfrm>
            <a:off x="3678503" y="893423"/>
            <a:ext cx="3639138" cy="707886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40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আইনের</a:t>
            </a:r>
            <a:r>
              <a:rPr lang="en-US" sz="40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4000" dirty="0" err="1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বৈশিষ্ট্য</a:t>
            </a:r>
            <a:endParaRPr lang="en-US" sz="40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096E5C-6029-4AD0-BC4E-BFED8B654887}"/>
              </a:ext>
            </a:extLst>
          </p:cNvPr>
          <p:cNvSpPr txBox="1"/>
          <p:nvPr/>
        </p:nvSpPr>
        <p:spPr>
          <a:xfrm>
            <a:off x="786409" y="2425147"/>
            <a:ext cx="11264622" cy="3539430"/>
          </a:xfrm>
          <a:prstGeom prst="rect">
            <a:avLst/>
          </a:prstGeom>
          <a:noFill/>
          <a:ln>
            <a:solidFill>
              <a:schemeClr val="accent3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1।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আইন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মানুষের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বাহ্যিক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আচরণ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ও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ক্রিয়াকলাপকে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নিয়ন্ত্রণ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করে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।</a:t>
            </a:r>
          </a:p>
          <a:p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2।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আইন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হচ্ছে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সার্বজনীন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,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তা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সমভাবে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রাষ্ট্রের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সকলের</a:t>
            </a:r>
            <a:endParaRPr lang="en-US" sz="32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  <a:p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জন্য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প্রযোজ্য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হয়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।</a:t>
            </a:r>
          </a:p>
          <a:p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3।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আইন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হচ্ছে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একধরনের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আদেশ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বা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নিষেধ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,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যা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সকলকেই</a:t>
            </a:r>
            <a:endParaRPr lang="en-US" sz="32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SutonnyMJ" pitchFamily="2" charset="0"/>
            </a:endParaRPr>
          </a:p>
          <a:p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মান্য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করতে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হয়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।</a:t>
            </a:r>
          </a:p>
          <a:p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4।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আইন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রাষ্ট্রীয়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কর্তৃত্বমূলক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কর্তৃপক্ষ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হতে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স্বীকৃত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ও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আরোপিত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।</a:t>
            </a:r>
          </a:p>
          <a:p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5।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আইন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হলো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সমাজে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প্রচলিত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প্রথা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ও </a:t>
            </a:r>
            <a:r>
              <a:rPr lang="en-US" sz="3200" dirty="0" err="1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রীতিনীতি</a:t>
            </a:r>
            <a:r>
              <a:rPr lang="en-US" sz="3200" dirty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86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E81A1E6-0C3D-4709-B9EB-8A2C7CAF7648}"/>
              </a:ext>
            </a:extLst>
          </p:cNvPr>
          <p:cNvSpPr/>
          <p:nvPr/>
        </p:nvSpPr>
        <p:spPr>
          <a:xfrm>
            <a:off x="4525617" y="1590262"/>
            <a:ext cx="2716695" cy="9144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n>
                  <a:solidFill>
                    <a:schemeClr val="tx2">
                      <a:lumMod val="20000"/>
                      <a:lumOff val="80000"/>
                    </a:schemeClr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যৌথকাজ</a:t>
            </a:r>
            <a:endParaRPr lang="en-US" sz="4000" dirty="0">
              <a:ln>
                <a:solidFill>
                  <a:schemeClr val="tx2">
                    <a:lumMod val="20000"/>
                    <a:lumOff val="80000"/>
                  </a:schemeClr>
                </a:solidFill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AA1D5E-770F-4A43-B1DC-A51220D370C6}"/>
              </a:ext>
            </a:extLst>
          </p:cNvPr>
          <p:cNvSpPr txBox="1"/>
          <p:nvPr/>
        </p:nvSpPr>
        <p:spPr>
          <a:xfrm>
            <a:off x="1661132" y="3578640"/>
            <a:ext cx="8869736" cy="6463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accent4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600" dirty="0" err="1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প্রশ্নঃ</a:t>
            </a:r>
            <a:r>
              <a:rPr lang="en-US" sz="36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আইনের</a:t>
            </a:r>
            <a:r>
              <a:rPr lang="en-US" sz="36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বৈশিষ্ট্য</a:t>
            </a:r>
            <a:r>
              <a:rPr lang="en-US" sz="36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গুলো</a:t>
            </a:r>
            <a:r>
              <a:rPr lang="en-US" sz="36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আলোচনা</a:t>
            </a:r>
            <a:r>
              <a:rPr lang="en-US" sz="36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 </a:t>
            </a:r>
            <a:r>
              <a:rPr lang="en-US" sz="3600" dirty="0" err="1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করো</a:t>
            </a:r>
            <a:r>
              <a:rPr lang="en-US" sz="3600" dirty="0">
                <a:ln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SutonnyMJ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3001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310</TotalTime>
  <Words>316</Words>
  <Application>Microsoft Office PowerPoint</Application>
  <PresentationFormat>Widescreen</PresentationFormat>
  <Paragraphs>55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SutonnyMJ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92</cp:revision>
  <dcterms:created xsi:type="dcterms:W3CDTF">2019-11-10T06:29:23Z</dcterms:created>
  <dcterms:modified xsi:type="dcterms:W3CDTF">2019-11-10T16:45:21Z</dcterms:modified>
</cp:coreProperties>
</file>