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91" r:id="rId2"/>
    <p:sldId id="292" r:id="rId3"/>
    <p:sldId id="262" r:id="rId4"/>
    <p:sldId id="294" r:id="rId5"/>
    <p:sldId id="295" r:id="rId6"/>
    <p:sldId id="263" r:id="rId7"/>
    <p:sldId id="260" r:id="rId8"/>
    <p:sldId id="266" r:id="rId9"/>
    <p:sldId id="268" r:id="rId10"/>
    <p:sldId id="269" r:id="rId11"/>
    <p:sldId id="270" r:id="rId12"/>
    <p:sldId id="272" r:id="rId13"/>
    <p:sldId id="273" r:id="rId14"/>
    <p:sldId id="275" r:id="rId15"/>
    <p:sldId id="277" r:id="rId16"/>
    <p:sldId id="285" r:id="rId17"/>
    <p:sldId id="278" r:id="rId18"/>
    <p:sldId id="279" r:id="rId19"/>
    <p:sldId id="280" r:id="rId20"/>
    <p:sldId id="281" r:id="rId21"/>
    <p:sldId id="282" r:id="rId22"/>
    <p:sldId id="29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182" autoAdjust="0"/>
  </p:normalViewPr>
  <p:slideViewPr>
    <p:cSldViewPr>
      <p:cViewPr varScale="1">
        <p:scale>
          <a:sx n="67" d="100"/>
          <a:sy n="67" d="100"/>
        </p:scale>
        <p:origin x="-9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93794-0D13-4C1E-B7FB-9E8A62D8F233}" type="datetimeFigureOut">
              <a:rPr lang="en-US" smtClean="0"/>
              <a:pPr/>
              <a:t>11/9/2019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1F5D3-6AA4-43E4-A986-DA4CF3C830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493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1F5D3-6AA4-43E4-A986-DA4CF3C830A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4596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11/9/2019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ustrian-drap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187"/>
            <a:ext cx="9144000" cy="6868160"/>
          </a:xfrm>
          <a:prstGeom prst="rect">
            <a:avLst/>
          </a:prstGeom>
        </p:spPr>
      </p:pic>
      <p:pic>
        <p:nvPicPr>
          <p:cNvPr id="7" name="Picture 6" descr="5815069_0009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4350" y="3154033"/>
            <a:ext cx="2927350" cy="2168407"/>
          </a:xfrm>
          <a:prstGeom prst="ellipse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08301" y="1625602"/>
            <a:ext cx="30353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6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76400"/>
            <a:ext cx="1447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8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1524000" y="2362200"/>
            <a:ext cx="609600" cy="1095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0" y="1752600"/>
            <a:ext cx="1905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Times New Roman" pitchFamily="18" charset="0"/>
                <a:cs typeface="Times New Roman" pitchFamily="18" charset="0"/>
              </a:rPr>
              <a:t>17</a:t>
            </a:r>
            <a:endParaRPr lang="en-US" sz="8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4953000"/>
            <a:ext cx="9144000" cy="1219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Cl</a:t>
            </a:r>
            <a:r>
              <a:rPr kumimoji="0" lang="en-US" sz="5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(17)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= 2, 8,7.     Na</a:t>
            </a:r>
            <a:r>
              <a:rPr kumimoji="0" lang="en-US" sz="5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(11)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=2,8,1</a:t>
            </a:r>
            <a:r>
              <a:rPr kumimoji="0" lang="en-US" sz="5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endParaRPr kumimoji="0" lang="en-US" sz="54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19812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Na</a:t>
            </a:r>
            <a:endParaRPr lang="en-US" sz="7200" dirty="0"/>
          </a:p>
        </p:txBody>
      </p:sp>
      <p:sp>
        <p:nvSpPr>
          <p:cNvPr id="7" name="Right Arrow 6"/>
          <p:cNvSpPr/>
          <p:nvPr/>
        </p:nvSpPr>
        <p:spPr>
          <a:xfrm>
            <a:off x="6324600" y="2438400"/>
            <a:ext cx="1066800" cy="1454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0" y="1828800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590800" y="3429000"/>
            <a:ext cx="3733800" cy="12274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/>
              <a:t>এ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 বিন্যাস</a:t>
            </a:r>
            <a:endParaRPr lang="en-US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3200400" y="7620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1752600"/>
            <a:ext cx="7924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কোনো কোনো  মৌলের পরমাণুর সর্ববহিস্থ কক্ষপথে ১, ২ অথবা ৩ টি ইলেকট্রন থাকে , যা পরমাণুগুলো সহজে ত্যাগ করতে পারে।এ ধরনের মৌল হচ্ছে ধাতু।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অপরদিকে কোনো কোনো মৌলের পরমাণুর সর্ববহিস্থ কক্ষপথে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5, 6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অথবা ৭ টি ইলেকট্রন থাকে।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তারা সহজে ৩, ২, বা ১ টি ইলেকট্রন গ্রহন করে অষ্টক পূরণ করতে পারে।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 ধরনের  মৌল হচ্ছে অধাতু ।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40107719"/>
              </p:ext>
            </p:extLst>
          </p:nvPr>
        </p:nvGraphicFramePr>
        <p:xfrm>
          <a:off x="3962400" y="3733800"/>
          <a:ext cx="1133475" cy="488950"/>
        </p:xfrm>
        <a:graphic>
          <a:graphicData uri="http://schemas.openxmlformats.org/presentationml/2006/ole">
            <p:oleObj spid="_x0000_s1150" name="Packager Shell Object" showAsIcon="1" r:id="rId3" imgW="1133280" imgH="488520" progId="Package">
              <p:embed/>
            </p:oleObj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10668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onic_bond_animati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376875"/>
            <a:ext cx="7308166" cy="548112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1066800"/>
            <a:ext cx="7010400" cy="386470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905000" y="5257800"/>
            <a:ext cx="5334000" cy="1295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আয়নিক বন্ধন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752600"/>
            <a:ext cx="7741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ইলেক্ট্রন বিন্যাস কর </a:t>
            </a:r>
            <a:endParaRPr lang="en-US" sz="1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3124200"/>
            <a:ext cx="60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N,O,H</a:t>
            </a:r>
            <a:endParaRPr lang="en-US" sz="1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4953000"/>
            <a:ext cx="9144000" cy="1447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</a:t>
            </a:r>
            <a:r>
              <a:rPr kumimoji="0" lang="en-US" sz="4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(1)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bn-BD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=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1      O</a:t>
            </a:r>
            <a:r>
              <a:rPr kumimoji="0" lang="en-US" sz="4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(8)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=2</a:t>
            </a:r>
            <a:r>
              <a:rPr kumimoji="0" lang="bn-BD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6       N</a:t>
            </a:r>
            <a:r>
              <a:rPr kumimoji="0" lang="en-US" sz="4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(7)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=2 , 5 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6096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52600"/>
            <a:ext cx="4167448" cy="29260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7576" y="1676400"/>
            <a:ext cx="4766424" cy="28194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33400" y="5105400"/>
            <a:ext cx="3048000" cy="1066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হাইড্রোজেন অনু</a:t>
            </a:r>
            <a:endParaRPr lang="en-US" sz="1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486400" y="4770120"/>
            <a:ext cx="2895600" cy="16306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নাইট্রোজেন অনু</a:t>
            </a:r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8220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TTC\My Documents\96904-004-c880b85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305145"/>
            <a:ext cx="6858000" cy="3229639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3" name="Picture 2" descr="C:\Documents and Settings\TTC\My Documents\200px-Covalent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4562475"/>
            <a:ext cx="3276600" cy="2295525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2057400" y="762000"/>
            <a:ext cx="3505200" cy="56388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সমযোজী বন্ধন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810161"/>
            <a:ext cx="5715000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সমযোজী </a:t>
            </a:r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বন্ধন </a:t>
            </a:r>
            <a:endParaRPr lang="en-US" sz="105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2514600"/>
            <a:ext cx="7620000" cy="28956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 </a:t>
            </a:r>
            <a:r>
              <a:rPr kumimoji="0" lang="bn-BD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ইলেকট্রন শেয়ারের মাধ্যমে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 দুইটি পরমানুর মধ্যে যে</a:t>
            </a:r>
            <a:r>
              <a:rPr kumimoji="0" lang="bn-IN" sz="48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বন্ধনের সৃষ্টি হয়  তাকে সমযোজী বন্ধন বলে।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1066800"/>
            <a:ext cx="403860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9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8200" y="2819400"/>
            <a:ext cx="7315200" cy="1981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normAutofit fontScale="97500"/>
          </a:bodyPr>
          <a:lstStyle/>
          <a:p>
            <a:pPr marL="1143000" marR="0" lvl="0" indent="-11430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MgO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H</a:t>
            </a:r>
            <a:r>
              <a:rPr kumimoji="0" lang="en-US" sz="4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O </a:t>
            </a:r>
            <a:r>
              <a:rPr kumimoji="0" lang="bn-BD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এর বন্ধন গঠন</a:t>
            </a:r>
            <a:r>
              <a:rPr kumimoji="0" lang="bn-BD" sz="6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প্রক্রিয়া</a:t>
            </a:r>
            <a:r>
              <a:rPr kumimoji="0" lang="bn-IN" sz="6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ব্যাখ্যা কর</a:t>
            </a:r>
            <a:endParaRPr kumimoji="0" lang="en-US" sz="6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 pattern="rectangle"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870200" y="762000"/>
            <a:ext cx="2540000" cy="753533"/>
          </a:xfrm>
          <a:prstGeom prst="ellipse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bliqueBottomLef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0" y="2819400"/>
            <a:ext cx="4724400" cy="4038600"/>
          </a:xfrm>
          <a:prstGeom prst="horizontalScroll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bliqueBottomLeft"/>
            <a:lightRig rig="threePt" dir="t"/>
          </a:scene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ইকরামুল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হক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র্জা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পুর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ইসলামিয়া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ডাকঃ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দাপুনিয়া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পাবনা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সদর,পবনা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মোবাঃনং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০১৭১৬৮৪৫৬৬৬</a:t>
            </a:r>
            <a:endParaRPr lang="bn-IN" sz="2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 h_ikramull</a:t>
            </a:r>
            <a:r>
              <a:rPr lang="en-US" dirty="0" smtClean="0">
                <a:solidFill>
                  <a:srgbClr val="7030A0"/>
                </a:solidFill>
              </a:rPr>
              <a:t>22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@yahoo.com</a:t>
            </a:r>
            <a:endParaRPr lang="bn-IN" sz="1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Bevel 6"/>
          <p:cNvSpPr/>
          <p:nvPr/>
        </p:nvSpPr>
        <p:spPr>
          <a:xfrm>
            <a:off x="4648200" y="2556933"/>
            <a:ext cx="4495800" cy="3911600"/>
          </a:xfrm>
          <a:prstGeom prst="bevel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Lef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-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নবম</a:t>
            </a:r>
            <a:b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-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রসায়ন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5ম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সময়- </a:t>
            </a:r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 মিনিট </a:t>
            </a:r>
            <a:endParaRPr lang="en-US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won sel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6860"/>
            <a:ext cx="2819400" cy="2305752"/>
          </a:xfrm>
          <a:prstGeom prst="ellipse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838200"/>
            <a:ext cx="205740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438400"/>
            <a:ext cx="91440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(১) রাসায়নিক বন্ধন কাকে বলে ?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352800"/>
            <a:ext cx="91440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(২) ধাতু ও অধাতু কি ?</a:t>
            </a:r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12895" y="4343399"/>
            <a:ext cx="91440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(৩) আয়নিক বন্ধন কাকে বলে ?</a:t>
            </a:r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358653"/>
            <a:ext cx="9144000" cy="813547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(৪) সমোযোজী বন্ধন কি</a:t>
            </a:r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ea typeface="+mj-ea"/>
                <a:cs typeface="NikoshBAN" pitchFamily="2" charset="0"/>
              </a:rPr>
              <a:t>ভাবে গঠিত হয়</a:t>
            </a: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?</a:t>
            </a:r>
            <a:r>
              <a:rPr kumimoji="0" lang="bn-BD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3505200"/>
            <a:ext cx="6096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lvl="0" indent="-1143000" algn="ctr">
              <a:spcBef>
                <a:spcPct val="0"/>
              </a:spcBef>
              <a:defRPr/>
            </a:pPr>
            <a:r>
              <a:rPr lang="en-US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48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bn-IN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48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এর বন্ধন</a:t>
            </a:r>
          </a:p>
          <a:p>
            <a:pPr lvl="0" algn="ctr">
              <a:spcBef>
                <a:spcPct val="0"/>
              </a:spcBef>
              <a:defRPr/>
            </a:pPr>
            <a:r>
              <a:rPr lang="bn-BD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প্রক্রিয়া ব্যাখ্যা কর ।</a:t>
            </a:r>
            <a:endParaRPr lang="en-US" sz="2400" dirty="0" smtClean="0">
              <a:solidFill>
                <a:srgbClr val="0070C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819400" y="838200"/>
            <a:ext cx="3200400" cy="1143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r>
              <a:rPr lang="bn-IN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165102" y="1608667"/>
            <a:ext cx="8978899" cy="5249333"/>
            <a:chOff x="0" y="1054100"/>
            <a:chExt cx="8978899" cy="3937000"/>
          </a:xfrm>
        </p:grpSpPr>
        <p:pic>
          <p:nvPicPr>
            <p:cNvPr id="4" name="Picture 3" descr="05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244600"/>
              <a:ext cx="4995333" cy="3746500"/>
            </a:xfrm>
            <a:prstGeom prst="rect">
              <a:avLst/>
            </a:prstGeom>
          </p:spPr>
        </p:pic>
        <p:pic>
          <p:nvPicPr>
            <p:cNvPr id="5" name="Picture 4" descr="5bd66edaf29e7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68506" y="1054100"/>
              <a:ext cx="3910393" cy="3771900"/>
            </a:xfrm>
            <a:prstGeom prst="rect">
              <a:avLst/>
            </a:prstGeom>
          </p:spPr>
        </p:pic>
      </p:grpSp>
      <p:sp>
        <p:nvSpPr>
          <p:cNvPr id="6" name="Title 1"/>
          <p:cNvSpPr txBox="1">
            <a:spLocks/>
          </p:cNvSpPr>
          <p:nvPr/>
        </p:nvSpPr>
        <p:spPr>
          <a:xfrm>
            <a:off x="0" y="1447800"/>
            <a:ext cx="9144000" cy="594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43000" indent="-1143000"/>
            <a:r>
              <a:rPr lang="bn-IN" sz="8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এসো আমরা একে </a:t>
            </a:r>
          </a:p>
          <a:p>
            <a:pPr marL="1143000" indent="-1143000"/>
            <a:r>
              <a:rPr lang="bn-IN" sz="8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অপরের সাথে সম্পর্কের বন্ধন</a:t>
            </a:r>
          </a:p>
          <a:p>
            <a:pPr marL="1143000" indent="-1143000"/>
            <a:r>
              <a:rPr lang="bn-IN" sz="8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শক্তিশালী করি।    </a:t>
            </a:r>
            <a:endParaRPr lang="en-US" sz="80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10069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533400"/>
            <a:ext cx="25908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লক্ষ্য কর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AMILYBO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548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533400"/>
            <a:ext cx="25908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লক্ষ্য কর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Bon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18434"/>
            <a:ext cx="8153400" cy="56395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533400"/>
            <a:ext cx="25908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লক্ষ্য কর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2438400"/>
            <a:ext cx="5486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bn-IN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MgO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   H</a:t>
            </a:r>
            <a:r>
              <a:rPr lang="en-US" sz="5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O,</a:t>
            </a:r>
            <a:r>
              <a:rPr lang="bn-IN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5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bn-IN" sz="5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5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bn-BD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n-IN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5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5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4000" baseline="-25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563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0800" y="60960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পাঠ শিরোনা</a:t>
            </a:r>
            <a:r>
              <a:rPr lang="en-US" sz="48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4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3276600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বন্ধন</a:t>
            </a:r>
            <a:endParaRPr lang="en-US" sz="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9167 0.00625 L -0.6 0.0062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2133600" y="838200"/>
            <a:ext cx="4114800" cy="914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8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812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শিক্ষার্থীরা পাঠ শেষে- </a:t>
            </a:r>
            <a:endParaRPr lang="bn-IN" sz="5400" b="1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রাসায়নিক বন্ধন কি বলতে পারবে 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3434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আয়নিক বন্ধন </a:t>
            </a:r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চিহ্নিত করতে পারবে । </a:t>
            </a:r>
            <a:endParaRPr lang="bn-BD" sz="5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6388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সমযোজী বন্ধন </a:t>
            </a:r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ব্যাখ্যা করতে পারবে । </a:t>
            </a:r>
            <a:endParaRPr lang="bn-BD" sz="54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106680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রাসায়নিক বন্ধন </a:t>
            </a:r>
            <a:endParaRPr lang="en-US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3048000"/>
            <a:ext cx="6096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অনুতে পরমাণু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গুলো পরস্পরের সাথে যে শক্তি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বলে আকর্ষন করে থাকে, তাকে রাসায়নিক বন্ধন বলে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143000"/>
            <a:ext cx="9144000" cy="6858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সবাই নিচের এই যৌগ গুলো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র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সংকেত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খাতায় লিখ</a:t>
            </a:r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-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209800"/>
            <a:ext cx="91440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en-US" sz="8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8000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MgO</a:t>
            </a:r>
            <a:r>
              <a:rPr lang="en-US" sz="8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US" sz="8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en-US" sz="8000" baseline="-25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8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O, NH</a:t>
            </a:r>
            <a:r>
              <a:rPr lang="en-US" sz="8000" baseline="-25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8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, CH</a:t>
            </a:r>
            <a:r>
              <a:rPr lang="en-US" sz="8000" baseline="-25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bn-BD" sz="8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8000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n-BD" sz="8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8000" baseline="-25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8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8000" baseline="-25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700" baseline="-250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8614</TotalTime>
  <Words>328</Words>
  <Application>Microsoft Office PowerPoint</Application>
  <PresentationFormat>On-screen Show (4:3)</PresentationFormat>
  <Paragraphs>64</Paragraphs>
  <Slides>22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Flow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fazlul haque</dc:creator>
  <cp:lastModifiedBy>SunMoon Computer</cp:lastModifiedBy>
  <cp:revision>228</cp:revision>
  <dcterms:created xsi:type="dcterms:W3CDTF">2006-08-16T00:00:00Z</dcterms:created>
  <dcterms:modified xsi:type="dcterms:W3CDTF">2019-11-09T00:29:33Z</dcterms:modified>
</cp:coreProperties>
</file>