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C1E22-567C-41A1-B921-0D9E85B313E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37F33-2541-4983-8093-AF84E131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4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F33-2541-4983-8093-AF84E1310B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4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F33-2541-4983-8093-AF84E1310B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37F33-2541-4983-8093-AF84E1310B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2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9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9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D735-7693-45FD-9FEC-A341DC0AEDB9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2FC7-8AC8-4EB5-B342-03DCF9C64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fif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f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5400" dirty="0" smtClean="0">
                <a:solidFill>
                  <a:srgbClr val="FF0000"/>
                </a:solidFill>
              </a:rPr>
              <a:t>  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774"/>
            <a:ext cx="12192000" cy="5924117"/>
          </a:xfrm>
          <a:prstGeom prst="rect">
            <a:avLst/>
          </a:prstGeom>
        </p:spPr>
      </p:pic>
      <p:pic>
        <p:nvPicPr>
          <p:cNvPr id="6" name="Picture 5" descr="cd_51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109" y="3893127"/>
            <a:ext cx="3034147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255" y="2189018"/>
            <a:ext cx="5541818" cy="955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প্রশ্ন-১। কীসের বোঝা হাতে রানার চলেছে  ? 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রাত্রির পথে রানার  কী মানে না  ?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545" y="5320145"/>
            <a:ext cx="4765964" cy="498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উররর= ১, খবরের বোঝা   । ২, নিষেধ।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74618"/>
            <a:ext cx="2978727" cy="7065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জ্ঞানমুলক   প্রশ্নগুলোর উত্তর দাও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1914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একক কাজ 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1232621"/>
            <a:ext cx="6220692" cy="56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48797" y="803564"/>
            <a:ext cx="5404657" cy="5832763"/>
            <a:chOff x="0" y="1521142"/>
            <a:chExt cx="5486400" cy="2182178"/>
          </a:xfrm>
        </p:grpSpPr>
        <p:pic>
          <p:nvPicPr>
            <p:cNvPr id="7" name="Picture 6" descr="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21142"/>
              <a:ext cx="3214688" cy="2166938"/>
            </a:xfrm>
            <a:prstGeom prst="rect">
              <a:avLst/>
            </a:prstGeom>
          </p:spPr>
        </p:pic>
        <p:pic>
          <p:nvPicPr>
            <p:cNvPr id="8" name="Picture 7" descr="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4687" y="1539240"/>
              <a:ext cx="2271713" cy="216408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-119584" y="3408218"/>
            <a:ext cx="6603511" cy="3149138"/>
            <a:chOff x="5944552" y="1627822"/>
            <a:chExt cx="5070158" cy="2639378"/>
          </a:xfrm>
        </p:grpSpPr>
        <p:pic>
          <p:nvPicPr>
            <p:cNvPr id="10" name="Picture 9" descr="1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564880" y="1661160"/>
              <a:ext cx="2449830" cy="2590799"/>
            </a:xfrm>
            <a:prstGeom prst="rect">
              <a:avLst/>
            </a:prstGeom>
          </p:spPr>
        </p:pic>
        <p:pic>
          <p:nvPicPr>
            <p:cNvPr id="11" name="Picture 10" descr="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4552" y="1627822"/>
              <a:ext cx="2619375" cy="263937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709" y="0"/>
            <a:ext cx="1203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পাঠ-বিশ্লেষণ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1673" y="1011382"/>
            <a:ext cx="4987636" cy="2299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তার জীবনের স্বপ্নের মতো পিছে সরে যায় বন,</a:t>
            </a:r>
          </a:p>
          <a:p>
            <a:pPr algn="ctr"/>
            <a:r>
              <a:rPr lang="bn-IN" dirty="0" smtClean="0"/>
              <a:t>আরো পথ , আরো পথ- বুঝি হয় লাল ও পূর্ব কোণ। </a:t>
            </a:r>
          </a:p>
          <a:p>
            <a:pPr algn="ctr"/>
            <a:r>
              <a:rPr lang="bn-IN" dirty="0" smtClean="0"/>
              <a:t>অবাক রাতের তারারা, আকাশে মিট্মিট করে চায়;</a:t>
            </a:r>
          </a:p>
          <a:p>
            <a:pPr algn="ctr"/>
            <a:r>
              <a:rPr lang="bn-IN" dirty="0" smtClean="0"/>
              <a:t>কেমন করে এ রানার সবেগে হরিণের মতো যায়।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32" y="3657079"/>
            <a:ext cx="4572000" cy="2516506"/>
          </a:xfrm>
          <a:prstGeom prst="rect">
            <a:avLst/>
          </a:prstGeom>
        </p:spPr>
      </p:pic>
      <p:pic>
        <p:nvPicPr>
          <p:cNvPr id="7" name="Picture 6" descr="cd_5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50" y="193963"/>
            <a:ext cx="2453640" cy="3413760"/>
          </a:xfrm>
          <a:prstGeom prst="rect">
            <a:avLst/>
          </a:prstGeom>
        </p:spPr>
      </p:pic>
      <p:pic>
        <p:nvPicPr>
          <p:cNvPr id="8" name="Picture 7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720" y="387927"/>
            <a:ext cx="4526280" cy="24993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548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পাঠ-বিশ্লেষণ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66801"/>
            <a:ext cx="5361709" cy="3463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কত গ্রাম কত পথ যায় সরে সরে-</a:t>
            </a:r>
          </a:p>
          <a:p>
            <a:pPr algn="ctr"/>
            <a:r>
              <a:rPr lang="bn-IN" dirty="0" smtClean="0"/>
              <a:t>শহরে রানার যাবেই পৌঁছে ভোরে;</a:t>
            </a:r>
          </a:p>
          <a:p>
            <a:pPr algn="ctr"/>
            <a:r>
              <a:rPr lang="bn-IN" dirty="0" smtClean="0"/>
              <a:t>হাতে লন্ঠন করে ঠনঠন, জোনাকিরা দেয় আলো</a:t>
            </a:r>
          </a:p>
          <a:p>
            <a:pPr algn="ctr"/>
            <a:r>
              <a:rPr lang="bn-IN" dirty="0" smtClean="0"/>
              <a:t>মাভৈঃ রানার ! এখনো রাতের কালো।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4880" y="0"/>
            <a:ext cx="94933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এমনি 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রেই জীবনের বহু বছরকে পিছু ফেলে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পৃথিবীর বোঝা ক্ষুধিত রানার পৌঁছে দিয়েছে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hi-IN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26473" y="845127"/>
            <a:ext cx="5417127" cy="159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ক্লান্তশ্বাস ছুঁয়েছে আকাশ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মাটি ভিজে গেছে ঘামে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জীবনের সব রাত্রিকে ওরা কিনেছে অল্প দামে ।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796145" y="5437555"/>
            <a:ext cx="5225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bn-IN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অনেক দুঃখে</a:t>
            </a:r>
            <a:r>
              <a:rPr lang="en-US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বহু বেদনায়</a:t>
            </a:r>
            <a:r>
              <a:rPr lang="en-US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অভিমানে</a:t>
            </a:r>
            <a:r>
              <a:rPr lang="en-US" sz="3600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অনুরাগে</a:t>
            </a:r>
            <a:r>
              <a:rPr lang="en-US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</a:t>
            </a:r>
            <a:br>
              <a:rPr lang="en-US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</a:br>
            <a:r>
              <a:rPr lang="bn-IN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ঘরে তার প্রিয়া  একা শয্যায় বিনিদ্র রাত জাগে ।</a:t>
            </a:r>
            <a:endPara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07383" y="0"/>
            <a:ext cx="4694134" cy="2746058"/>
            <a:chOff x="1661160" y="1627822"/>
            <a:chExt cx="4038601" cy="1758315"/>
          </a:xfrm>
        </p:grpSpPr>
        <p:pic>
          <p:nvPicPr>
            <p:cNvPr id="8" name="Picture 7" descr="downlo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1160" y="1627822"/>
              <a:ext cx="2010727" cy="1743075"/>
            </a:xfrm>
            <a:prstGeom prst="rect">
              <a:avLst/>
            </a:prstGeom>
          </p:spPr>
        </p:pic>
        <p:pic>
          <p:nvPicPr>
            <p:cNvPr id="9" name="Picture 8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3793" y="1643062"/>
              <a:ext cx="2025968" cy="174307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197927" y="2879828"/>
            <a:ext cx="5236165" cy="2727960"/>
            <a:chOff x="5579745" y="2255520"/>
            <a:chExt cx="5498782" cy="1678305"/>
          </a:xfrm>
        </p:grpSpPr>
        <p:pic>
          <p:nvPicPr>
            <p:cNvPr id="11" name="Picture 10" descr="1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2137" y="2314575"/>
              <a:ext cx="2828925" cy="1619250"/>
            </a:xfrm>
            <a:prstGeom prst="rect">
              <a:avLst/>
            </a:prstGeom>
          </p:spPr>
        </p:pic>
        <p:pic>
          <p:nvPicPr>
            <p:cNvPr id="12" name="Picture 11" descr="2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59152" y="2255520"/>
              <a:ext cx="2619375" cy="1664017"/>
            </a:xfrm>
            <a:prstGeom prst="rect">
              <a:avLst/>
            </a:prstGeom>
          </p:spPr>
        </p:pic>
        <p:pic>
          <p:nvPicPr>
            <p:cNvPr id="13" name="Picture 12" descr="images (18)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579745" y="2270760"/>
              <a:ext cx="1233488" cy="164591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969818" y="5105400"/>
            <a:ext cx="3103418" cy="10875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রানার ! রানার !</a:t>
            </a:r>
            <a:r>
              <a:rPr lang="en-US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</a:br>
            <a:r>
              <a:rPr lang="bn-IN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 বোঝা টানার দিন কবে শেষ হবে </a:t>
            </a:r>
            <a:r>
              <a:rPr lang="en-US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30" y="1742106"/>
            <a:ext cx="4775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74" y="1177636"/>
            <a:ext cx="405149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নিচের লাইনগুলোর মাধ্যমে দুটি করে বাক্য লিখঃ 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255" y="3685735"/>
            <a:ext cx="3843037" cy="618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ক্লান্তশ্বাস ছুঁয়েছে আকাশ,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80110" y="4290646"/>
            <a:ext cx="3772912" cy="590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অবাক রাতের তারারা,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527" y="4932218"/>
            <a:ext cx="3604953" cy="651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জোনাকিরা দেয় আলো,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74074" y="5874327"/>
            <a:ext cx="3339797" cy="5968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পিছে সরে যায় বন। </a:t>
            </a:r>
            <a:endParaRPr lang="en-US" sz="2400" b="1" dirty="0">
              <a:solidFill>
                <a:srgbClr val="92D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90" y="731693"/>
            <a:ext cx="7874710" cy="61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17822" y="0"/>
            <a:ext cx="5105400" cy="2441257"/>
            <a:chOff x="853440" y="1658302"/>
            <a:chExt cx="3657600" cy="1743075"/>
          </a:xfrm>
        </p:grpSpPr>
        <p:pic>
          <p:nvPicPr>
            <p:cNvPr id="7" name="Picture 6" descr="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440" y="1658302"/>
              <a:ext cx="1920241" cy="1743075"/>
            </a:xfrm>
            <a:prstGeom prst="rect">
              <a:avLst/>
            </a:prstGeom>
          </p:spPr>
        </p:pic>
        <p:pic>
          <p:nvPicPr>
            <p:cNvPr id="8" name="Picture 7" descr="2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4150" y="1663065"/>
              <a:ext cx="1786890" cy="173355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345383" y="2286001"/>
            <a:ext cx="5846618" cy="2935776"/>
            <a:chOff x="5501640" y="1694497"/>
            <a:chExt cx="4267200" cy="2069783"/>
          </a:xfrm>
        </p:grpSpPr>
        <p:pic>
          <p:nvPicPr>
            <p:cNvPr id="10" name="Picture 9" descr="w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1640" y="1694497"/>
              <a:ext cx="1933575" cy="2066925"/>
            </a:xfrm>
            <a:prstGeom prst="rect">
              <a:avLst/>
            </a:prstGeom>
          </p:spPr>
        </p:pic>
        <p:pic>
          <p:nvPicPr>
            <p:cNvPr id="11" name="Picture 10" descr="images (30)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2355" y="1706880"/>
              <a:ext cx="2310765" cy="2057400"/>
            </a:xfrm>
            <a:prstGeom prst="rect">
              <a:avLst/>
            </a:prstGeom>
          </p:spPr>
        </p:pic>
        <p:pic>
          <p:nvPicPr>
            <p:cNvPr id="12" name="Picture 11" descr="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8260080" y="1722120"/>
              <a:ext cx="1508760" cy="2011679"/>
            </a:xfrm>
            <a:prstGeom prst="rect">
              <a:avLst/>
            </a:prstGeom>
          </p:spPr>
        </p:pic>
      </p:grpSp>
      <p:pic>
        <p:nvPicPr>
          <p:cNvPr id="14" name="Picture 13" descr="images (35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157" y="4145280"/>
            <a:ext cx="5140643" cy="2712720"/>
          </a:xfrm>
          <a:prstGeom prst="rect">
            <a:avLst/>
          </a:prstGeom>
        </p:spPr>
      </p:pic>
      <p:pic>
        <p:nvPicPr>
          <p:cNvPr id="15" name="Picture 14" descr="d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52" y="3894512"/>
            <a:ext cx="5577840" cy="2727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236" y="152400"/>
            <a:ext cx="6206837" cy="3602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রানার</a:t>
            </a:r>
            <a:r>
              <a:rPr lang="en-US" dirty="0" smtClean="0"/>
              <a:t> ! </a:t>
            </a:r>
            <a:r>
              <a:rPr lang="en-US" dirty="0" err="1" smtClean="0"/>
              <a:t>রানার</a:t>
            </a:r>
            <a:r>
              <a:rPr lang="en-US" dirty="0" smtClean="0"/>
              <a:t>!</a:t>
            </a:r>
          </a:p>
          <a:p>
            <a:pPr algn="ctr"/>
            <a:r>
              <a:rPr lang="en-US" dirty="0" smtClean="0"/>
              <a:t>এ </a:t>
            </a:r>
            <a:r>
              <a:rPr lang="en-US" dirty="0" err="1" smtClean="0"/>
              <a:t>বোঝা</a:t>
            </a:r>
            <a:r>
              <a:rPr lang="en-US" dirty="0" smtClean="0"/>
              <a:t> </a:t>
            </a:r>
            <a:r>
              <a:rPr lang="en-US" dirty="0" err="1" smtClean="0"/>
              <a:t>টানার</a:t>
            </a:r>
            <a:r>
              <a:rPr lang="en-US" dirty="0" smtClean="0"/>
              <a:t> </a:t>
            </a:r>
            <a:r>
              <a:rPr lang="en-US" dirty="0" err="1" smtClean="0"/>
              <a:t>দিন</a:t>
            </a:r>
            <a:r>
              <a:rPr lang="en-US" dirty="0" smtClean="0"/>
              <a:t> </a:t>
            </a:r>
            <a:r>
              <a:rPr lang="en-US" dirty="0" err="1" smtClean="0"/>
              <a:t>কবে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?</a:t>
            </a:r>
          </a:p>
          <a:p>
            <a:pPr algn="ctr"/>
            <a:r>
              <a:rPr lang="en-US" dirty="0" err="1" smtClean="0"/>
              <a:t>রাত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সূর্য</a:t>
            </a:r>
            <a:r>
              <a:rPr lang="en-US" dirty="0" smtClean="0"/>
              <a:t> </a:t>
            </a:r>
            <a:r>
              <a:rPr lang="en-US" dirty="0" err="1" smtClean="0"/>
              <a:t>উঠবে</a:t>
            </a:r>
            <a:r>
              <a:rPr lang="en-US" dirty="0" smtClean="0"/>
              <a:t> </a:t>
            </a:r>
            <a:r>
              <a:rPr lang="en-US" dirty="0" err="1" smtClean="0"/>
              <a:t>কবে</a:t>
            </a:r>
            <a:r>
              <a:rPr lang="en-US" dirty="0" smtClean="0"/>
              <a:t> ?</a:t>
            </a:r>
          </a:p>
          <a:p>
            <a:pPr algn="ctr"/>
            <a:r>
              <a:rPr lang="en-US" dirty="0" err="1" smtClean="0"/>
              <a:t>ঘরেতে</a:t>
            </a:r>
            <a:r>
              <a:rPr lang="en-US" dirty="0" smtClean="0"/>
              <a:t> </a:t>
            </a:r>
            <a:r>
              <a:rPr lang="en-US" dirty="0" err="1" smtClean="0"/>
              <a:t>অভাব</a:t>
            </a:r>
            <a:r>
              <a:rPr lang="en-US" dirty="0" smtClean="0"/>
              <a:t>; </a:t>
            </a:r>
            <a:r>
              <a:rPr lang="en-US" dirty="0" err="1" smtClean="0"/>
              <a:t>পৃথিবীটা</a:t>
            </a:r>
            <a:r>
              <a:rPr lang="en-US" dirty="0" smtClean="0"/>
              <a:t> </a:t>
            </a:r>
            <a:r>
              <a:rPr lang="en-US" dirty="0" err="1" smtClean="0"/>
              <a:t>তাই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ধোঁয়া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পিঠেতে</a:t>
            </a:r>
            <a:r>
              <a:rPr lang="en-US" dirty="0" smtClean="0"/>
              <a:t> </a:t>
            </a:r>
            <a:r>
              <a:rPr lang="en-US" dirty="0" err="1" smtClean="0"/>
              <a:t>টাকার</a:t>
            </a:r>
            <a:r>
              <a:rPr lang="en-US" dirty="0" smtClean="0"/>
              <a:t> </a:t>
            </a:r>
            <a:r>
              <a:rPr lang="en-US" dirty="0" err="1" smtClean="0"/>
              <a:t>বোঝা</a:t>
            </a:r>
            <a:r>
              <a:rPr lang="en-US" dirty="0" smtClean="0"/>
              <a:t>, </a:t>
            </a:r>
            <a:r>
              <a:rPr lang="en-US" dirty="0" err="1" smtClean="0"/>
              <a:t>তবু</a:t>
            </a:r>
            <a:r>
              <a:rPr lang="en-US" dirty="0" smtClean="0"/>
              <a:t> এই </a:t>
            </a:r>
            <a:r>
              <a:rPr lang="en-US" dirty="0" err="1" smtClean="0"/>
              <a:t>টাকাকে</a:t>
            </a:r>
            <a:r>
              <a:rPr lang="en-US" dirty="0" smtClean="0"/>
              <a:t> </a:t>
            </a:r>
            <a:r>
              <a:rPr lang="en-US" dirty="0" err="1" smtClean="0"/>
              <a:t>য়াবে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ছোঁয়া</a:t>
            </a:r>
            <a:r>
              <a:rPr lang="en-US" dirty="0" smtClean="0"/>
              <a:t>,</a:t>
            </a:r>
            <a:endParaRPr lang="bn-IN" dirty="0" smtClean="0"/>
          </a:p>
          <a:p>
            <a:pPr algn="ctr"/>
            <a:r>
              <a:rPr lang="bn-IN" dirty="0" smtClean="0"/>
              <a:t>রাত নির্জন, পথে কত ভয়, তবুও রানার ছোটে,</a:t>
            </a:r>
          </a:p>
          <a:p>
            <a:pPr algn="ctr"/>
            <a:r>
              <a:rPr lang="bn-IN" dirty="0" smtClean="0"/>
              <a:t>দস্যুর ভয়, তারো চেয়ে ভয় কখন সূর্য ওঠে।</a:t>
            </a:r>
          </a:p>
          <a:p>
            <a:pPr algn="ctr"/>
            <a:r>
              <a:rPr lang="bn-IN" dirty="0" smtClean="0"/>
              <a:t>কত চিঠি লেখে লোকে-</a:t>
            </a:r>
          </a:p>
          <a:p>
            <a:pPr algn="ctr"/>
            <a:r>
              <a:rPr lang="bn-IN" dirty="0" smtClean="0"/>
              <a:t>কত সুখে, প্রেমে, আবেগে, স্মৃতিতে, কত দুঃখে ও শোকে ।</a:t>
            </a:r>
          </a:p>
          <a:p>
            <a:pPr algn="ctr"/>
            <a:r>
              <a:rPr lang="bn-IN" dirty="0" smtClean="0"/>
              <a:t>এর দুঃখের চিঠি পড়বে না জানি কেউ কোনো দিনও,</a:t>
            </a:r>
          </a:p>
          <a:p>
            <a:pPr algn="ctr"/>
            <a:r>
              <a:rPr lang="bn-IN" dirty="0" smtClean="0"/>
              <a:t>এর জীবনের দুঃখ কেবল জানবে পথের তৃণ,                    </a:t>
            </a:r>
            <a:r>
              <a:rPr lang="en-US" dirty="0" smtClean="0"/>
              <a:t>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774873" y="835429"/>
            <a:ext cx="4953000" cy="2926080"/>
            <a:chOff x="2209800" y="3030855"/>
            <a:chExt cx="4648201" cy="1619250"/>
          </a:xfrm>
        </p:grpSpPr>
        <p:pic>
          <p:nvPicPr>
            <p:cNvPr id="9" name="Picture 8" descr="2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3030855"/>
              <a:ext cx="2389822" cy="1619250"/>
            </a:xfrm>
            <a:prstGeom prst="rect">
              <a:avLst/>
            </a:prstGeom>
          </p:spPr>
        </p:pic>
        <p:pic>
          <p:nvPicPr>
            <p:cNvPr id="10" name="Picture 9" descr="images (32)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7241" y="3032760"/>
              <a:ext cx="2270760" cy="161544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690255" y="4430855"/>
            <a:ext cx="5195455" cy="2859405"/>
            <a:chOff x="6233160" y="1727835"/>
            <a:chExt cx="4936807" cy="1868805"/>
          </a:xfrm>
        </p:grpSpPr>
        <p:pic>
          <p:nvPicPr>
            <p:cNvPr id="12" name="Picture 11" descr="downloadx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3160" y="1732597"/>
              <a:ext cx="2465070" cy="1864043"/>
            </a:xfrm>
            <a:prstGeom prst="rect">
              <a:avLst/>
            </a:prstGeom>
          </p:spPr>
        </p:pic>
        <p:pic>
          <p:nvPicPr>
            <p:cNvPr id="13" name="Picture 12" descr="downl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2992" y="1727835"/>
              <a:ext cx="2466975" cy="184785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0109" y="1343891"/>
            <a:ext cx="6137564" cy="3061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দুঃখের</a:t>
            </a:r>
            <a:r>
              <a:rPr lang="en-US" dirty="0" smtClean="0"/>
              <a:t>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জানবে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কেউ</a:t>
            </a:r>
            <a:r>
              <a:rPr lang="en-US" dirty="0" smtClean="0"/>
              <a:t> </a:t>
            </a:r>
            <a:r>
              <a:rPr lang="en-US" dirty="0" err="1" smtClean="0"/>
              <a:t>শহরে</a:t>
            </a:r>
            <a:r>
              <a:rPr lang="en-US" dirty="0" smtClean="0"/>
              <a:t> ও </a:t>
            </a:r>
            <a:r>
              <a:rPr lang="en-US" dirty="0" err="1" smtClean="0"/>
              <a:t>গ্রামে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ঢাকা</a:t>
            </a:r>
            <a:r>
              <a:rPr lang="en-US" dirty="0" smtClean="0"/>
              <a:t> </a:t>
            </a:r>
            <a:r>
              <a:rPr lang="en-US" dirty="0" err="1" smtClean="0"/>
              <a:t>পড়ে</a:t>
            </a:r>
            <a:r>
              <a:rPr lang="en-US" dirty="0" smtClean="0"/>
              <a:t> </a:t>
            </a:r>
            <a:r>
              <a:rPr lang="en-US" dirty="0" err="1" smtClean="0"/>
              <a:t>থাকবেই</a:t>
            </a:r>
            <a:r>
              <a:rPr lang="en-US" dirty="0" smtClean="0"/>
              <a:t> </a:t>
            </a:r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রাত্রির</a:t>
            </a:r>
            <a:r>
              <a:rPr lang="en-US" dirty="0" smtClean="0"/>
              <a:t> </a:t>
            </a:r>
            <a:r>
              <a:rPr lang="en-US" dirty="0" err="1" smtClean="0"/>
              <a:t>খামে</a:t>
            </a:r>
            <a:r>
              <a:rPr lang="en-US" dirty="0" smtClean="0"/>
              <a:t>।</a:t>
            </a:r>
          </a:p>
          <a:p>
            <a:pPr algn="ctr"/>
            <a:r>
              <a:rPr lang="en-US" dirty="0" err="1" smtClean="0"/>
              <a:t>দরদে</a:t>
            </a:r>
            <a:r>
              <a:rPr lang="en-US" dirty="0" smtClean="0"/>
              <a:t> </a:t>
            </a:r>
            <a:r>
              <a:rPr lang="en-US" dirty="0" err="1" smtClean="0"/>
              <a:t>তারার</a:t>
            </a:r>
            <a:r>
              <a:rPr lang="en-US" dirty="0" smtClean="0"/>
              <a:t> </a:t>
            </a:r>
            <a:r>
              <a:rPr lang="en-US" dirty="0" err="1" smtClean="0"/>
              <a:t>চোখ</a:t>
            </a:r>
            <a:r>
              <a:rPr lang="en-US" dirty="0" smtClean="0"/>
              <a:t> </a:t>
            </a:r>
            <a:r>
              <a:rPr lang="en-US" dirty="0" err="1" smtClean="0"/>
              <a:t>কাঁপে</a:t>
            </a:r>
            <a:r>
              <a:rPr lang="en-US" dirty="0" smtClean="0"/>
              <a:t> </a:t>
            </a:r>
            <a:r>
              <a:rPr lang="en-US" dirty="0" err="1" smtClean="0"/>
              <a:t>মিটিমিটি</a:t>
            </a:r>
            <a:r>
              <a:rPr lang="en-US" dirty="0" smtClean="0"/>
              <a:t>,-</a:t>
            </a:r>
          </a:p>
          <a:p>
            <a:pPr algn="ctr"/>
            <a:r>
              <a:rPr lang="en-US" dirty="0" smtClean="0"/>
              <a:t>এ-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ভোরের</a:t>
            </a:r>
            <a:r>
              <a:rPr lang="en-US" dirty="0" smtClean="0"/>
              <a:t> </a:t>
            </a:r>
            <a:r>
              <a:rPr lang="en-US" dirty="0" err="1" smtClean="0"/>
              <a:t>আকাশ</a:t>
            </a:r>
            <a:r>
              <a:rPr lang="en-US" dirty="0" smtClean="0"/>
              <a:t> </a:t>
            </a:r>
            <a:r>
              <a:rPr lang="en-US" dirty="0" err="1" smtClean="0"/>
              <a:t>পাঠাবে</a:t>
            </a:r>
            <a:r>
              <a:rPr lang="en-US" dirty="0" smtClean="0"/>
              <a:t> </a:t>
            </a:r>
            <a:r>
              <a:rPr lang="en-US" dirty="0" err="1" smtClean="0"/>
              <a:t>সহানুভূতির</a:t>
            </a:r>
            <a:r>
              <a:rPr lang="en-US" dirty="0" smtClean="0"/>
              <a:t> </a:t>
            </a:r>
            <a:r>
              <a:rPr lang="en-US" dirty="0" err="1" smtClean="0"/>
              <a:t>চিঠি</a:t>
            </a:r>
            <a:r>
              <a:rPr lang="en-US" dirty="0" smtClean="0"/>
              <a:t>-</a:t>
            </a:r>
          </a:p>
          <a:p>
            <a:pPr algn="ctr"/>
            <a:r>
              <a:rPr lang="en-US" dirty="0" err="1" smtClean="0"/>
              <a:t>রানার</a:t>
            </a:r>
            <a:r>
              <a:rPr lang="en-US" dirty="0" smtClean="0"/>
              <a:t> ! </a:t>
            </a:r>
            <a:r>
              <a:rPr lang="en-US" dirty="0" err="1" smtClean="0"/>
              <a:t>রানার</a:t>
            </a:r>
            <a:r>
              <a:rPr lang="en-US" dirty="0" smtClean="0"/>
              <a:t> !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এ </a:t>
            </a:r>
            <a:r>
              <a:rPr lang="en-US" dirty="0" err="1" smtClean="0"/>
              <a:t>বোঝা</a:t>
            </a:r>
            <a:r>
              <a:rPr lang="en-US" dirty="0" smtClean="0"/>
              <a:t> </a:t>
            </a:r>
            <a:r>
              <a:rPr lang="en-US" dirty="0" err="1" smtClean="0"/>
              <a:t>বয়ে</a:t>
            </a:r>
            <a:r>
              <a:rPr lang="en-US" dirty="0" smtClean="0"/>
              <a:t> ?</a:t>
            </a:r>
          </a:p>
          <a:p>
            <a:pPr algn="ctr"/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</a:t>
            </a:r>
            <a:r>
              <a:rPr lang="en-US" dirty="0" err="1" smtClean="0"/>
              <a:t>ক্ষুধার</a:t>
            </a:r>
            <a:r>
              <a:rPr lang="en-US" dirty="0" smtClean="0"/>
              <a:t> </a:t>
            </a:r>
            <a:r>
              <a:rPr lang="en-US" dirty="0" err="1" smtClean="0"/>
              <a:t>ক্লান্তিতে</a:t>
            </a:r>
            <a:r>
              <a:rPr lang="en-US" dirty="0" smtClean="0"/>
              <a:t> </a:t>
            </a:r>
            <a:r>
              <a:rPr lang="en-US" dirty="0" err="1" smtClean="0"/>
              <a:t>ক্ষয়ে</a:t>
            </a:r>
            <a:r>
              <a:rPr lang="en-US" dirty="0" smtClean="0"/>
              <a:t> </a:t>
            </a:r>
            <a:r>
              <a:rPr lang="en-US" dirty="0" err="1" smtClean="0"/>
              <a:t>ক্ষয়ে</a:t>
            </a:r>
            <a:r>
              <a:rPr lang="en-US" dirty="0" smtClean="0"/>
              <a:t> ?</a:t>
            </a:r>
          </a:p>
          <a:p>
            <a:pPr algn="ctr"/>
            <a:r>
              <a:rPr lang="en-US" dirty="0" err="1" smtClean="0"/>
              <a:t>রানার</a:t>
            </a:r>
            <a:r>
              <a:rPr lang="en-US" dirty="0" smtClean="0"/>
              <a:t> ! </a:t>
            </a:r>
            <a:r>
              <a:rPr lang="en-US" dirty="0" err="1" smtClean="0"/>
              <a:t>রানার</a:t>
            </a:r>
            <a:r>
              <a:rPr lang="en-US" dirty="0" smtClean="0"/>
              <a:t> ! </a:t>
            </a:r>
            <a:r>
              <a:rPr lang="en-US" dirty="0" err="1" smtClean="0"/>
              <a:t>ভোর</a:t>
            </a:r>
            <a:r>
              <a:rPr lang="en-US" dirty="0" smtClean="0"/>
              <a:t> </a:t>
            </a:r>
            <a:r>
              <a:rPr lang="en-US" dirty="0" err="1" smtClean="0"/>
              <a:t>তো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 – </a:t>
            </a:r>
            <a:r>
              <a:rPr lang="en-US" dirty="0" err="1" smtClean="0"/>
              <a:t>আকাশ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 </a:t>
            </a:r>
            <a:r>
              <a:rPr lang="en-US" dirty="0" err="1" smtClean="0"/>
              <a:t>লাল</a:t>
            </a:r>
            <a:endParaRPr lang="en-US" dirty="0" smtClean="0"/>
          </a:p>
          <a:p>
            <a:pPr algn="ctr"/>
            <a:r>
              <a:rPr lang="en-US" dirty="0" err="1" smtClean="0"/>
              <a:t>আলোর</a:t>
            </a:r>
            <a:r>
              <a:rPr lang="en-US" dirty="0" smtClean="0"/>
              <a:t> </a:t>
            </a:r>
            <a:r>
              <a:rPr lang="en-US" dirty="0" err="1" smtClean="0"/>
              <a:t>স্পর্শে</a:t>
            </a:r>
            <a:r>
              <a:rPr lang="en-US" dirty="0" smtClean="0"/>
              <a:t> </a:t>
            </a:r>
            <a:r>
              <a:rPr lang="en-US" dirty="0" err="1" smtClean="0"/>
              <a:t>কবে</a:t>
            </a:r>
            <a:r>
              <a:rPr lang="en-US" dirty="0" smtClean="0"/>
              <a:t> </a:t>
            </a:r>
            <a:r>
              <a:rPr lang="en-US" dirty="0" err="1" smtClean="0"/>
              <a:t>কেটে</a:t>
            </a:r>
            <a:r>
              <a:rPr lang="en-US" dirty="0" smtClean="0"/>
              <a:t> </a:t>
            </a:r>
            <a:r>
              <a:rPr lang="en-US" dirty="0" err="1" smtClean="0"/>
              <a:t>যাবে</a:t>
            </a:r>
            <a:r>
              <a:rPr lang="en-US" dirty="0" smtClean="0"/>
              <a:t> এই </a:t>
            </a:r>
            <a:r>
              <a:rPr lang="en-US" dirty="0" err="1" smtClean="0"/>
              <a:t>দুঃখের</a:t>
            </a:r>
            <a:r>
              <a:rPr lang="en-US" dirty="0" smtClean="0"/>
              <a:t> </a:t>
            </a:r>
            <a:r>
              <a:rPr lang="en-US" dirty="0" err="1" smtClean="0"/>
              <a:t>কাল</a:t>
            </a:r>
            <a:r>
              <a:rPr lang="en-US" dirty="0" smtClean="0"/>
              <a:t> ?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0720" y="4549676"/>
            <a:ext cx="8778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82" y="498763"/>
            <a:ext cx="4906328" cy="3211484"/>
          </a:xfrm>
          <a:prstGeom prst="rect">
            <a:avLst/>
          </a:prstGeom>
        </p:spPr>
      </p:pic>
      <p:pic>
        <p:nvPicPr>
          <p:cNvPr id="9" name="Picture 8" descr="download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46218" y="4045530"/>
            <a:ext cx="5399116" cy="26434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199" y="3528753"/>
            <a:ext cx="4502727" cy="336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রানার ! গ্রামের রানার !</a:t>
            </a:r>
          </a:p>
          <a:p>
            <a:pPr algn="ctr"/>
            <a:r>
              <a:rPr lang="bn-IN" dirty="0" smtClean="0"/>
              <a:t>সময় হয়েছে নতুন খবর আনার;</a:t>
            </a:r>
          </a:p>
          <a:p>
            <a:pPr algn="ctr"/>
            <a:r>
              <a:rPr lang="bn-IN" dirty="0" smtClean="0"/>
              <a:t>শপথের চিঠি নিয়ে চলো আজ</a:t>
            </a:r>
          </a:p>
          <a:p>
            <a:pPr algn="ctr"/>
            <a:r>
              <a:rPr lang="bn-IN" dirty="0" smtClean="0"/>
              <a:t>ভীরুতা পিছনে ফেলে-</a:t>
            </a:r>
          </a:p>
          <a:p>
            <a:pPr algn="ctr"/>
            <a:r>
              <a:rPr lang="bn-IN" dirty="0" smtClean="0"/>
              <a:t>পৌঁছে দাও এ নতুন খবর,</a:t>
            </a:r>
          </a:p>
          <a:p>
            <a:pPr algn="ctr"/>
            <a:r>
              <a:rPr lang="bn-IN" dirty="0" smtClean="0"/>
              <a:t>অগ্রগতির ‘মেলে’,     </a:t>
            </a:r>
          </a:p>
          <a:p>
            <a:pPr algn="ctr"/>
            <a:r>
              <a:rPr lang="bn-IN" dirty="0" smtClean="0"/>
              <a:t> </a:t>
            </a:r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r>
              <a:rPr lang="bn-IN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4" y="0"/>
            <a:ext cx="12150436" cy="5617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945" y="745376"/>
            <a:ext cx="3477491" cy="7184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37" y="1580606"/>
            <a:ext cx="54440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 জীবনে চলার ক্ষেত্রে রানার মতো কেন আমাদের দায়িত্বশীল হওয়া উচিত?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327" y="4415246"/>
            <a:ext cx="415636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 জীবনের সব রাত্রিকে ওরা কিনেছে অল্প দামে’ বিশ্লেষন কর।  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110" y="2812473"/>
            <a:ext cx="3726872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দলের নাম = শাপলা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619124"/>
            <a:ext cx="6497782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8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674" y="1094509"/>
            <a:ext cx="4405744" cy="1108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দেখা দেবে বুঝি প্রভাত এখুনি </a:t>
            </a:r>
            <a:r>
              <a:rPr lang="en-US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–</a:t>
            </a:r>
            <a:br>
              <a:rPr lang="en-US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</a:br>
            <a:r>
              <a:rPr lang="bn-IN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নেই</a:t>
            </a:r>
            <a:r>
              <a:rPr lang="en-US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দেরি নেই আর</a:t>
            </a:r>
            <a:r>
              <a:rPr lang="en-US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7077" y="5002877"/>
            <a:ext cx="3746268" cy="1564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ছুটে চলো</a:t>
            </a:r>
            <a:r>
              <a:rPr lang="en-US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ছুটে চলো আরো বেগে</a:t>
            </a:r>
            <a:r>
              <a:rPr lang="en-US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</a:br>
            <a:r>
              <a:rPr lang="bn-IN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    দুর্দম</a:t>
            </a:r>
            <a:r>
              <a:rPr lang="en-US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bn-IN" b="1" dirty="0" smtClean="0">
                <a:solidFill>
                  <a:srgbClr val="30303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হে রানার ॥</a:t>
            </a:r>
            <a:endParaRPr lang="en-US" dirty="0"/>
          </a:p>
        </p:txBody>
      </p:sp>
      <p:pic>
        <p:nvPicPr>
          <p:cNvPr id="8" name="Picture 7" descr="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82" y="955964"/>
            <a:ext cx="5472545" cy="2849879"/>
          </a:xfrm>
          <a:prstGeom prst="rect">
            <a:avLst/>
          </a:prstGeom>
        </p:spPr>
      </p:pic>
      <p:pic>
        <p:nvPicPr>
          <p:cNvPr id="9" name="Picture 8" descr="download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37" y="4038601"/>
            <a:ext cx="5181600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dirty="0">
                <a:solidFill>
                  <a:schemeClr val="bg1"/>
                </a:solidFill>
              </a:rPr>
              <a:t>নিমাই চন্দ্র মন্ডল,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সহকারী শিক্ষক,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রোহিতা, মনিরামপুর,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যশোর ।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1487" y="2272937"/>
            <a:ext cx="3570513" cy="25995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নিমাই চন্দ্র মন্ডল,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সহকারী শিক্ষক,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রোহিতা, মনিরামপুর,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যশোর ।       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303416"/>
            <a:ext cx="3905793" cy="25690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শ্রেণি : নবম-দশম    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বিষয় : বাংলা প্রথম পত্র,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সময় : ৪৫ মিনিট,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তারিখ : ১৫-১১-২০১৯ ।  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97280"/>
            <a:ext cx="3931920" cy="1384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পাঠ-পরিচিতি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573589" y="1018902"/>
            <a:ext cx="3618411" cy="12888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শিক্ষক-পরিচিতি 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2" y="1136470"/>
            <a:ext cx="4767942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4" y="0"/>
            <a:ext cx="12150436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66799"/>
            <a:ext cx="1208116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১, ঘরে  একা বিনিদ্র রাত জাগে কে ?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72144"/>
            <a:ext cx="1202574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২, রানার সবেগে কীসের মতো যায় ?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422073"/>
            <a:ext cx="12192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৩,’ ছাড়পত্র’  কাব্যগ্রন্থের রচয়িতার নাম কী ?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58144"/>
            <a:ext cx="12011891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৪, ‘প্রভাত’ শব্দের অর্থ কী 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694218"/>
            <a:ext cx="1208116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উত্তর= ১, রানারের প্রিয়া। ২, হরিণের মতো। ৩, সুকান্ত ভট্টাচার্য। ৪,  সকাল।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21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418" y="152401"/>
            <a:ext cx="12039600" cy="12374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85163"/>
            <a:ext cx="4987636" cy="8728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রানারের মতো তোমার এলাকার শ্রমজীবি মানুষের জীবন কাহিনী নিজের ভাষায় লিখ।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1343890"/>
            <a:ext cx="11916097" cy="4627419"/>
          </a:xfrm>
          <a:prstGeom prst="rect">
            <a:avLst/>
          </a:prstGeom>
        </p:spPr>
      </p:pic>
      <p:pic>
        <p:nvPicPr>
          <p:cNvPr id="7" name="Picture 6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6145" y="2486890"/>
            <a:ext cx="4114800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13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9116"/>
            <a:ext cx="3505199" cy="5618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42" y="4533034"/>
            <a:ext cx="5345258" cy="2324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63" y="1288473"/>
            <a:ext cx="5406737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1357744"/>
            <a:ext cx="3338946" cy="5500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-1"/>
            <a:ext cx="12067309" cy="12469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ধন্যবাদ</a:t>
            </a:r>
            <a:r>
              <a:rPr lang="en-US" sz="5400" dirty="0" smtClean="0">
                <a:solidFill>
                  <a:schemeClr val="tx1"/>
                </a:solidFill>
              </a:rPr>
              <a:t> 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1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70" y="0"/>
            <a:ext cx="11808822" cy="11756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9" y="1412014"/>
            <a:ext cx="4009071" cy="3414713"/>
          </a:xfrm>
          <a:prstGeom prst="rect">
            <a:avLst/>
          </a:prstGeom>
        </p:spPr>
      </p:pic>
      <p:pic>
        <p:nvPicPr>
          <p:cNvPr id="6" name="Picture 5" descr="images (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891" y="1185047"/>
            <a:ext cx="4733109" cy="3331029"/>
          </a:xfrm>
          <a:prstGeom prst="rect">
            <a:avLst/>
          </a:prstGeom>
        </p:spPr>
      </p:pic>
      <p:pic>
        <p:nvPicPr>
          <p:cNvPr id="7" name="Picture 6" descr="cd_51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607" y="1274035"/>
            <a:ext cx="3162844" cy="3500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0" y="5114925"/>
            <a:ext cx="12191999" cy="1228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ছবিতে লোকটিকে আমরা কী নামে ডাকতে পারি ?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2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" y="1672045"/>
            <a:ext cx="3802108" cy="3971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535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পাঠ -পরিচিতি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60719" y="1162594"/>
            <a:ext cx="585216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“রানার”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1611" y="2939143"/>
            <a:ext cx="535577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সুকান্ত ভট্টাচার্য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2239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" y="91440"/>
            <a:ext cx="1210056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শিখনফল</a:t>
            </a:r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8171" y="1436914"/>
            <a:ext cx="8255726" cy="2952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এই পাঠ শেষে শিক্ষার্থীরা -----</a:t>
            </a:r>
          </a:p>
          <a:p>
            <a:pPr algn="ctr"/>
            <a:endParaRPr lang="bn-IN" sz="2000" dirty="0" smtClean="0"/>
          </a:p>
          <a:p>
            <a:pPr algn="ctr"/>
            <a:r>
              <a:rPr lang="bn-IN" sz="2000" dirty="0" smtClean="0"/>
              <a:t>১, কবির জন্ম পরিচিতি বলতে ও লিখতে পারবে।</a:t>
            </a:r>
          </a:p>
          <a:p>
            <a:pPr algn="ctr"/>
            <a:r>
              <a:rPr lang="bn-IN" sz="2000" dirty="0" smtClean="0"/>
              <a:t>২,নতুন শব্দের অর্থ বলতে ও লিখতে পারবে।</a:t>
            </a:r>
          </a:p>
          <a:p>
            <a:pPr algn="ctr"/>
            <a:r>
              <a:rPr lang="bn-IN" sz="2000" dirty="0" smtClean="0"/>
              <a:t>৩, রানারের পেশা সম্পর্কে ব্যাখ্যা করতে পারবে।      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83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0"/>
            <a:ext cx="12205855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কবি-পরিচিতি</a:t>
            </a:r>
            <a:r>
              <a:rPr lang="bn-IN" sz="6000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66218" y="721849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6389" y="979715"/>
            <a:ext cx="6524095" cy="6008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92582" y="5791200"/>
            <a:ext cx="851718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0728" y="5889639"/>
            <a:ext cx="815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১৯৪৭ খ্রিস্টাব্দে ১৩ মে মাত্র একুশ বছর বয়সে মারা যান।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" y="4333982"/>
            <a:ext cx="4389119" cy="12438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খ্যাতি: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7744" y="4284616"/>
            <a:ext cx="3070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বামপন্থি- বিপ্লবীকবি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4849" r="6566" b="6666"/>
          <a:stretch/>
        </p:blipFill>
        <p:spPr>
          <a:xfrm>
            <a:off x="4558937" y="1799269"/>
            <a:ext cx="2586445" cy="257678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210696" y="992776"/>
            <a:ext cx="4885509" cy="9535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জন্ম : ১৩৩৩ বঙ্গাব্দের ৩০ শে শ্রাবণ কলকাতার কালীঘাটে।      </a:t>
            </a:r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7223760" y="1959428"/>
            <a:ext cx="4872446" cy="757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পৈতৃক নিবাস : গোপালগঞ্জ, কোটালীপাড়া।  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7249885" y="2625634"/>
            <a:ext cx="4767943" cy="8490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শিক্ষা : বেলেঘাটা  দেশবন্ধু হাই স্কুল থেকে ম্যাট্রিক পরীক্ষায় অংশগ্রহণ করেণ।</a:t>
            </a:r>
            <a:r>
              <a:rPr lang="bn-IN" dirty="0" smtClean="0"/>
              <a:t>     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49885" y="3435531"/>
            <a:ext cx="4767943" cy="10058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সাহিত্যিক পরিচয় : নিপীড়িত গনমানুষের প্রতি গভীর মমতার প্রকাশ ঘটেছে তাঁর কবিতায়।        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7121237" y="4441372"/>
            <a:ext cx="4831278" cy="13193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উল্লেখ্যযোগ্য গ্রন্থ : ছাড়পত্র, ঘুম নেই, পূর্বাভাস, অভিযান, হরতাল।      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117566" y="1619794"/>
            <a:ext cx="4323805" cy="2390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সম্পাদনা : দৈনিক পত্রিকা স্বাধীনতা’র কিশোরসভা অংশের প্রতিষ্ঠা সম্পাদক ছিলেন তিনি।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12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5" grpId="0"/>
      <p:bldP spid="17" grpId="0" animBg="1"/>
      <p:bldP spid="1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564" y="0"/>
            <a:ext cx="12233564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নতুন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শব্দের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অর্থ</a:t>
            </a:r>
            <a:r>
              <a:rPr lang="en-US" sz="5400" dirty="0" smtClean="0">
                <a:solidFill>
                  <a:srgbClr val="FF0000"/>
                </a:solidFill>
              </a:rPr>
              <a:t> 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8" name="Picture 7" descr="cd_5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57" y="2493856"/>
            <a:ext cx="3762103" cy="203196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99412" y="5611092"/>
            <a:ext cx="4076006" cy="1246908"/>
            <a:chOff x="3184479" y="4245428"/>
            <a:chExt cx="4457293" cy="2272937"/>
          </a:xfrm>
        </p:grpSpPr>
        <p:pic>
          <p:nvPicPr>
            <p:cNvPr id="15" name="Picture 14" descr="images (32)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4479" y="4245428"/>
              <a:ext cx="4457292" cy="2272937"/>
            </a:xfrm>
            <a:prstGeom prst="rect">
              <a:avLst/>
            </a:prstGeom>
          </p:spPr>
        </p:pic>
        <p:pic>
          <p:nvPicPr>
            <p:cNvPr id="16" name="Picture 15" descr="db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6540" y="4273099"/>
              <a:ext cx="1585232" cy="83352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41564" y="5694217"/>
            <a:ext cx="3117272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৪, ‘ডাক’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0" y="4059382"/>
            <a:ext cx="3311237" cy="1191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/>
          </a:p>
          <a:p>
            <a:pPr algn="ctr"/>
            <a:r>
              <a:rPr lang="bn-IN" sz="2800" dirty="0" smtClean="0"/>
              <a:t>৩, ‘হরিণের মতো যায়’    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" y="2743200"/>
            <a:ext cx="3186546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২ ‘রানার’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8617528" y="5943600"/>
            <a:ext cx="3435928" cy="81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৪, চিঠিপত্রাদি।  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0" y="1080653"/>
            <a:ext cx="3408218" cy="1330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১,‘লন্ঠন’  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7952510" y="2133599"/>
            <a:ext cx="4031674" cy="99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২,ডাক হরকরা  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8548255" y="4100946"/>
            <a:ext cx="3422072" cy="1149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৩, এটি একটি উপমা।  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8146473" y="1094509"/>
            <a:ext cx="3920836" cy="928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হারিকেন।</a:t>
            </a:r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43" y="4126489"/>
            <a:ext cx="3634220" cy="1514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89" y="969819"/>
            <a:ext cx="2385147" cy="19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36509" y="4089816"/>
            <a:ext cx="4474982" cy="304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d_5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03359" y="1092927"/>
            <a:ext cx="4074242" cy="2886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পাঠ-বিশ্লেষণ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9381" y="1052945"/>
            <a:ext cx="5347855" cy="228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রানার ছুটেছে তাই ঝুম ঝুম ঘন্টা বাজছে রাতে</a:t>
            </a:r>
          </a:p>
          <a:p>
            <a:pPr algn="ctr"/>
            <a:r>
              <a:rPr lang="bn-IN" dirty="0" smtClean="0"/>
              <a:t>রানার চলেছে খবরের বোঝা হাতে, </a:t>
            </a:r>
          </a:p>
          <a:p>
            <a:pPr algn="ctr"/>
            <a:r>
              <a:rPr lang="bn-IN" dirty="0" smtClean="0"/>
              <a:t>রানার চলেছে, রানার !</a:t>
            </a:r>
          </a:p>
          <a:p>
            <a:pPr algn="ctr"/>
            <a:r>
              <a:rPr lang="bn-IN" dirty="0" smtClean="0"/>
              <a:t>রাতির পথে পথে চলে কোন নিষেধ জানে না মানার।</a:t>
            </a:r>
          </a:p>
          <a:p>
            <a:pPr algn="ctr"/>
            <a:r>
              <a:rPr lang="bn-IN" dirty="0" smtClean="0"/>
              <a:t>দিগন্ত থেকে দিগন্তে ছোটে রানার-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73287" y="789708"/>
            <a:ext cx="4511040" cy="2309553"/>
          </a:xfrm>
          <a:prstGeom prst="rect">
            <a:avLst/>
          </a:prstGeom>
        </p:spPr>
      </p:pic>
      <p:pic>
        <p:nvPicPr>
          <p:cNvPr id="7" name="Picture 6" descr="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72" y="3491344"/>
            <a:ext cx="4868077" cy="266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40" y="4181304"/>
            <a:ext cx="4480560" cy="23317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"/>
            <a:ext cx="12053455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পাঠ-বিশ্লেষণ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775855"/>
            <a:ext cx="4849091" cy="2660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কাজ নিয়েছে সে নতুন খবর আনার।</a:t>
            </a:r>
          </a:p>
          <a:p>
            <a:pPr algn="ctr"/>
            <a:r>
              <a:rPr lang="bn-IN" dirty="0" smtClean="0"/>
              <a:t>রানার !রানার !</a:t>
            </a:r>
          </a:p>
          <a:p>
            <a:pPr algn="ctr"/>
            <a:r>
              <a:rPr lang="bn-IN" dirty="0" smtClean="0"/>
              <a:t>জানা-অজানার</a:t>
            </a:r>
          </a:p>
          <a:p>
            <a:pPr algn="ctr"/>
            <a:r>
              <a:rPr lang="bn-IN" dirty="0" smtClean="0"/>
              <a:t>বোঝা আজ তাঁর কাঁধে,</a:t>
            </a:r>
          </a:p>
          <a:p>
            <a:pPr algn="ctr"/>
            <a:r>
              <a:rPr lang="bn-IN" dirty="0" smtClean="0"/>
              <a:t>বোঝাই জাহাজ রানার চলেছে চিঠি আর সংবাদে,</a:t>
            </a:r>
          </a:p>
          <a:p>
            <a:pPr algn="ctr"/>
            <a:r>
              <a:rPr lang="bn-IN" dirty="0" smtClean="0"/>
              <a:t>রানার চলেছে, বুঝি ভোর হয় হয়,</a:t>
            </a:r>
          </a:p>
          <a:p>
            <a:pPr algn="ctr"/>
            <a:r>
              <a:rPr lang="bn-IN" dirty="0" smtClean="0"/>
              <a:t>আরো জোরে, আরো জোরে, এ রানার দুর্বার দুর্জয়।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811</Words>
  <Application>Microsoft Office PowerPoint</Application>
  <PresentationFormat>Widescreen</PresentationFormat>
  <Paragraphs>147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87</cp:revision>
  <dcterms:created xsi:type="dcterms:W3CDTF">2019-11-09T04:47:40Z</dcterms:created>
  <dcterms:modified xsi:type="dcterms:W3CDTF">2019-11-10T21:48:28Z</dcterms:modified>
</cp:coreProperties>
</file>