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9FED-88C4-4738-A77A-52C98770965E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E13BA8E-BCB7-BA4E-BBD7-6C928462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400" cy="6310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F9BDF3-5C29-CF48-A0B7-0ADFDFBF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2362200"/>
          </a:xfrm>
        </p:spPr>
        <p:txBody>
          <a:bodyPr>
            <a:noAutofit/>
          </a:bodyPr>
          <a:lstStyle/>
          <a:p>
            <a:pPr algn="ctr"/>
            <a:r>
              <a:rPr lang="en-GB" sz="16600" b="1" dirty="0" err="1">
                <a:solidFill>
                  <a:srgbClr val="FFFF00"/>
                </a:solidFill>
                <a:latin typeface="Calibri Light" panose="020F0302020204030204" pitchFamily="34" charset="0"/>
              </a:rPr>
              <a:t>স্বাগতম</a:t>
            </a:r>
            <a:r>
              <a:rPr lang="en-GB" sz="16600" dirty="0">
                <a:solidFill>
                  <a:srgbClr val="FFFF00"/>
                </a:solidFill>
                <a:latin typeface="Calibri Light" panose="020F0302020204030204" pitchFamily="34" charset="0"/>
              </a:rPr>
              <a:t> </a:t>
            </a:r>
            <a:endParaRPr lang="en-US" sz="16600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4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35931F-6592-1244-94F6-29460692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77355"/>
            <a:ext cx="3114467" cy="21770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3D7B8A5-1950-FB42-846B-EC2B7FE0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7" y="4245498"/>
            <a:ext cx="3160228" cy="19550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D1595BF-6342-6F4B-A841-127847591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3" y="1267962"/>
            <a:ext cx="3307014" cy="214937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7AEEC01-CFE9-EB4E-A6E5-D6F625782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715000" y="1225527"/>
            <a:ext cx="2921135" cy="2082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15DC76-60E9-2643-A5C3-11282FBCE12B}"/>
              </a:ext>
            </a:extLst>
          </p:cNvPr>
          <p:cNvSpPr txBox="1"/>
          <p:nvPr/>
        </p:nvSpPr>
        <p:spPr>
          <a:xfrm>
            <a:off x="381000" y="345742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মাছ চাষ 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7BD68-DB77-C54A-98B4-E5E2B9990797}"/>
              </a:ext>
            </a:extLst>
          </p:cNvPr>
          <p:cNvSpPr txBox="1"/>
          <p:nvPr/>
        </p:nvSpPr>
        <p:spPr>
          <a:xfrm>
            <a:off x="5715001" y="3340382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নার্সারি 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94E8B-08D9-4142-BC9B-1FD0818E9762}"/>
              </a:ext>
            </a:extLst>
          </p:cNvPr>
          <p:cNvSpPr txBox="1"/>
          <p:nvPr/>
        </p:nvSpPr>
        <p:spPr>
          <a:xfrm>
            <a:off x="5638801" y="6158131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/>
              <a:t>পার্লার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1AD29-62F3-5348-8F25-21F4E65F9050}"/>
              </a:ext>
            </a:extLst>
          </p:cNvPr>
          <p:cNvSpPr txBox="1"/>
          <p:nvPr/>
        </p:nvSpPr>
        <p:spPr>
          <a:xfrm>
            <a:off x="381001" y="6200570"/>
            <a:ext cx="327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/>
              <a:t>ফার্মেসী 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4887A-E89F-6B40-9217-88CC1EB89E81}"/>
              </a:ext>
            </a:extLst>
          </p:cNvPr>
          <p:cNvSpPr txBox="1"/>
          <p:nvPr/>
        </p:nvSpPr>
        <p:spPr>
          <a:xfrm rot="10800000" flipV="1">
            <a:off x="533400" y="77449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solidFill>
                  <a:srgbClr val="7030A0"/>
                </a:solidFill>
              </a:rPr>
              <a:t>ছবিতে আমরা কি  দেখতে  পাচ্ছি </a:t>
            </a:r>
            <a:r>
              <a:rPr lang="bn-BD" sz="4400" b="1" dirty="0"/>
              <a:t>..........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7374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5EF1C23-F895-7D4D-AA4A-AE0BF1819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0"/>
            <a:ext cx="2664619" cy="506942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515D955-C2CE-124A-BF46-DAA8B893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600"/>
            <a:ext cx="2771621" cy="503614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AEC5455-047C-634D-A59F-F67010C29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3" y="960772"/>
            <a:ext cx="3007519" cy="4993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2EDFF8-D15C-294D-A574-ACB1FC7E393D}"/>
              </a:ext>
            </a:extLst>
          </p:cNvPr>
          <p:cNvSpPr txBox="1"/>
          <p:nvPr/>
        </p:nvSpPr>
        <p:spPr>
          <a:xfrm rot="10800000" flipV="1">
            <a:off x="990600" y="-86464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Calibri" panose="020F0502020204030204" pitchFamily="34" charset="0"/>
              </a:rPr>
              <a:t>এছাড়াও রয়েছে ...............</a:t>
            </a:r>
          </a:p>
          <a:p>
            <a:pPr algn="l"/>
            <a:endParaRPr lang="bn-BD" sz="4000" b="1" dirty="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A7A85-078C-1E4C-A249-EA7374F05537}"/>
              </a:ext>
            </a:extLst>
          </p:cNvPr>
          <p:cNvSpPr txBox="1"/>
          <p:nvPr/>
        </p:nvSpPr>
        <p:spPr>
          <a:xfrm>
            <a:off x="6248401" y="608855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/>
              <a:t>ইত্যাদি</a:t>
            </a:r>
            <a:r>
              <a:rPr lang="bn-BD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153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50CC0-2234-E64D-85F9-B350E505EC51}"/>
              </a:ext>
            </a:extLst>
          </p:cNvPr>
          <p:cNvSpPr txBox="1"/>
          <p:nvPr/>
        </p:nvSpPr>
        <p:spPr>
          <a:xfrm rot="9939986" flipV="1">
            <a:off x="503556" y="2243543"/>
            <a:ext cx="47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2408B-57C2-2D4D-99AE-4ED4625CF0CD}"/>
              </a:ext>
            </a:extLst>
          </p:cNvPr>
          <p:cNvSpPr txBox="1"/>
          <p:nvPr/>
        </p:nvSpPr>
        <p:spPr>
          <a:xfrm>
            <a:off x="1932908" y="6305453"/>
            <a:ext cx="887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আত্মকর্মসংস্থানের ক্ষেত্রগুলো  ।</a:t>
            </a:r>
            <a:endParaRPr lang="en-US" sz="4000" b="1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6FFE17C-3595-D342-9DF1-F44720BDE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03" y="30605"/>
            <a:ext cx="2538839" cy="1677333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4A705890-5DA4-9545-9C1C-062A4C70F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" y="115799"/>
            <a:ext cx="2772865" cy="2216123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E1C4785-6AC5-0844-B89F-DEB229CEA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4085456"/>
            <a:ext cx="2306627" cy="154275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B33A941-D078-BF4E-8883-934E45DD4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37" y="3293938"/>
            <a:ext cx="2558021" cy="163471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B0A6193-9E94-324B-ABB7-B0A1ADF6C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47" y="152400"/>
            <a:ext cx="2694715" cy="2457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7B4E5C-65E2-214D-A769-83BF27908F22}"/>
              </a:ext>
            </a:extLst>
          </p:cNvPr>
          <p:cNvSpPr txBox="1"/>
          <p:nvPr/>
        </p:nvSpPr>
        <p:spPr>
          <a:xfrm>
            <a:off x="1" y="239743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latin typeface="Calibri" panose="020F0502020204030204" pitchFamily="34" charset="0"/>
              </a:rPr>
              <a:t>ছাগল পালন 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9D67F7-30FB-0A47-9BD4-3153AAEBF4D2}"/>
              </a:ext>
            </a:extLst>
          </p:cNvPr>
          <p:cNvSpPr txBox="1"/>
          <p:nvPr/>
        </p:nvSpPr>
        <p:spPr>
          <a:xfrm>
            <a:off x="9749102" y="27388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31555-178B-1F4D-A276-B4FFE1258111}"/>
              </a:ext>
            </a:extLst>
          </p:cNvPr>
          <p:cNvSpPr txBox="1"/>
          <p:nvPr/>
        </p:nvSpPr>
        <p:spPr>
          <a:xfrm>
            <a:off x="9749102" y="273883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A85D8-B75D-454B-8767-770C1FDA3572}"/>
              </a:ext>
            </a:extLst>
          </p:cNvPr>
          <p:cNvSpPr txBox="1"/>
          <p:nvPr/>
        </p:nvSpPr>
        <p:spPr>
          <a:xfrm flipH="1">
            <a:off x="4572000" y="5105400"/>
            <a:ext cx="4800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/>
              <a:t>কম্পিউটারের কাজ</a:t>
            </a:r>
            <a:endParaRPr lang="en-US" sz="4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314F02-4268-7444-9534-F9CE0053B21C}"/>
              </a:ext>
            </a:extLst>
          </p:cNvPr>
          <p:cNvSpPr txBox="1"/>
          <p:nvPr/>
        </p:nvSpPr>
        <p:spPr>
          <a:xfrm>
            <a:off x="9728654" y="27388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3CFD65-8C68-E548-AD7C-ECEE0CBAF9C8}"/>
              </a:ext>
            </a:extLst>
          </p:cNvPr>
          <p:cNvSpPr txBox="1"/>
          <p:nvPr/>
        </p:nvSpPr>
        <p:spPr>
          <a:xfrm flipH="1">
            <a:off x="6172200" y="1620017"/>
            <a:ext cx="487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/>
              <a:t>বেতের কাজ </a:t>
            </a:r>
            <a:endParaRPr lang="en-US" sz="4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A47EB0-1767-0648-8943-DC04814069FA}"/>
              </a:ext>
            </a:extLst>
          </p:cNvPr>
          <p:cNvSpPr txBox="1"/>
          <p:nvPr/>
        </p:nvSpPr>
        <p:spPr>
          <a:xfrm>
            <a:off x="3276600" y="2819400"/>
            <a:ext cx="3962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latin typeface="Calibri" panose="020F0502020204030204" pitchFamily="34" charset="0"/>
              </a:rPr>
              <a:t>দুধ উৎপাদন 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FD5DA1-17BD-7946-A07C-51A26CA82D09}"/>
              </a:ext>
            </a:extLst>
          </p:cNvPr>
          <p:cNvSpPr txBox="1"/>
          <p:nvPr/>
        </p:nvSpPr>
        <p:spPr>
          <a:xfrm>
            <a:off x="265116" y="5628215"/>
            <a:ext cx="3925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/>
              <a:t>মধু উৎপাদন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1515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1" grpId="0"/>
      <p:bldP spid="24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90EA2-7B52-7241-9FE7-202AF7DA65ED}"/>
              </a:ext>
            </a:extLst>
          </p:cNvPr>
          <p:cNvSpPr txBox="1"/>
          <p:nvPr/>
        </p:nvSpPr>
        <p:spPr>
          <a:xfrm>
            <a:off x="3887562" y="2511646"/>
            <a:ext cx="462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600" b="1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l"/>
            <a:r>
              <a:rPr lang="en-GB" sz="3600" b="1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endParaRPr lang="en-US" sz="3600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86B00-9F02-A049-AA25-518FAB2FA09E}"/>
              </a:ext>
            </a:extLst>
          </p:cNvPr>
          <p:cNvSpPr txBox="1"/>
          <p:nvPr/>
        </p:nvSpPr>
        <p:spPr>
          <a:xfrm>
            <a:off x="1" y="2026897"/>
            <a:ext cx="1014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bn-BD" sz="6000" b="1" dirty="0"/>
              <a:t>আত্মকর্মসংস্থান  কি ?</a:t>
            </a:r>
            <a:endParaRPr lang="en-US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3E710-8950-5F46-8D8F-A2F3ED902A4C}"/>
              </a:ext>
            </a:extLst>
          </p:cNvPr>
          <p:cNvSpPr txBox="1"/>
          <p:nvPr/>
        </p:nvSpPr>
        <p:spPr>
          <a:xfrm>
            <a:off x="-64205" y="3227227"/>
            <a:ext cx="10396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bn-BD" sz="6000" b="1" dirty="0"/>
              <a:t>আত্মকর্মসংস্থানের উপযুক্ত কয়েকটি ক্ষেত্রের নাম বল।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849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A415D1-1B6E-5144-90A9-F08A76F9BD4E}"/>
              </a:ext>
            </a:extLst>
          </p:cNvPr>
          <p:cNvSpPr txBox="1"/>
          <p:nvPr/>
        </p:nvSpPr>
        <p:spPr>
          <a:xfrm>
            <a:off x="228601" y="730466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 smtClean="0">
                <a:latin typeface="Calibri Light" panose="020F0302020204030204" pitchFamily="34" charset="0"/>
                <a:cs typeface="Vrinda" panose="020B0502040204020203" pitchFamily="34" charset="0"/>
              </a:rPr>
              <a:t>              বাড়ির </a:t>
            </a:r>
            <a:r>
              <a:rPr lang="en-GB" sz="4800" b="1" dirty="0">
                <a:latin typeface="Calibri Light" panose="020F0302020204030204" pitchFamily="34" charset="0"/>
                <a:cs typeface="Vrinda" panose="020B0502040204020203" pitchFamily="34" charset="0"/>
              </a:rPr>
              <a:t>কাজ </a:t>
            </a:r>
            <a:endParaRPr lang="en-US" sz="4800" b="1" dirty="0">
              <a:latin typeface="Calibri Light" panose="020F03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FDB9D-6E32-434F-9CD0-DEEC900F5E2A}"/>
              </a:ext>
            </a:extLst>
          </p:cNvPr>
          <p:cNvSpPr txBox="1"/>
          <p:nvPr/>
        </p:nvSpPr>
        <p:spPr>
          <a:xfrm>
            <a:off x="272630" y="1763006"/>
            <a:ext cx="738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CAF95-E177-B145-807E-21C57B0C268F}"/>
              </a:ext>
            </a:extLst>
          </p:cNvPr>
          <p:cNvSpPr txBox="1"/>
          <p:nvPr/>
        </p:nvSpPr>
        <p:spPr>
          <a:xfrm>
            <a:off x="511661" y="2511645"/>
            <a:ext cx="8022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latin typeface="Calibri" panose="020F0502020204030204" pitchFamily="34" charset="0"/>
              </a:rPr>
              <a:t> </a:t>
            </a:r>
            <a:r>
              <a:rPr lang="en-GB" sz="5400" b="1" dirty="0">
                <a:latin typeface="Calibri" panose="020F0502020204030204" pitchFamily="34" charset="0"/>
              </a:rPr>
              <a:t>আত্মকর্মসংস্থানের গুরুত্ব কতটুকু লিখ।</a:t>
            </a:r>
            <a:endParaRPr lang="en-US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7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htning Bolt 5">
            <a:extLst>
              <a:ext uri="{FF2B5EF4-FFF2-40B4-BE49-F238E27FC236}">
                <a16:creationId xmlns:a16="http://schemas.microsoft.com/office/drawing/2014/main" id="{005EBC9C-3337-BF4B-8775-F3586EC43133}"/>
              </a:ext>
            </a:extLst>
          </p:cNvPr>
          <p:cNvSpPr/>
          <p:nvPr/>
        </p:nvSpPr>
        <p:spPr>
          <a:xfrm rot="9693131" flipH="1">
            <a:off x="1033286" y="5497569"/>
            <a:ext cx="1580615" cy="414105"/>
          </a:xfrm>
          <a:prstGeom prst="lightningBol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94CF4D2D-C8D8-124E-B2F2-AA5360DAE92A}"/>
              </a:ext>
            </a:extLst>
          </p:cNvPr>
          <p:cNvSpPr/>
          <p:nvPr/>
        </p:nvSpPr>
        <p:spPr>
          <a:xfrm rot="13531189">
            <a:off x="-222055" y="4241979"/>
            <a:ext cx="1943870" cy="472976"/>
          </a:xfrm>
          <a:prstGeom prst="lightningBol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E3DD20F9-11C8-7946-940F-56FE7F4097E5}"/>
              </a:ext>
            </a:extLst>
          </p:cNvPr>
          <p:cNvSpPr/>
          <p:nvPr/>
        </p:nvSpPr>
        <p:spPr>
          <a:xfrm>
            <a:off x="611474" y="4260362"/>
            <a:ext cx="1371600" cy="1828800"/>
          </a:xfrm>
          <a:prstGeom prst="su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1C866BE8-F6C5-654A-A8A4-C9DAD0260215}"/>
              </a:ext>
            </a:extLst>
          </p:cNvPr>
          <p:cNvSpPr/>
          <p:nvPr/>
        </p:nvSpPr>
        <p:spPr>
          <a:xfrm>
            <a:off x="931151" y="2649665"/>
            <a:ext cx="1371600" cy="18288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0995FD7-67CC-AD47-BB1F-325C82A99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" y="0"/>
            <a:ext cx="9058223" cy="6537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D9CA95-8426-FF4C-8241-5FBDB8B4B247}"/>
              </a:ext>
            </a:extLst>
          </p:cNvPr>
          <p:cNvSpPr txBox="1"/>
          <p:nvPr/>
        </p:nvSpPr>
        <p:spPr>
          <a:xfrm>
            <a:off x="286384" y="3956209"/>
            <a:ext cx="8552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GB" sz="16600" b="1" dirty="0" smtClean="0">
                <a:solidFill>
                  <a:srgbClr val="FFFF00"/>
                </a:solidFill>
              </a:rPr>
              <a:t> </a:t>
            </a:r>
            <a:endParaRPr lang="en-US" sz="1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99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4C60-E860-9F4F-9E65-D6B501C0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408904"/>
            <a:ext cx="8763001" cy="1117824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পরিচিতি</a:t>
            </a:r>
            <a:r>
              <a:rPr lang="en-GB" sz="6000" b="1" dirty="0">
                <a:latin typeface="Calibri" panose="020F0502020204030204" pitchFamily="34" charset="0"/>
              </a:rPr>
              <a:t> 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F26D4-5F79-6645-9F98-B19A2CF47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175" y="1656651"/>
            <a:ext cx="4482327" cy="5010548"/>
          </a:xfrm>
        </p:spPr>
        <p:txBody>
          <a:bodyPr>
            <a:normAutofit/>
          </a:bodyPr>
          <a:lstStyle/>
          <a:p>
            <a:r>
              <a:rPr lang="en-GB" sz="4300" b="1" u="sng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শিক্ষক</a:t>
            </a:r>
            <a:r>
              <a:rPr lang="en-GB" sz="4300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4300" b="1" u="sng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পরিচিতি</a:t>
            </a:r>
            <a:endParaRPr lang="en-GB" sz="4300" b="1" u="sng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r>
              <a:rPr lang="en-GB" sz="36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মোঃ</a:t>
            </a:r>
            <a:r>
              <a:rPr lang="en-GB" sz="3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সুলতান</a:t>
            </a:r>
            <a:r>
              <a:rPr lang="en-GB" sz="3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আহমেদ</a:t>
            </a:r>
            <a:endParaRPr lang="en-GB" sz="36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r>
              <a:rPr lang="en-GB" sz="4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43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সহকারি</a:t>
            </a:r>
            <a:r>
              <a:rPr lang="en-GB" sz="4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43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শিক্ষক</a:t>
            </a:r>
            <a:r>
              <a:rPr lang="en-GB" sz="4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None/>
            </a:pPr>
            <a:r>
              <a:rPr lang="en-GB" sz="4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   </a:t>
            </a:r>
            <a:r>
              <a:rPr lang="en-GB" sz="43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করল্ল্যাছড়ি</a:t>
            </a:r>
            <a:r>
              <a:rPr lang="en-GB" sz="4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43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আর</a:t>
            </a:r>
            <a:r>
              <a:rPr lang="en-GB" sz="4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43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এসউচ্চ</a:t>
            </a:r>
            <a:r>
              <a:rPr lang="en-GB" sz="4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43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বিদ্যালয়</a:t>
            </a:r>
            <a:r>
              <a:rPr lang="en-GB" sz="43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43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লংগদু,রাঙ্গামাটি</a:t>
            </a:r>
            <a:r>
              <a:rPr lang="en-GB" sz="43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।</a:t>
            </a:r>
          </a:p>
          <a:p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3EB09-818A-2E4C-B088-9B9E83AD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572000" cy="5486400"/>
          </a:xfrm>
        </p:spPr>
        <p:txBody>
          <a:bodyPr>
            <a:noAutofit/>
          </a:bodyPr>
          <a:lstStyle/>
          <a:p>
            <a:r>
              <a:rPr lang="en-GB" sz="4000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পাঠ</a:t>
            </a:r>
            <a:r>
              <a:rPr lang="en-GB" sz="40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4000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পরিচিতি</a:t>
            </a:r>
            <a:r>
              <a:rPr lang="en-GB" sz="4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en-GB" sz="40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বিষয়:ব্যবসার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উদ্যোগ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শ্রেণি:নবম</a:t>
            </a:r>
            <a:endParaRPr lang="bn-BD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অধ্যায়ঃতৃতীয়</a:t>
            </a:r>
            <a:endParaRPr lang="en-GB" sz="4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সময়:৪০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মিনিট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4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তারিখ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en-GB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:02/10/2019</a:t>
            </a:r>
            <a:endParaRPr lang="en-GB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Techoloy\Desktop\Sultan-pic\AAuE7mDIiN75iKrjKa0IsWFoa7vOZPsH0U7x6ioxZB_o=s96-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21336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1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35D6B1-0ED2-DC43-B842-EEB6A00B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2211232" cy="3411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EC1CAA0-6CF6-2C49-A33F-5DE6B8507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5400"/>
            <a:ext cx="2794454" cy="3353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EABB5A4-094F-2345-A9E3-B49F88115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895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A85F3-747F-0B4F-8156-C2614A257284}"/>
              </a:ext>
            </a:extLst>
          </p:cNvPr>
          <p:cNvSpPr txBox="1"/>
          <p:nvPr/>
        </p:nvSpPr>
        <p:spPr>
          <a:xfrm>
            <a:off x="381001" y="45811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/>
              <a:t>           </a:t>
            </a:r>
            <a:r>
              <a:rPr lang="bn-BD" sz="4400" b="1" dirty="0" smtClean="0">
                <a:solidFill>
                  <a:srgbClr val="002060"/>
                </a:solidFill>
              </a:rPr>
              <a:t>এগুলো </a:t>
            </a:r>
            <a:r>
              <a:rPr lang="bn-BD" sz="4400" b="1" dirty="0">
                <a:solidFill>
                  <a:srgbClr val="002060"/>
                </a:solidFill>
              </a:rPr>
              <a:t>কিসের ছবি?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4F6C0-A4A1-6B44-8992-85E3014EDBF3}"/>
              </a:ext>
            </a:extLst>
          </p:cNvPr>
          <p:cNvSpPr txBox="1"/>
          <p:nvPr/>
        </p:nvSpPr>
        <p:spPr>
          <a:xfrm>
            <a:off x="3886201" y="5029200"/>
            <a:ext cx="182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/>
              <a:t>পোল্ট্রি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994D1-862D-6145-B973-207934052D3E}"/>
              </a:ext>
            </a:extLst>
          </p:cNvPr>
          <p:cNvSpPr txBox="1"/>
          <p:nvPr/>
        </p:nvSpPr>
        <p:spPr>
          <a:xfrm>
            <a:off x="5636626" y="5029200"/>
            <a:ext cx="335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/>
              <a:t>বাঁশের তৈরি জিনিস 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F7C3A-C3A2-7945-9144-E9882D21C9D2}"/>
              </a:ext>
            </a:extLst>
          </p:cNvPr>
          <p:cNvSpPr txBox="1"/>
          <p:nvPr/>
        </p:nvSpPr>
        <p:spPr>
          <a:xfrm>
            <a:off x="5636627" y="292491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A1A90-3675-8544-A844-00F745DFC213}"/>
              </a:ext>
            </a:extLst>
          </p:cNvPr>
          <p:cNvSpPr txBox="1"/>
          <p:nvPr/>
        </p:nvSpPr>
        <p:spPr>
          <a:xfrm>
            <a:off x="228600" y="51054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 smtClean="0"/>
              <a:t>গরুমোটাতাজাকরন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BCD39-C31C-3043-9B85-3E14FB39A543}"/>
              </a:ext>
            </a:extLst>
          </p:cNvPr>
          <p:cNvSpPr txBox="1"/>
          <p:nvPr/>
        </p:nvSpPr>
        <p:spPr>
          <a:xfrm>
            <a:off x="990600" y="7620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     </a:t>
            </a:r>
            <a:r>
              <a:rPr lang="en-GB" sz="60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আজকের</a:t>
            </a:r>
            <a:r>
              <a:rPr lang="en-GB" sz="6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GB" sz="60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পাঠ</a:t>
            </a:r>
            <a:r>
              <a:rPr lang="en-GB" sz="60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n-GB" sz="6000" b="1" dirty="0">
                <a:latin typeface="Calibri" panose="020F0502020204030204" pitchFamily="34" charset="0"/>
              </a:rPr>
              <a:t>                   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9DB48-B39B-BC43-A478-003D40C32843}"/>
              </a:ext>
            </a:extLst>
          </p:cNvPr>
          <p:cNvSpPr txBox="1"/>
          <p:nvPr/>
        </p:nvSpPr>
        <p:spPr>
          <a:xfrm rot="10800000" flipV="1">
            <a:off x="228600" y="1905000"/>
            <a:ext cx="8534401" cy="33547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lvl="1" algn="ctr"/>
            <a:r>
              <a:rPr lang="en-GB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</a:t>
            </a:r>
            <a:r>
              <a:rPr lang="en-GB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</a:t>
            </a:r>
            <a:r>
              <a:rPr lang="en-GB" sz="80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আত্মকর্মসংস্থান</a:t>
            </a:r>
            <a:r>
              <a:rPr lang="en-GB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6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40B9-B46A-8E43-AD17-93750AC0E2E9}"/>
              </a:ext>
            </a:extLst>
          </p:cNvPr>
          <p:cNvSpPr txBox="1"/>
          <p:nvPr/>
        </p:nvSpPr>
        <p:spPr>
          <a:xfrm>
            <a:off x="406219" y="963293"/>
            <a:ext cx="8509181" cy="5386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/>
              <a:t>সুতরাং আমরা বলতে পারি  ............................</a:t>
            </a:r>
          </a:p>
          <a:p>
            <a:pPr algn="l"/>
            <a:endParaRPr lang="bn-BD" b="1" dirty="0"/>
          </a:p>
          <a:p>
            <a:pPr algn="l"/>
            <a:r>
              <a:rPr lang="bn-BD" sz="4400" b="1" dirty="0"/>
              <a:t>নিজস্ব পুঁজি বা ঋণ করা স্বল্প মূলধন নিয়ে নিজের চিন্তা ,জ্ঞান ও দক্ষতাকে কাজে লাগিয়ে  নিজেই নিজের কর্মের ব্যাবস্থা করাকে আত্মকর্মসংস্থান বলে ।</a:t>
            </a:r>
          </a:p>
          <a:p>
            <a:pPr algn="l"/>
            <a:endParaRPr lang="bn-BD" b="1" dirty="0"/>
          </a:p>
        </p:txBody>
      </p:sp>
    </p:spTree>
    <p:extLst>
      <p:ext uri="{BB962C8B-B14F-4D97-AF65-F5344CB8AC3E}">
        <p14:creationId xmlns:p14="http://schemas.microsoft.com/office/powerpoint/2010/main" val="290799461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11A9B0-FA79-0D4F-8AD6-D029FC06D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074"/>
            <a:ext cx="3212099" cy="19997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7A1D13A-83D4-C144-9BF0-89211C5D5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0" y="914075"/>
            <a:ext cx="3111815" cy="214519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C8EF0D5-F09B-FB49-8F6C-70336D2C3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3124008" cy="189604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83D3136-9864-3343-8DAB-67B4078D4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120161"/>
            <a:ext cx="3505199" cy="1891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8662D-D529-624E-9DE6-A958F46A2AD2}"/>
              </a:ext>
            </a:extLst>
          </p:cNvPr>
          <p:cNvSpPr txBox="1"/>
          <p:nvPr/>
        </p:nvSpPr>
        <p:spPr>
          <a:xfrm>
            <a:off x="304800" y="320499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latin typeface="Calibri" panose="020F0502020204030204" pitchFamily="34" charset="0"/>
              </a:rPr>
              <a:t>মুদি দোকান 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D3508-9526-F34A-8EA2-EBD0D8AE5F78}"/>
              </a:ext>
            </a:extLst>
          </p:cNvPr>
          <p:cNvSpPr txBox="1"/>
          <p:nvPr/>
        </p:nvSpPr>
        <p:spPr>
          <a:xfrm>
            <a:off x="381000" y="59977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Calibri" panose="020F0502020204030204" pitchFamily="34" charset="0"/>
              </a:rPr>
              <a:t>পার্লার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1DB4F-FC90-524F-85E3-801970917E05}"/>
              </a:ext>
            </a:extLst>
          </p:cNvPr>
          <p:cNvSpPr txBox="1"/>
          <p:nvPr/>
        </p:nvSpPr>
        <p:spPr>
          <a:xfrm>
            <a:off x="3304109" y="5578367"/>
            <a:ext cx="187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45C22-7F96-A74A-ADA8-2F3DBB238E60}"/>
              </a:ext>
            </a:extLst>
          </p:cNvPr>
          <p:cNvSpPr txBox="1"/>
          <p:nvPr/>
        </p:nvSpPr>
        <p:spPr>
          <a:xfrm>
            <a:off x="4267200" y="2971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4000" b="1" dirty="0" err="1" smtClean="0">
                <a:latin typeface="Calibri" panose="020F0502020204030204" pitchFamily="34" charset="0"/>
              </a:rPr>
              <a:t>সবজির</a:t>
            </a:r>
            <a:r>
              <a:rPr lang="en-GB" sz="4000" b="1" dirty="0" smtClean="0">
                <a:latin typeface="Calibri" panose="020F0502020204030204" pitchFamily="34" charset="0"/>
              </a:rPr>
              <a:t> </a:t>
            </a:r>
            <a:r>
              <a:rPr lang="en-GB" sz="4000" b="1" dirty="0" err="1" smtClean="0">
                <a:latin typeface="Calibri" panose="020F0502020204030204" pitchFamily="34" charset="0"/>
              </a:rPr>
              <a:t>দোকান</a:t>
            </a:r>
            <a:r>
              <a:rPr lang="en-GB" sz="4000" b="1" dirty="0" smtClean="0">
                <a:latin typeface="Calibri" panose="020F0502020204030204" pitchFamily="34" charset="0"/>
              </a:rPr>
              <a:t> 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013C7-E8D7-8643-9AD2-C4BC14E4375C}"/>
              </a:ext>
            </a:extLst>
          </p:cNvPr>
          <p:cNvSpPr txBox="1"/>
          <p:nvPr/>
        </p:nvSpPr>
        <p:spPr>
          <a:xfrm>
            <a:off x="5105400" y="6019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ফলের চাষ</a:t>
            </a:r>
            <a:endParaRPr lang="en-US" sz="4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9DB4F-1D70-B747-9EBF-AC53083770C7}"/>
              </a:ext>
            </a:extLst>
          </p:cNvPr>
          <p:cNvSpPr txBox="1"/>
          <p:nvPr/>
        </p:nvSpPr>
        <p:spPr>
          <a:xfrm>
            <a:off x="1524000" y="-32634"/>
            <a:ext cx="6916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/>
              <a:t>আত্মকর্মসংস্থান  কি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41156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B1C412-741B-5249-BADD-97975FA37B6E}"/>
              </a:ext>
            </a:extLst>
          </p:cNvPr>
          <p:cNvSpPr txBox="1"/>
          <p:nvPr/>
        </p:nvSpPr>
        <p:spPr>
          <a:xfrm>
            <a:off x="228600" y="2990671"/>
            <a:ext cx="88392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</a:rPr>
              <a:t>আত্মকর্মসংস্থানের  প্রয়োজনীয়তা  ব্যাখ্যা  করতে  পারবে 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728D4-0C49-5D43-8975-C4FE979F985C}"/>
              </a:ext>
            </a:extLst>
          </p:cNvPr>
          <p:cNvSpPr txBox="1"/>
          <p:nvPr/>
        </p:nvSpPr>
        <p:spPr>
          <a:xfrm rot="10800000" flipV="1">
            <a:off x="526480" y="54098"/>
            <a:ext cx="831272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এই পাঠ  শেষে শিক্ষার্থীরা ..........................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42690-553C-DB45-97A0-B7B74B1D28E1}"/>
              </a:ext>
            </a:extLst>
          </p:cNvPr>
          <p:cNvSpPr txBox="1"/>
          <p:nvPr/>
        </p:nvSpPr>
        <p:spPr>
          <a:xfrm>
            <a:off x="228600" y="1676400"/>
            <a:ext cx="777931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</a:rPr>
              <a:t>আত্মকর্মসংস্থান ধারণা  ব্যাখ্যা  করতে পারবে 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D3ADC-31A9-734D-993B-31356A04F3E4}"/>
              </a:ext>
            </a:extLst>
          </p:cNvPr>
          <p:cNvSpPr txBox="1"/>
          <p:nvPr/>
        </p:nvSpPr>
        <p:spPr>
          <a:xfrm>
            <a:off x="219463" y="4286071"/>
            <a:ext cx="8695937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</a:rPr>
              <a:t>আত্মকর্মসংস্থানের  উপযুক্ত ও লাভজনক  ক্ষেত্রগুলো  চিহ্নিত  করতে  পারবে ।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501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D91558-78EC-FC4B-8FAE-74131E7AC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4191000"/>
            <a:ext cx="3076651" cy="189091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D6FEF90-E893-AB43-8E1F-5B88CA80A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57" y="4191000"/>
            <a:ext cx="2880689" cy="189091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7CD3831-D3EE-F94D-96BC-F01937FE8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3642251" cy="2209800"/>
          </a:xfrm>
          <a:prstGeom prst="rect">
            <a:avLst/>
          </a:prstGeom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D9B0B40-BEB2-9D48-8470-DFEA18CFB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3733800" cy="212651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DED036-6618-1E4E-8E3B-8CAFE1139735}"/>
              </a:ext>
            </a:extLst>
          </p:cNvPr>
          <p:cNvSpPr txBox="1"/>
          <p:nvPr/>
        </p:nvSpPr>
        <p:spPr>
          <a:xfrm>
            <a:off x="144536" y="3455746"/>
            <a:ext cx="861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alibri" panose="020F0502020204030204" pitchFamily="34" charset="0"/>
              </a:rPr>
              <a:t>জীবনযাত্রার মান উন্নয়ন 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8510D-C76F-094A-A2AB-268042D6EF4A}"/>
              </a:ext>
            </a:extLst>
          </p:cNvPr>
          <p:cNvSpPr txBox="1"/>
          <p:nvPr/>
        </p:nvSpPr>
        <p:spPr>
          <a:xfrm>
            <a:off x="5753256" y="623383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latin typeface="Calibri" panose="020F0502020204030204" pitchFamily="34" charset="0"/>
              </a:rPr>
              <a:t>কর্মসংস্থান </a:t>
            </a:r>
            <a:r>
              <a:rPr lang="en-GB" sz="4000" b="1" dirty="0" err="1">
                <a:latin typeface="Calibri" panose="020F0502020204030204" pitchFamily="34" charset="0"/>
              </a:rPr>
              <a:t>সৃষ্টি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E5A3B-9D87-F74F-A05F-D5170541A141}"/>
              </a:ext>
            </a:extLst>
          </p:cNvPr>
          <p:cNvSpPr txBox="1"/>
          <p:nvPr/>
        </p:nvSpPr>
        <p:spPr>
          <a:xfrm>
            <a:off x="218035" y="6229678"/>
            <a:ext cx="496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Calibri" panose="020F0502020204030204" pitchFamily="34" charset="0"/>
              </a:rPr>
              <a:t>অর্থনৈতিক</a:t>
            </a:r>
            <a:r>
              <a:rPr lang="en-GB" sz="4000" b="1" dirty="0">
                <a:latin typeface="Calibri" panose="020F0502020204030204" pitchFamily="34" charset="0"/>
              </a:rPr>
              <a:t>  </a:t>
            </a:r>
            <a:r>
              <a:rPr lang="en-GB" sz="4000" b="1" dirty="0" err="1">
                <a:latin typeface="Calibri" panose="020F0502020204030204" pitchFamily="34" charset="0"/>
              </a:rPr>
              <a:t>উন্নয়ন</a:t>
            </a:r>
            <a:r>
              <a:rPr lang="en-GB" sz="4000" b="1" dirty="0">
                <a:latin typeface="Calibri" panose="020F0502020204030204" pitchFamily="34" charset="0"/>
              </a:rPr>
              <a:t> 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C512A-1682-A04E-B706-6B386C55F4C4}"/>
              </a:ext>
            </a:extLst>
          </p:cNvPr>
          <p:cNvSpPr txBox="1"/>
          <p:nvPr/>
        </p:nvSpPr>
        <p:spPr>
          <a:xfrm>
            <a:off x="381001" y="12963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আত্মকর্মসংস্থানের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গুরুত্ব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5149"/>
      </p:ext>
    </p:extLst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7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158DBE-3876-4648-B636-E0AB1272102A}"/>
              </a:ext>
            </a:extLst>
          </p:cNvPr>
          <p:cNvSpPr txBox="1"/>
          <p:nvPr/>
        </p:nvSpPr>
        <p:spPr>
          <a:xfrm>
            <a:off x="149946" y="331648"/>
            <a:ext cx="899405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b="1" dirty="0"/>
              <a:t>আমরা দেখতে পেলাম  আত্মকর্মসংস্থানের  মাধ্যমে..</a:t>
            </a:r>
            <a:r>
              <a:rPr lang="en-GB" sz="4000" b="1" dirty="0"/>
              <a:t>.........</a:t>
            </a:r>
            <a:endParaRPr lang="bn-BD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56BC-5896-3448-A987-9CEB676DC432}"/>
              </a:ext>
            </a:extLst>
          </p:cNvPr>
          <p:cNvSpPr txBox="1"/>
          <p:nvPr/>
        </p:nvSpPr>
        <p:spPr>
          <a:xfrm>
            <a:off x="838200" y="1676400"/>
            <a:ext cx="81097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Wingdings" pitchFamily="2" charset="2"/>
              <a:buChar char="v"/>
            </a:pPr>
            <a:r>
              <a:rPr lang="bn-BD" sz="4000" b="1" dirty="0"/>
              <a:t>বেকার সমস্যা  দূর হয়</a:t>
            </a:r>
            <a:r>
              <a:rPr lang="bn-BD" sz="4000" b="1" dirty="0" smtClean="0"/>
              <a:t>।</a:t>
            </a:r>
            <a:endParaRPr lang="en-US" sz="4000" b="1" dirty="0" smtClean="0"/>
          </a:p>
          <a:p>
            <a:pPr marL="1485900" lvl="2" indent="-571500">
              <a:buFont typeface="Wingdings" pitchFamily="2" charset="2"/>
              <a:buChar char="v"/>
            </a:pPr>
            <a:endParaRPr lang="en-US" sz="4000" b="1" dirty="0" smtClean="0"/>
          </a:p>
          <a:p>
            <a:pPr marL="1485900" lvl="2" indent="-571500">
              <a:buFont typeface="Wingdings" pitchFamily="2" charset="2"/>
              <a:buChar char="v"/>
            </a:pPr>
            <a:endParaRPr lang="en-US" sz="4000" b="1" dirty="0" smtClean="0"/>
          </a:p>
          <a:p>
            <a:pPr marL="1485900" lvl="2" indent="-571500">
              <a:buFont typeface="Wingdings" pitchFamily="2" charset="2"/>
              <a:buChar char="v"/>
            </a:pPr>
            <a:endParaRPr lang="en-US" sz="4000" b="1" dirty="0" smtClean="0"/>
          </a:p>
          <a:p>
            <a:pPr marL="571500" indent="-571500" algn="l">
              <a:buFont typeface="Wingdings" pitchFamily="2" charset="2"/>
              <a:buChar char="v"/>
            </a:pP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14198-1AAC-EA43-A7B6-BA6EA903E7BE}"/>
              </a:ext>
            </a:extLst>
          </p:cNvPr>
          <p:cNvSpPr txBox="1"/>
          <p:nvPr/>
        </p:nvSpPr>
        <p:spPr>
          <a:xfrm>
            <a:off x="881820" y="3267516"/>
            <a:ext cx="79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/>
              <a:t>কর্মসংস্থানের সুযোগ সৃষ্টি হয়।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487AD-D60F-4241-B05E-FB45F031D994}"/>
              </a:ext>
            </a:extLst>
          </p:cNvPr>
          <p:cNvSpPr txBox="1"/>
          <p:nvPr/>
        </p:nvSpPr>
        <p:spPr>
          <a:xfrm>
            <a:off x="881820" y="4404890"/>
            <a:ext cx="675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/>
              <a:t>জীবনযাত্রার মান বৃদ্ধি পায়।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EFC2E-9C22-CD4B-BD9C-844124B66ACF}"/>
              </a:ext>
            </a:extLst>
          </p:cNvPr>
          <p:cNvSpPr txBox="1"/>
          <p:nvPr/>
        </p:nvSpPr>
        <p:spPr>
          <a:xfrm flipV="1">
            <a:off x="681575" y="7324650"/>
            <a:ext cx="48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90E4B-6558-AC40-88B0-F1CFDE888533}"/>
              </a:ext>
            </a:extLst>
          </p:cNvPr>
          <p:cNvSpPr txBox="1"/>
          <p:nvPr/>
        </p:nvSpPr>
        <p:spPr>
          <a:xfrm>
            <a:off x="881820" y="2376322"/>
            <a:ext cx="826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3600" b="1" dirty="0"/>
              <a:t>জাতীয় অর্থনীতিতে অবদান রাখা </a:t>
            </a:r>
            <a:r>
              <a:rPr lang="bn-BD" sz="3600" b="1" dirty="0" smtClean="0"/>
              <a:t>যায়।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15710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/>
      <p:bldP spid="7" grpId="0" build="allAtOnce"/>
      <p:bldP spid="9" grpId="0" build="allAtOnce"/>
      <p:bldP spid="1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195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Vrinda</vt:lpstr>
      <vt:lpstr>Wingdings</vt:lpstr>
      <vt:lpstr>Office Theme</vt:lpstr>
      <vt:lpstr>স্বাগতম 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Techoloy</dc:creator>
  <cp:lastModifiedBy>Techoloy</cp:lastModifiedBy>
  <cp:revision>23</cp:revision>
  <dcterms:created xsi:type="dcterms:W3CDTF">2019-10-02T17:20:23Z</dcterms:created>
  <dcterms:modified xsi:type="dcterms:W3CDTF">2019-10-22T17:19:00Z</dcterms:modified>
</cp:coreProperties>
</file>