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0" r:id="rId2"/>
    <p:sldId id="258" r:id="rId3"/>
    <p:sldId id="279" r:id="rId4"/>
    <p:sldId id="260" r:id="rId5"/>
    <p:sldId id="261" r:id="rId6"/>
    <p:sldId id="262" r:id="rId7"/>
    <p:sldId id="264" r:id="rId8"/>
    <p:sldId id="277" r:id="rId9"/>
    <p:sldId id="265" r:id="rId10"/>
    <p:sldId id="266" r:id="rId11"/>
    <p:sldId id="267" r:id="rId12"/>
    <p:sldId id="268" r:id="rId13"/>
    <p:sldId id="269" r:id="rId14"/>
    <p:sldId id="278" r:id="rId15"/>
    <p:sldId id="270" r:id="rId16"/>
    <p:sldId id="271" r:id="rId17"/>
    <p:sldId id="275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3547A-2CDB-4F22-9813-1D53554175E0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E3E7F-9BEF-413C-8CFD-BCEF1F4C1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76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স্লাইডটি মানসিক পরিবেশ সৃষ্টি করে পাঠ শিরোনাম বের করার উদ্দেশ্যে দেয়া হয়েছে।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প্রথমে ধারাবাহিকভাবে ট্রিগার চেপে এবং স্লাইডে উল্লেখিত প্রশ্নোত্তরের মাধ্যমে পাঠ শিরোনাম বের করা যেতে পারে।তবে প্রয়োজনে অন্য   যুক্তিযুক্ত উপায়ে একাজটি করা যেতে পারে।</a:t>
            </a:r>
            <a:r>
              <a:rPr lang="en-US" baseline="0" dirty="0" smtClean="0"/>
              <a:t>  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এছাড়া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 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অথবা  অন্য কোনো যুক্তিযুক্ত উপায় অবলম্বন করে কাজটি করতে পারেন ।</a:t>
            </a:r>
            <a:endParaRPr lang="bn-BD" sz="1200" baseline="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bn-BD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22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।</a:t>
            </a:r>
            <a:r>
              <a:rPr lang="en-US" baseline="0" dirty="0" smtClean="0"/>
              <a:t> </a:t>
            </a:r>
            <a:r>
              <a:rPr lang="bn-BD" baseline="0" dirty="0" smtClean="0"/>
              <a:t> 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70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স্কেল দিয়ে শিক্ষার্থীদেরকে</a:t>
            </a:r>
            <a:r>
              <a:rPr lang="bn-BD" baseline="0" dirty="0" smtClean="0"/>
              <a:t> নিজ নিজ জ্যামিতি বক্সের </a:t>
            </a:r>
            <a:r>
              <a:rPr lang="bn-BD" baseline="0" smtClean="0"/>
              <a:t>প্রস্থ মেপে  দেখতে বলেও একাজটি </a:t>
            </a:r>
            <a:r>
              <a:rPr lang="bn-BD" baseline="0" dirty="0" smtClean="0"/>
              <a:t>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22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স্লাইডে জোড়ায় কাজ দিয়ে শিক্ষার্থীদের পরিমাপের প্রয়োজনীয়তা সম্পর্কে চিন্তন দক্ষতার উন্নয়ন ঘটেছে কি- না তা যাচাই করা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92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পাঠটি সম্পর্কে সার্বিকভাবে জানার জন্য মূল্যায়নের ব্যবস্থা করা যেতে পারে। অথবা বিষয় শিক্ষক নিজের মত প্রশ্ন করেও কাজটি করতে পারেন।</a:t>
            </a:r>
            <a:endParaRPr lang="en-US" dirty="0" smtClean="0"/>
          </a:p>
          <a:p>
            <a:r>
              <a:rPr lang="bn-BD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25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/>
              <a:t>শিক্ষার্থীদের চিন্তন দক্ষতা পরিমাপের জন্য এ ধরনের </a:t>
            </a:r>
            <a:r>
              <a:rPr lang="bn-BD" dirty="0" smtClean="0"/>
              <a:t>দলগত</a:t>
            </a:r>
            <a:r>
              <a:rPr lang="bn-BD" baseline="0" dirty="0" smtClean="0"/>
              <a:t>  কাজ দিতে পারেন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69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এই স্লাইডটি শিরোনাম</a:t>
            </a:r>
            <a:r>
              <a:rPr lang="bn-BD" baseline="0" dirty="0" smtClean="0"/>
              <a:t> লেখাসহ </a:t>
            </a:r>
            <a:r>
              <a:rPr lang="bn-BD" dirty="0" smtClean="0"/>
              <a:t>পাঠ</a:t>
            </a:r>
            <a:r>
              <a:rPr lang="bn-BD" baseline="0" dirty="0" smtClean="0"/>
              <a:t> ঘোষণার জন্য রাখা হয়েছে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59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এই পাঠ শেষে অর্জিতব্য শিখনফলকে সামনে রেখে </a:t>
            </a:r>
            <a:r>
              <a:rPr lang="bn-BD" dirty="0" smtClean="0"/>
              <a:t>পাঠকে</a:t>
            </a:r>
            <a:r>
              <a:rPr lang="bn-BD" baseline="0" dirty="0" smtClean="0"/>
              <a:t> ধারাবাহিকভাবে পরিচালনার উদ্দেশ্যে </a:t>
            </a:r>
            <a:r>
              <a:rPr lang="bn-BD" dirty="0" smtClean="0"/>
              <a:t>এই স্লাইডটি </a:t>
            </a:r>
            <a:r>
              <a:rPr lang="bn-BD" baseline="0" dirty="0" smtClean="0"/>
              <a:t>রাখা হয়েছে।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87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স্লাইডে উল্লেখিত ছবিগুলো প্রদর্শন এবং প্রশ্নোত্তরের মাধ্যমে শিক্ষার্থীদের কাছ  থেকে পরিমাপের সঙ্ঘা বের করে আনার চেষ্টা করা হয়েছে।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/>
              <a:t>তবে প্রয়োজনে অন্য   যুক্তিযুক্ত উপায়ে একাজটি করা যেতে পারে।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99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পরিমাপের প্রয়োজনীয়তা উপস্থাপন অব্যাহত রয়েছে।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তবে এখানেও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বিশেষ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প্রয়োজনে বাস্তব উপকরণ ব্যবহার করেও একাজটি করা যাবে</a:t>
            </a:r>
            <a:endParaRPr lang="bn-BD" baseline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00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স্লাইডে জোড়ায় কাজ দিয়ে শিক্ষার্থীদের পরিমাপের প্রয়োজনীয়তা সম্পর্কে চিন্তন দক্ষতার উন্নয়ন ঘটেছে কি- না তা যাচাই করা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8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এই স্লাইডে আরো কিছু ঘটনার ছবি উ ল্লেখ করে  পরিমাপের প্রয়োজনীয়তা উপস্থাপন সমাপ্ত হবে।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baseline="0" dirty="0" smtClean="0"/>
              <a:t>।</a:t>
            </a:r>
            <a:r>
              <a:rPr lang="en-US" baseline="0" dirty="0" smtClean="0"/>
              <a:t> </a:t>
            </a:r>
            <a:r>
              <a:rPr lang="bn-BD" baseline="0" dirty="0" smtClean="0"/>
              <a:t> 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38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স্লাইডে জোড়ায় কাজ দিয়ে শিক্ষার্থীদের পরিমাপের প্রয়োজনীয়তা সম্পর্কে চিন্তন দক্ষতার উন্নয়ন ঘটেছে কি- না তা যাচাই করা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58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এই স্লাইড থেকে পরিমাপের এককের গুরুত্ব ও  প্রয়োজনীয়তা উপস্থাপন শুরু  করা হয়েছে।</a:t>
            </a:r>
          </a:p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প্রথমে ভিডিওটি দেখিয়ে শিক্ষার্থীদের হাতে-কলমে কাজে উৎসাহিত  করার জন্য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সম্ভব হলে প্রত্যকে নিজ নিজ হাত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বেঞ্চের দৈর্ঘ্য মেপে নিতে বলতে পারেন।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/>
              <a:t>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 smtClean="0"/>
          </a:p>
          <a:p>
            <a:endParaRPr lang="bn-BD" baseline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7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4213-EB5B-4394-97A4-44A250F37E73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21E1-9B72-4E2E-858D-72CBF7B84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2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4213-EB5B-4394-97A4-44A250F37E73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21E1-9B72-4E2E-858D-72CBF7B84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2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4213-EB5B-4394-97A4-44A250F37E73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21E1-9B72-4E2E-858D-72CBF7B84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24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8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4213-EB5B-4394-97A4-44A250F37E73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21E1-9B72-4E2E-858D-72CBF7B84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1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4213-EB5B-4394-97A4-44A250F37E73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21E1-9B72-4E2E-858D-72CBF7B84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1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4213-EB5B-4394-97A4-44A250F37E73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21E1-9B72-4E2E-858D-72CBF7B84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3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4213-EB5B-4394-97A4-44A250F37E73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21E1-9B72-4E2E-858D-72CBF7B84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5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4213-EB5B-4394-97A4-44A250F37E73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21E1-9B72-4E2E-858D-72CBF7B84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0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4213-EB5B-4394-97A4-44A250F37E73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21E1-9B72-4E2E-858D-72CBF7B84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2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4213-EB5B-4394-97A4-44A250F37E73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21E1-9B72-4E2E-858D-72CBF7B84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3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4213-EB5B-4394-97A4-44A250F37E73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21E1-9B72-4E2E-858D-72CBF7B84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5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D4213-EB5B-4394-97A4-44A250F37E73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321E1-9B72-4E2E-858D-72CBF7B84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a2i.pmo.gov.bd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microsoft.com/office/2007/relationships/hdphoto" Target="../media/hdphoto9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8.wdp"/><Relationship Id="rId4" Type="http://schemas.openxmlformats.org/officeDocument/2006/relationships/image" Target="../media/image23.png"/><Relationship Id="rId9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6.wdp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84"/>
            <a:ext cx="9181578" cy="1234587"/>
          </a:xfrm>
          <a:prstGeom prst="rect">
            <a:avLst/>
          </a:prstGeom>
        </p:spPr>
      </p:pic>
      <p:pic>
        <p:nvPicPr>
          <p:cNvPr id="25" name="Picture 2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96" y="-2706"/>
            <a:ext cx="1687938" cy="9886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7119" y="3089189"/>
            <a:ext cx="5604543" cy="10391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buNone/>
            </a:pPr>
            <a:r>
              <a:rPr lang="bn-BD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বিজ্ঞান </a:t>
            </a: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ক্লা</a:t>
            </a:r>
            <a:r>
              <a:rPr lang="bn-BD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7580" y="4214802"/>
            <a:ext cx="5307495" cy="13882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cap="none" spc="0" dirty="0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F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2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04367" y="1781666"/>
            <a:ext cx="1979961" cy="4984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6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4703" y="2983042"/>
            <a:ext cx="7199290" cy="1090886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44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দৈনদিন জীবনে পরিমাপ প্রয়োজন হয় এমন </a:t>
            </a:r>
          </a:p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৫টি 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ঘটনার একটি তালিকা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 </a:t>
            </a: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841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653" y="2928265"/>
            <a:ext cx="2371732" cy="2880918"/>
            <a:chOff x="533400" y="2345040"/>
            <a:chExt cx="2371732" cy="2880918"/>
          </a:xfrm>
        </p:grpSpPr>
        <p:pic>
          <p:nvPicPr>
            <p:cNvPr id="9" name="Picture 8" descr="Short-hand.jpg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33400" y="2345040"/>
              <a:ext cx="2371732" cy="2880918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873468" y="2377966"/>
              <a:ext cx="990977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১১ হাত</a:t>
              </a:r>
              <a:endPara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11389" y="2945425"/>
            <a:ext cx="2362874" cy="2870158"/>
            <a:chOff x="6172200" y="2362200"/>
            <a:chExt cx="2362874" cy="2870158"/>
          </a:xfrm>
        </p:grpSpPr>
        <p:pic>
          <p:nvPicPr>
            <p:cNvPr id="8" name="Picture 7" descr="Long-hand.jpg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72200" y="2362200"/>
              <a:ext cx="2362874" cy="2870158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203732" y="2393732"/>
              <a:ext cx="1013419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১০ হাত</a:t>
              </a:r>
              <a:endPara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Left-Right Arrow 13"/>
          <p:cNvSpPr/>
          <p:nvPr/>
        </p:nvSpPr>
        <p:spPr>
          <a:xfrm>
            <a:off x="3039891" y="3512987"/>
            <a:ext cx="3126830" cy="1371600"/>
          </a:xfrm>
          <a:prstGeom prst="leftRightArrow">
            <a:avLst>
              <a:gd name="adj1" fmla="val 60795"/>
              <a:gd name="adj2" fmla="val 2565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দড়িটি পরিমাপে এরূপ ভিন্নতা কেনো?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3043782" y="3514115"/>
            <a:ext cx="3126830" cy="1371600"/>
          </a:xfrm>
          <a:prstGeom prst="leftRightArrow">
            <a:avLst>
              <a:gd name="adj1" fmla="val 60795"/>
              <a:gd name="adj2" fmla="val 2565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এরূপ অসুবিধা কীভাবে দূর করা যায়?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Scale-1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2521" y="2957167"/>
            <a:ext cx="3124200" cy="2842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01191" y="4909467"/>
            <a:ext cx="7593631" cy="52322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 দিয়ে মাপলে সব সময় সঠিক পরিমাপ পাওয়া যাবে কি?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52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cale-1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8800" y="1192500"/>
            <a:ext cx="5429650" cy="4940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2" name="Group 21"/>
          <p:cNvGrpSpPr/>
          <p:nvPr/>
        </p:nvGrpSpPr>
        <p:grpSpPr>
          <a:xfrm>
            <a:off x="982640" y="1828800"/>
            <a:ext cx="3970360" cy="3124200"/>
            <a:chOff x="982640" y="762000"/>
            <a:chExt cx="3970360" cy="3124200"/>
          </a:xfrm>
        </p:grpSpPr>
        <p:sp>
          <p:nvSpPr>
            <p:cNvPr id="21" name="Freeform 20"/>
            <p:cNvSpPr/>
            <p:nvPr/>
          </p:nvSpPr>
          <p:spPr>
            <a:xfrm>
              <a:off x="990600" y="762000"/>
              <a:ext cx="3962400" cy="3124200"/>
            </a:xfrm>
            <a:custGeom>
              <a:avLst/>
              <a:gdLst>
                <a:gd name="connsiteX0" fmla="*/ 0 w 3810000"/>
                <a:gd name="connsiteY0" fmla="*/ 190504 h 1143000"/>
                <a:gd name="connsiteX1" fmla="*/ 55798 w 3810000"/>
                <a:gd name="connsiteY1" fmla="*/ 55797 h 1143000"/>
                <a:gd name="connsiteX2" fmla="*/ 190505 w 3810000"/>
                <a:gd name="connsiteY2" fmla="*/ 0 h 1143000"/>
                <a:gd name="connsiteX3" fmla="*/ 635000 w 3810000"/>
                <a:gd name="connsiteY3" fmla="*/ 0 h 1143000"/>
                <a:gd name="connsiteX4" fmla="*/ 635000 w 3810000"/>
                <a:gd name="connsiteY4" fmla="*/ 0 h 1143000"/>
                <a:gd name="connsiteX5" fmla="*/ 1587500 w 3810000"/>
                <a:gd name="connsiteY5" fmla="*/ 0 h 1143000"/>
                <a:gd name="connsiteX6" fmla="*/ 3619496 w 3810000"/>
                <a:gd name="connsiteY6" fmla="*/ 0 h 1143000"/>
                <a:gd name="connsiteX7" fmla="*/ 3754203 w 3810000"/>
                <a:gd name="connsiteY7" fmla="*/ 55798 h 1143000"/>
                <a:gd name="connsiteX8" fmla="*/ 3810000 w 3810000"/>
                <a:gd name="connsiteY8" fmla="*/ 190505 h 1143000"/>
                <a:gd name="connsiteX9" fmla="*/ 3810000 w 3810000"/>
                <a:gd name="connsiteY9" fmla="*/ 666750 h 1143000"/>
                <a:gd name="connsiteX10" fmla="*/ 3810000 w 3810000"/>
                <a:gd name="connsiteY10" fmla="*/ 666750 h 1143000"/>
                <a:gd name="connsiteX11" fmla="*/ 3810000 w 3810000"/>
                <a:gd name="connsiteY11" fmla="*/ 952500 h 1143000"/>
                <a:gd name="connsiteX12" fmla="*/ 3810000 w 3810000"/>
                <a:gd name="connsiteY12" fmla="*/ 952496 h 1143000"/>
                <a:gd name="connsiteX13" fmla="*/ 3754203 w 3810000"/>
                <a:gd name="connsiteY13" fmla="*/ 1087203 h 1143000"/>
                <a:gd name="connsiteX14" fmla="*/ 3619496 w 3810000"/>
                <a:gd name="connsiteY14" fmla="*/ 1143000 h 1143000"/>
                <a:gd name="connsiteX15" fmla="*/ 1587500 w 3810000"/>
                <a:gd name="connsiteY15" fmla="*/ 1143000 h 1143000"/>
                <a:gd name="connsiteX16" fmla="*/ 1111263 w 3810000"/>
                <a:gd name="connsiteY16" fmla="*/ 1285875 h 1143000"/>
                <a:gd name="connsiteX17" fmla="*/ 635000 w 3810000"/>
                <a:gd name="connsiteY17" fmla="*/ 1143000 h 1143000"/>
                <a:gd name="connsiteX18" fmla="*/ 190504 w 3810000"/>
                <a:gd name="connsiteY18" fmla="*/ 1143000 h 1143000"/>
                <a:gd name="connsiteX19" fmla="*/ 55797 w 3810000"/>
                <a:gd name="connsiteY19" fmla="*/ 1087203 h 1143000"/>
                <a:gd name="connsiteX20" fmla="*/ 0 w 3810000"/>
                <a:gd name="connsiteY20" fmla="*/ 952496 h 1143000"/>
                <a:gd name="connsiteX21" fmla="*/ 0 w 3810000"/>
                <a:gd name="connsiteY21" fmla="*/ 952500 h 1143000"/>
                <a:gd name="connsiteX22" fmla="*/ 0 w 3810000"/>
                <a:gd name="connsiteY22" fmla="*/ 666750 h 1143000"/>
                <a:gd name="connsiteX23" fmla="*/ 0 w 3810000"/>
                <a:gd name="connsiteY23" fmla="*/ 666750 h 1143000"/>
                <a:gd name="connsiteX24" fmla="*/ 0 w 3810000"/>
                <a:gd name="connsiteY24" fmla="*/ 190504 h 1143000"/>
                <a:gd name="connsiteX0" fmla="*/ 0 w 3810000"/>
                <a:gd name="connsiteY0" fmla="*/ 190504 h 3124200"/>
                <a:gd name="connsiteX1" fmla="*/ 55798 w 3810000"/>
                <a:gd name="connsiteY1" fmla="*/ 55797 h 3124200"/>
                <a:gd name="connsiteX2" fmla="*/ 190505 w 3810000"/>
                <a:gd name="connsiteY2" fmla="*/ 0 h 3124200"/>
                <a:gd name="connsiteX3" fmla="*/ 635000 w 3810000"/>
                <a:gd name="connsiteY3" fmla="*/ 0 h 3124200"/>
                <a:gd name="connsiteX4" fmla="*/ 635000 w 3810000"/>
                <a:gd name="connsiteY4" fmla="*/ 0 h 3124200"/>
                <a:gd name="connsiteX5" fmla="*/ 1587500 w 3810000"/>
                <a:gd name="connsiteY5" fmla="*/ 0 h 3124200"/>
                <a:gd name="connsiteX6" fmla="*/ 3619496 w 3810000"/>
                <a:gd name="connsiteY6" fmla="*/ 0 h 3124200"/>
                <a:gd name="connsiteX7" fmla="*/ 3754203 w 3810000"/>
                <a:gd name="connsiteY7" fmla="*/ 55798 h 3124200"/>
                <a:gd name="connsiteX8" fmla="*/ 3810000 w 3810000"/>
                <a:gd name="connsiteY8" fmla="*/ 190505 h 3124200"/>
                <a:gd name="connsiteX9" fmla="*/ 3810000 w 3810000"/>
                <a:gd name="connsiteY9" fmla="*/ 666750 h 3124200"/>
                <a:gd name="connsiteX10" fmla="*/ 3810000 w 3810000"/>
                <a:gd name="connsiteY10" fmla="*/ 666750 h 3124200"/>
                <a:gd name="connsiteX11" fmla="*/ 3810000 w 3810000"/>
                <a:gd name="connsiteY11" fmla="*/ 952500 h 3124200"/>
                <a:gd name="connsiteX12" fmla="*/ 3810000 w 3810000"/>
                <a:gd name="connsiteY12" fmla="*/ 952496 h 3124200"/>
                <a:gd name="connsiteX13" fmla="*/ 3754203 w 3810000"/>
                <a:gd name="connsiteY13" fmla="*/ 1087203 h 3124200"/>
                <a:gd name="connsiteX14" fmla="*/ 3619496 w 3810000"/>
                <a:gd name="connsiteY14" fmla="*/ 1143000 h 3124200"/>
                <a:gd name="connsiteX15" fmla="*/ 1587500 w 3810000"/>
                <a:gd name="connsiteY15" fmla="*/ 1143000 h 3124200"/>
                <a:gd name="connsiteX16" fmla="*/ 1905000 w 3810000"/>
                <a:gd name="connsiteY16" fmla="*/ 3124200 h 3124200"/>
                <a:gd name="connsiteX17" fmla="*/ 635000 w 3810000"/>
                <a:gd name="connsiteY17" fmla="*/ 1143000 h 3124200"/>
                <a:gd name="connsiteX18" fmla="*/ 190504 w 3810000"/>
                <a:gd name="connsiteY18" fmla="*/ 1143000 h 3124200"/>
                <a:gd name="connsiteX19" fmla="*/ 55797 w 3810000"/>
                <a:gd name="connsiteY19" fmla="*/ 1087203 h 3124200"/>
                <a:gd name="connsiteX20" fmla="*/ 0 w 3810000"/>
                <a:gd name="connsiteY20" fmla="*/ 952496 h 3124200"/>
                <a:gd name="connsiteX21" fmla="*/ 0 w 3810000"/>
                <a:gd name="connsiteY21" fmla="*/ 952500 h 3124200"/>
                <a:gd name="connsiteX22" fmla="*/ 0 w 3810000"/>
                <a:gd name="connsiteY22" fmla="*/ 666750 h 3124200"/>
                <a:gd name="connsiteX23" fmla="*/ 0 w 3810000"/>
                <a:gd name="connsiteY23" fmla="*/ 666750 h 3124200"/>
                <a:gd name="connsiteX24" fmla="*/ 0 w 3810000"/>
                <a:gd name="connsiteY24" fmla="*/ 190504 h 3124200"/>
                <a:gd name="connsiteX0" fmla="*/ 0 w 3810000"/>
                <a:gd name="connsiteY0" fmla="*/ 190504 h 3124200"/>
                <a:gd name="connsiteX1" fmla="*/ 55798 w 3810000"/>
                <a:gd name="connsiteY1" fmla="*/ 55797 h 3124200"/>
                <a:gd name="connsiteX2" fmla="*/ 190505 w 3810000"/>
                <a:gd name="connsiteY2" fmla="*/ 0 h 3124200"/>
                <a:gd name="connsiteX3" fmla="*/ 635000 w 3810000"/>
                <a:gd name="connsiteY3" fmla="*/ 0 h 3124200"/>
                <a:gd name="connsiteX4" fmla="*/ 635000 w 3810000"/>
                <a:gd name="connsiteY4" fmla="*/ 0 h 3124200"/>
                <a:gd name="connsiteX5" fmla="*/ 1587500 w 3810000"/>
                <a:gd name="connsiteY5" fmla="*/ 0 h 3124200"/>
                <a:gd name="connsiteX6" fmla="*/ 3619496 w 3810000"/>
                <a:gd name="connsiteY6" fmla="*/ 0 h 3124200"/>
                <a:gd name="connsiteX7" fmla="*/ 3754203 w 3810000"/>
                <a:gd name="connsiteY7" fmla="*/ 55798 h 3124200"/>
                <a:gd name="connsiteX8" fmla="*/ 3810000 w 3810000"/>
                <a:gd name="connsiteY8" fmla="*/ 190505 h 3124200"/>
                <a:gd name="connsiteX9" fmla="*/ 3810000 w 3810000"/>
                <a:gd name="connsiteY9" fmla="*/ 666750 h 3124200"/>
                <a:gd name="connsiteX10" fmla="*/ 3810000 w 3810000"/>
                <a:gd name="connsiteY10" fmla="*/ 666750 h 3124200"/>
                <a:gd name="connsiteX11" fmla="*/ 3810000 w 3810000"/>
                <a:gd name="connsiteY11" fmla="*/ 952500 h 3124200"/>
                <a:gd name="connsiteX12" fmla="*/ 3810000 w 3810000"/>
                <a:gd name="connsiteY12" fmla="*/ 952496 h 3124200"/>
                <a:gd name="connsiteX13" fmla="*/ 3754203 w 3810000"/>
                <a:gd name="connsiteY13" fmla="*/ 1087203 h 3124200"/>
                <a:gd name="connsiteX14" fmla="*/ 3619496 w 3810000"/>
                <a:gd name="connsiteY14" fmla="*/ 1143000 h 3124200"/>
                <a:gd name="connsiteX15" fmla="*/ 1587500 w 3810000"/>
                <a:gd name="connsiteY15" fmla="*/ 1143000 h 3124200"/>
                <a:gd name="connsiteX16" fmla="*/ 1905000 w 3810000"/>
                <a:gd name="connsiteY16" fmla="*/ 3124200 h 3124200"/>
                <a:gd name="connsiteX17" fmla="*/ 1295400 w 3810000"/>
                <a:gd name="connsiteY17" fmla="*/ 1143000 h 3124200"/>
                <a:gd name="connsiteX18" fmla="*/ 190504 w 3810000"/>
                <a:gd name="connsiteY18" fmla="*/ 1143000 h 3124200"/>
                <a:gd name="connsiteX19" fmla="*/ 55797 w 3810000"/>
                <a:gd name="connsiteY19" fmla="*/ 1087203 h 3124200"/>
                <a:gd name="connsiteX20" fmla="*/ 0 w 3810000"/>
                <a:gd name="connsiteY20" fmla="*/ 952496 h 3124200"/>
                <a:gd name="connsiteX21" fmla="*/ 0 w 3810000"/>
                <a:gd name="connsiteY21" fmla="*/ 952500 h 3124200"/>
                <a:gd name="connsiteX22" fmla="*/ 0 w 3810000"/>
                <a:gd name="connsiteY22" fmla="*/ 666750 h 3124200"/>
                <a:gd name="connsiteX23" fmla="*/ 0 w 3810000"/>
                <a:gd name="connsiteY23" fmla="*/ 666750 h 3124200"/>
                <a:gd name="connsiteX24" fmla="*/ 0 w 3810000"/>
                <a:gd name="connsiteY24" fmla="*/ 190504 h 312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10000" h="3124200">
                  <a:moveTo>
                    <a:pt x="0" y="190504"/>
                  </a:moveTo>
                  <a:cubicBezTo>
                    <a:pt x="0" y="139979"/>
                    <a:pt x="20071" y="91524"/>
                    <a:pt x="55798" y="55797"/>
                  </a:cubicBezTo>
                  <a:cubicBezTo>
                    <a:pt x="91524" y="20071"/>
                    <a:pt x="139980" y="0"/>
                    <a:pt x="190505" y="0"/>
                  </a:cubicBezTo>
                  <a:lnTo>
                    <a:pt x="635000" y="0"/>
                  </a:lnTo>
                  <a:lnTo>
                    <a:pt x="635000" y="0"/>
                  </a:lnTo>
                  <a:lnTo>
                    <a:pt x="1587500" y="0"/>
                  </a:lnTo>
                  <a:lnTo>
                    <a:pt x="3619496" y="0"/>
                  </a:lnTo>
                  <a:cubicBezTo>
                    <a:pt x="3670021" y="0"/>
                    <a:pt x="3718476" y="20071"/>
                    <a:pt x="3754203" y="55798"/>
                  </a:cubicBezTo>
                  <a:cubicBezTo>
                    <a:pt x="3789929" y="91524"/>
                    <a:pt x="3810000" y="139980"/>
                    <a:pt x="3810000" y="190505"/>
                  </a:cubicBezTo>
                  <a:lnTo>
                    <a:pt x="3810000" y="666750"/>
                  </a:lnTo>
                  <a:lnTo>
                    <a:pt x="3810000" y="666750"/>
                  </a:lnTo>
                  <a:lnTo>
                    <a:pt x="3810000" y="952500"/>
                  </a:lnTo>
                  <a:lnTo>
                    <a:pt x="3810000" y="952496"/>
                  </a:lnTo>
                  <a:cubicBezTo>
                    <a:pt x="3810000" y="1003021"/>
                    <a:pt x="3789929" y="1051476"/>
                    <a:pt x="3754203" y="1087203"/>
                  </a:cubicBezTo>
                  <a:cubicBezTo>
                    <a:pt x="3718477" y="1122929"/>
                    <a:pt x="3670021" y="1143000"/>
                    <a:pt x="3619496" y="1143000"/>
                  </a:cubicBezTo>
                  <a:lnTo>
                    <a:pt x="1587500" y="1143000"/>
                  </a:lnTo>
                  <a:lnTo>
                    <a:pt x="1905000" y="3124200"/>
                  </a:lnTo>
                  <a:lnTo>
                    <a:pt x="1295400" y="1143000"/>
                  </a:lnTo>
                  <a:lnTo>
                    <a:pt x="190504" y="1143000"/>
                  </a:lnTo>
                  <a:cubicBezTo>
                    <a:pt x="139979" y="1143000"/>
                    <a:pt x="91524" y="1122929"/>
                    <a:pt x="55797" y="1087203"/>
                  </a:cubicBezTo>
                  <a:cubicBezTo>
                    <a:pt x="20071" y="1051477"/>
                    <a:pt x="0" y="1003021"/>
                    <a:pt x="0" y="952496"/>
                  </a:cubicBezTo>
                  <a:lnTo>
                    <a:pt x="0" y="952500"/>
                  </a:lnTo>
                  <a:lnTo>
                    <a:pt x="0" y="666750"/>
                  </a:lnTo>
                  <a:lnTo>
                    <a:pt x="0" y="666750"/>
                  </a:lnTo>
                  <a:lnTo>
                    <a:pt x="0" y="19050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82640" y="814134"/>
              <a:ext cx="347723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800" b="1" spc="-150" dirty="0">
                  <a:latin typeface="NikoshBAN" pitchFamily="2" charset="0"/>
                  <a:cs typeface="NikoshBAN" pitchFamily="2" charset="0"/>
                </a:rPr>
                <a:t>  এই কাঠিটি দিয়ে মাপলে সব </a:t>
              </a:r>
            </a:p>
            <a:p>
              <a:pPr algn="ctr"/>
              <a:r>
                <a:rPr lang="bn-BD" sz="2800" b="1" spc="-150" dirty="0">
                  <a:latin typeface="NikoshBAN" pitchFamily="2" charset="0"/>
                  <a:cs typeface="NikoshBAN" pitchFamily="2" charset="0"/>
                </a:rPr>
                <a:t>সময় কি একই মাপ পাওয়া যাবে?</a:t>
              </a:r>
              <a:endParaRPr lang="en-US" sz="2800" b="1" spc="-15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 rot="267895">
            <a:off x="2571631" y="4879889"/>
            <a:ext cx="1755757" cy="304800"/>
          </a:xfrm>
          <a:prstGeom prst="rect">
            <a:avLst/>
          </a:prstGeom>
          <a:solidFill>
            <a:srgbClr val="FF0000">
              <a:alpha val="41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grpSp>
        <p:nvGrpSpPr>
          <p:cNvPr id="32" name="Group 31"/>
          <p:cNvGrpSpPr/>
          <p:nvPr/>
        </p:nvGrpSpPr>
        <p:grpSpPr>
          <a:xfrm>
            <a:off x="1555531" y="4495800"/>
            <a:ext cx="5791201" cy="1752600"/>
            <a:chOff x="1546084" y="4648200"/>
            <a:chExt cx="5371548" cy="1752600"/>
          </a:xfrm>
        </p:grpSpPr>
        <p:grpSp>
          <p:nvGrpSpPr>
            <p:cNvPr id="28" name="Group 27"/>
            <p:cNvGrpSpPr/>
            <p:nvPr/>
          </p:nvGrpSpPr>
          <p:grpSpPr>
            <a:xfrm>
              <a:off x="1546084" y="5076700"/>
              <a:ext cx="5371548" cy="1324100"/>
              <a:chOff x="1546084" y="5029200"/>
              <a:chExt cx="5371548" cy="1324100"/>
            </a:xfrm>
          </p:grpSpPr>
          <p:sp>
            <p:nvSpPr>
              <p:cNvPr id="26" name="Freeform 25"/>
              <p:cNvSpPr/>
              <p:nvPr/>
            </p:nvSpPr>
            <p:spPr>
              <a:xfrm rot="10800000">
                <a:off x="1546085" y="5029200"/>
                <a:ext cx="5371547" cy="1324100"/>
              </a:xfrm>
              <a:custGeom>
                <a:avLst/>
                <a:gdLst>
                  <a:gd name="connsiteX0" fmla="*/ 0 w 3810000"/>
                  <a:gd name="connsiteY0" fmla="*/ 190504 h 1143000"/>
                  <a:gd name="connsiteX1" fmla="*/ 55798 w 3810000"/>
                  <a:gd name="connsiteY1" fmla="*/ 55797 h 1143000"/>
                  <a:gd name="connsiteX2" fmla="*/ 190505 w 3810000"/>
                  <a:gd name="connsiteY2" fmla="*/ 0 h 1143000"/>
                  <a:gd name="connsiteX3" fmla="*/ 635000 w 3810000"/>
                  <a:gd name="connsiteY3" fmla="*/ 0 h 1143000"/>
                  <a:gd name="connsiteX4" fmla="*/ 635000 w 3810000"/>
                  <a:gd name="connsiteY4" fmla="*/ 0 h 1143000"/>
                  <a:gd name="connsiteX5" fmla="*/ 1587500 w 3810000"/>
                  <a:gd name="connsiteY5" fmla="*/ 0 h 1143000"/>
                  <a:gd name="connsiteX6" fmla="*/ 3619496 w 3810000"/>
                  <a:gd name="connsiteY6" fmla="*/ 0 h 1143000"/>
                  <a:gd name="connsiteX7" fmla="*/ 3754203 w 3810000"/>
                  <a:gd name="connsiteY7" fmla="*/ 55798 h 1143000"/>
                  <a:gd name="connsiteX8" fmla="*/ 3810000 w 3810000"/>
                  <a:gd name="connsiteY8" fmla="*/ 190505 h 1143000"/>
                  <a:gd name="connsiteX9" fmla="*/ 3810000 w 3810000"/>
                  <a:gd name="connsiteY9" fmla="*/ 666750 h 1143000"/>
                  <a:gd name="connsiteX10" fmla="*/ 3810000 w 3810000"/>
                  <a:gd name="connsiteY10" fmla="*/ 666750 h 1143000"/>
                  <a:gd name="connsiteX11" fmla="*/ 3810000 w 3810000"/>
                  <a:gd name="connsiteY11" fmla="*/ 952500 h 1143000"/>
                  <a:gd name="connsiteX12" fmla="*/ 3810000 w 3810000"/>
                  <a:gd name="connsiteY12" fmla="*/ 952496 h 1143000"/>
                  <a:gd name="connsiteX13" fmla="*/ 3754203 w 3810000"/>
                  <a:gd name="connsiteY13" fmla="*/ 1087203 h 1143000"/>
                  <a:gd name="connsiteX14" fmla="*/ 3619496 w 3810000"/>
                  <a:gd name="connsiteY14" fmla="*/ 1143000 h 1143000"/>
                  <a:gd name="connsiteX15" fmla="*/ 1587500 w 3810000"/>
                  <a:gd name="connsiteY15" fmla="*/ 1143000 h 1143000"/>
                  <a:gd name="connsiteX16" fmla="*/ 1111263 w 3810000"/>
                  <a:gd name="connsiteY16" fmla="*/ 1285875 h 1143000"/>
                  <a:gd name="connsiteX17" fmla="*/ 635000 w 3810000"/>
                  <a:gd name="connsiteY17" fmla="*/ 1143000 h 1143000"/>
                  <a:gd name="connsiteX18" fmla="*/ 190504 w 3810000"/>
                  <a:gd name="connsiteY18" fmla="*/ 1143000 h 1143000"/>
                  <a:gd name="connsiteX19" fmla="*/ 55797 w 3810000"/>
                  <a:gd name="connsiteY19" fmla="*/ 1087203 h 1143000"/>
                  <a:gd name="connsiteX20" fmla="*/ 0 w 3810000"/>
                  <a:gd name="connsiteY20" fmla="*/ 952496 h 1143000"/>
                  <a:gd name="connsiteX21" fmla="*/ 0 w 3810000"/>
                  <a:gd name="connsiteY21" fmla="*/ 952500 h 1143000"/>
                  <a:gd name="connsiteX22" fmla="*/ 0 w 3810000"/>
                  <a:gd name="connsiteY22" fmla="*/ 666750 h 1143000"/>
                  <a:gd name="connsiteX23" fmla="*/ 0 w 3810000"/>
                  <a:gd name="connsiteY23" fmla="*/ 666750 h 1143000"/>
                  <a:gd name="connsiteX24" fmla="*/ 0 w 3810000"/>
                  <a:gd name="connsiteY24" fmla="*/ 190504 h 1143000"/>
                  <a:gd name="connsiteX0" fmla="*/ 0 w 3810000"/>
                  <a:gd name="connsiteY0" fmla="*/ 190504 h 3124200"/>
                  <a:gd name="connsiteX1" fmla="*/ 55798 w 3810000"/>
                  <a:gd name="connsiteY1" fmla="*/ 55797 h 3124200"/>
                  <a:gd name="connsiteX2" fmla="*/ 190505 w 3810000"/>
                  <a:gd name="connsiteY2" fmla="*/ 0 h 3124200"/>
                  <a:gd name="connsiteX3" fmla="*/ 635000 w 3810000"/>
                  <a:gd name="connsiteY3" fmla="*/ 0 h 3124200"/>
                  <a:gd name="connsiteX4" fmla="*/ 635000 w 3810000"/>
                  <a:gd name="connsiteY4" fmla="*/ 0 h 3124200"/>
                  <a:gd name="connsiteX5" fmla="*/ 1587500 w 3810000"/>
                  <a:gd name="connsiteY5" fmla="*/ 0 h 3124200"/>
                  <a:gd name="connsiteX6" fmla="*/ 3619496 w 3810000"/>
                  <a:gd name="connsiteY6" fmla="*/ 0 h 3124200"/>
                  <a:gd name="connsiteX7" fmla="*/ 3754203 w 3810000"/>
                  <a:gd name="connsiteY7" fmla="*/ 55798 h 3124200"/>
                  <a:gd name="connsiteX8" fmla="*/ 3810000 w 3810000"/>
                  <a:gd name="connsiteY8" fmla="*/ 190505 h 3124200"/>
                  <a:gd name="connsiteX9" fmla="*/ 3810000 w 3810000"/>
                  <a:gd name="connsiteY9" fmla="*/ 666750 h 3124200"/>
                  <a:gd name="connsiteX10" fmla="*/ 3810000 w 3810000"/>
                  <a:gd name="connsiteY10" fmla="*/ 666750 h 3124200"/>
                  <a:gd name="connsiteX11" fmla="*/ 3810000 w 3810000"/>
                  <a:gd name="connsiteY11" fmla="*/ 952500 h 3124200"/>
                  <a:gd name="connsiteX12" fmla="*/ 3810000 w 3810000"/>
                  <a:gd name="connsiteY12" fmla="*/ 952496 h 3124200"/>
                  <a:gd name="connsiteX13" fmla="*/ 3754203 w 3810000"/>
                  <a:gd name="connsiteY13" fmla="*/ 1087203 h 3124200"/>
                  <a:gd name="connsiteX14" fmla="*/ 3619496 w 3810000"/>
                  <a:gd name="connsiteY14" fmla="*/ 1143000 h 3124200"/>
                  <a:gd name="connsiteX15" fmla="*/ 1587500 w 3810000"/>
                  <a:gd name="connsiteY15" fmla="*/ 1143000 h 3124200"/>
                  <a:gd name="connsiteX16" fmla="*/ 1905000 w 3810000"/>
                  <a:gd name="connsiteY16" fmla="*/ 3124200 h 3124200"/>
                  <a:gd name="connsiteX17" fmla="*/ 635000 w 3810000"/>
                  <a:gd name="connsiteY17" fmla="*/ 1143000 h 3124200"/>
                  <a:gd name="connsiteX18" fmla="*/ 190504 w 3810000"/>
                  <a:gd name="connsiteY18" fmla="*/ 1143000 h 3124200"/>
                  <a:gd name="connsiteX19" fmla="*/ 55797 w 3810000"/>
                  <a:gd name="connsiteY19" fmla="*/ 1087203 h 3124200"/>
                  <a:gd name="connsiteX20" fmla="*/ 0 w 3810000"/>
                  <a:gd name="connsiteY20" fmla="*/ 952496 h 3124200"/>
                  <a:gd name="connsiteX21" fmla="*/ 0 w 3810000"/>
                  <a:gd name="connsiteY21" fmla="*/ 952500 h 3124200"/>
                  <a:gd name="connsiteX22" fmla="*/ 0 w 3810000"/>
                  <a:gd name="connsiteY22" fmla="*/ 666750 h 3124200"/>
                  <a:gd name="connsiteX23" fmla="*/ 0 w 3810000"/>
                  <a:gd name="connsiteY23" fmla="*/ 666750 h 3124200"/>
                  <a:gd name="connsiteX24" fmla="*/ 0 w 3810000"/>
                  <a:gd name="connsiteY24" fmla="*/ 190504 h 3124200"/>
                  <a:gd name="connsiteX0" fmla="*/ 0 w 3810000"/>
                  <a:gd name="connsiteY0" fmla="*/ 190504 h 3124200"/>
                  <a:gd name="connsiteX1" fmla="*/ 55798 w 3810000"/>
                  <a:gd name="connsiteY1" fmla="*/ 55797 h 3124200"/>
                  <a:gd name="connsiteX2" fmla="*/ 190505 w 3810000"/>
                  <a:gd name="connsiteY2" fmla="*/ 0 h 3124200"/>
                  <a:gd name="connsiteX3" fmla="*/ 635000 w 3810000"/>
                  <a:gd name="connsiteY3" fmla="*/ 0 h 3124200"/>
                  <a:gd name="connsiteX4" fmla="*/ 635000 w 3810000"/>
                  <a:gd name="connsiteY4" fmla="*/ 0 h 3124200"/>
                  <a:gd name="connsiteX5" fmla="*/ 1587500 w 3810000"/>
                  <a:gd name="connsiteY5" fmla="*/ 0 h 3124200"/>
                  <a:gd name="connsiteX6" fmla="*/ 3619496 w 3810000"/>
                  <a:gd name="connsiteY6" fmla="*/ 0 h 3124200"/>
                  <a:gd name="connsiteX7" fmla="*/ 3754203 w 3810000"/>
                  <a:gd name="connsiteY7" fmla="*/ 55798 h 3124200"/>
                  <a:gd name="connsiteX8" fmla="*/ 3810000 w 3810000"/>
                  <a:gd name="connsiteY8" fmla="*/ 190505 h 3124200"/>
                  <a:gd name="connsiteX9" fmla="*/ 3810000 w 3810000"/>
                  <a:gd name="connsiteY9" fmla="*/ 666750 h 3124200"/>
                  <a:gd name="connsiteX10" fmla="*/ 3810000 w 3810000"/>
                  <a:gd name="connsiteY10" fmla="*/ 666750 h 3124200"/>
                  <a:gd name="connsiteX11" fmla="*/ 3810000 w 3810000"/>
                  <a:gd name="connsiteY11" fmla="*/ 952500 h 3124200"/>
                  <a:gd name="connsiteX12" fmla="*/ 3810000 w 3810000"/>
                  <a:gd name="connsiteY12" fmla="*/ 952496 h 3124200"/>
                  <a:gd name="connsiteX13" fmla="*/ 3754203 w 3810000"/>
                  <a:gd name="connsiteY13" fmla="*/ 1087203 h 3124200"/>
                  <a:gd name="connsiteX14" fmla="*/ 3619496 w 3810000"/>
                  <a:gd name="connsiteY14" fmla="*/ 1143000 h 3124200"/>
                  <a:gd name="connsiteX15" fmla="*/ 1587500 w 3810000"/>
                  <a:gd name="connsiteY15" fmla="*/ 1143000 h 3124200"/>
                  <a:gd name="connsiteX16" fmla="*/ 1905000 w 3810000"/>
                  <a:gd name="connsiteY16" fmla="*/ 3124200 h 3124200"/>
                  <a:gd name="connsiteX17" fmla="*/ 1295400 w 3810000"/>
                  <a:gd name="connsiteY17" fmla="*/ 1143000 h 3124200"/>
                  <a:gd name="connsiteX18" fmla="*/ 190504 w 3810000"/>
                  <a:gd name="connsiteY18" fmla="*/ 1143000 h 3124200"/>
                  <a:gd name="connsiteX19" fmla="*/ 55797 w 3810000"/>
                  <a:gd name="connsiteY19" fmla="*/ 1087203 h 3124200"/>
                  <a:gd name="connsiteX20" fmla="*/ 0 w 3810000"/>
                  <a:gd name="connsiteY20" fmla="*/ 952496 h 3124200"/>
                  <a:gd name="connsiteX21" fmla="*/ 0 w 3810000"/>
                  <a:gd name="connsiteY21" fmla="*/ 952500 h 3124200"/>
                  <a:gd name="connsiteX22" fmla="*/ 0 w 3810000"/>
                  <a:gd name="connsiteY22" fmla="*/ 666750 h 3124200"/>
                  <a:gd name="connsiteX23" fmla="*/ 0 w 3810000"/>
                  <a:gd name="connsiteY23" fmla="*/ 666750 h 3124200"/>
                  <a:gd name="connsiteX24" fmla="*/ 0 w 3810000"/>
                  <a:gd name="connsiteY24" fmla="*/ 190504 h 3124200"/>
                  <a:gd name="connsiteX0" fmla="*/ 0 w 3810000"/>
                  <a:gd name="connsiteY0" fmla="*/ 190504 h 1524000"/>
                  <a:gd name="connsiteX1" fmla="*/ 55798 w 3810000"/>
                  <a:gd name="connsiteY1" fmla="*/ 55797 h 1524000"/>
                  <a:gd name="connsiteX2" fmla="*/ 190505 w 3810000"/>
                  <a:gd name="connsiteY2" fmla="*/ 0 h 1524000"/>
                  <a:gd name="connsiteX3" fmla="*/ 635000 w 3810000"/>
                  <a:gd name="connsiteY3" fmla="*/ 0 h 1524000"/>
                  <a:gd name="connsiteX4" fmla="*/ 635000 w 3810000"/>
                  <a:gd name="connsiteY4" fmla="*/ 0 h 1524000"/>
                  <a:gd name="connsiteX5" fmla="*/ 1587500 w 3810000"/>
                  <a:gd name="connsiteY5" fmla="*/ 0 h 1524000"/>
                  <a:gd name="connsiteX6" fmla="*/ 3619496 w 3810000"/>
                  <a:gd name="connsiteY6" fmla="*/ 0 h 1524000"/>
                  <a:gd name="connsiteX7" fmla="*/ 3754203 w 3810000"/>
                  <a:gd name="connsiteY7" fmla="*/ 55798 h 1524000"/>
                  <a:gd name="connsiteX8" fmla="*/ 3810000 w 3810000"/>
                  <a:gd name="connsiteY8" fmla="*/ 190505 h 1524000"/>
                  <a:gd name="connsiteX9" fmla="*/ 3810000 w 3810000"/>
                  <a:gd name="connsiteY9" fmla="*/ 666750 h 1524000"/>
                  <a:gd name="connsiteX10" fmla="*/ 3810000 w 3810000"/>
                  <a:gd name="connsiteY10" fmla="*/ 666750 h 1524000"/>
                  <a:gd name="connsiteX11" fmla="*/ 3810000 w 3810000"/>
                  <a:gd name="connsiteY11" fmla="*/ 952500 h 1524000"/>
                  <a:gd name="connsiteX12" fmla="*/ 3810000 w 3810000"/>
                  <a:gd name="connsiteY12" fmla="*/ 952496 h 1524000"/>
                  <a:gd name="connsiteX13" fmla="*/ 3754203 w 3810000"/>
                  <a:gd name="connsiteY13" fmla="*/ 1087203 h 1524000"/>
                  <a:gd name="connsiteX14" fmla="*/ 3619496 w 3810000"/>
                  <a:gd name="connsiteY14" fmla="*/ 1143000 h 1524000"/>
                  <a:gd name="connsiteX15" fmla="*/ 1587500 w 3810000"/>
                  <a:gd name="connsiteY15" fmla="*/ 1143000 h 1524000"/>
                  <a:gd name="connsiteX16" fmla="*/ 2417885 w 3810000"/>
                  <a:gd name="connsiteY16" fmla="*/ 1524000 h 1524000"/>
                  <a:gd name="connsiteX17" fmla="*/ 1295400 w 3810000"/>
                  <a:gd name="connsiteY17" fmla="*/ 1143000 h 1524000"/>
                  <a:gd name="connsiteX18" fmla="*/ 190504 w 3810000"/>
                  <a:gd name="connsiteY18" fmla="*/ 1143000 h 1524000"/>
                  <a:gd name="connsiteX19" fmla="*/ 55797 w 3810000"/>
                  <a:gd name="connsiteY19" fmla="*/ 1087203 h 1524000"/>
                  <a:gd name="connsiteX20" fmla="*/ 0 w 3810000"/>
                  <a:gd name="connsiteY20" fmla="*/ 952496 h 1524000"/>
                  <a:gd name="connsiteX21" fmla="*/ 0 w 3810000"/>
                  <a:gd name="connsiteY21" fmla="*/ 952500 h 1524000"/>
                  <a:gd name="connsiteX22" fmla="*/ 0 w 3810000"/>
                  <a:gd name="connsiteY22" fmla="*/ 666750 h 1524000"/>
                  <a:gd name="connsiteX23" fmla="*/ 0 w 3810000"/>
                  <a:gd name="connsiteY23" fmla="*/ 666750 h 1524000"/>
                  <a:gd name="connsiteX24" fmla="*/ 0 w 3810000"/>
                  <a:gd name="connsiteY24" fmla="*/ 190504 h 1524000"/>
                  <a:gd name="connsiteX0" fmla="*/ 0 w 3810000"/>
                  <a:gd name="connsiteY0" fmla="*/ 190504 h 1447800"/>
                  <a:gd name="connsiteX1" fmla="*/ 55798 w 3810000"/>
                  <a:gd name="connsiteY1" fmla="*/ 55797 h 1447800"/>
                  <a:gd name="connsiteX2" fmla="*/ 190505 w 3810000"/>
                  <a:gd name="connsiteY2" fmla="*/ 0 h 1447800"/>
                  <a:gd name="connsiteX3" fmla="*/ 635000 w 3810000"/>
                  <a:gd name="connsiteY3" fmla="*/ 0 h 1447800"/>
                  <a:gd name="connsiteX4" fmla="*/ 635000 w 3810000"/>
                  <a:gd name="connsiteY4" fmla="*/ 0 h 1447800"/>
                  <a:gd name="connsiteX5" fmla="*/ 1587500 w 3810000"/>
                  <a:gd name="connsiteY5" fmla="*/ 0 h 1447800"/>
                  <a:gd name="connsiteX6" fmla="*/ 3619496 w 3810000"/>
                  <a:gd name="connsiteY6" fmla="*/ 0 h 1447800"/>
                  <a:gd name="connsiteX7" fmla="*/ 3754203 w 3810000"/>
                  <a:gd name="connsiteY7" fmla="*/ 55798 h 1447800"/>
                  <a:gd name="connsiteX8" fmla="*/ 3810000 w 3810000"/>
                  <a:gd name="connsiteY8" fmla="*/ 190505 h 1447800"/>
                  <a:gd name="connsiteX9" fmla="*/ 3810000 w 3810000"/>
                  <a:gd name="connsiteY9" fmla="*/ 666750 h 1447800"/>
                  <a:gd name="connsiteX10" fmla="*/ 3810000 w 3810000"/>
                  <a:gd name="connsiteY10" fmla="*/ 666750 h 1447800"/>
                  <a:gd name="connsiteX11" fmla="*/ 3810000 w 3810000"/>
                  <a:gd name="connsiteY11" fmla="*/ 952500 h 1447800"/>
                  <a:gd name="connsiteX12" fmla="*/ 3810000 w 3810000"/>
                  <a:gd name="connsiteY12" fmla="*/ 952496 h 1447800"/>
                  <a:gd name="connsiteX13" fmla="*/ 3754203 w 3810000"/>
                  <a:gd name="connsiteY13" fmla="*/ 1087203 h 1447800"/>
                  <a:gd name="connsiteX14" fmla="*/ 3619496 w 3810000"/>
                  <a:gd name="connsiteY14" fmla="*/ 1143000 h 1447800"/>
                  <a:gd name="connsiteX15" fmla="*/ 1587500 w 3810000"/>
                  <a:gd name="connsiteY15" fmla="*/ 1143000 h 1447800"/>
                  <a:gd name="connsiteX16" fmla="*/ 2124808 w 3810000"/>
                  <a:gd name="connsiteY16" fmla="*/ 1447800 h 1447800"/>
                  <a:gd name="connsiteX17" fmla="*/ 1295400 w 3810000"/>
                  <a:gd name="connsiteY17" fmla="*/ 1143000 h 1447800"/>
                  <a:gd name="connsiteX18" fmla="*/ 190504 w 3810000"/>
                  <a:gd name="connsiteY18" fmla="*/ 1143000 h 1447800"/>
                  <a:gd name="connsiteX19" fmla="*/ 55797 w 3810000"/>
                  <a:gd name="connsiteY19" fmla="*/ 1087203 h 1447800"/>
                  <a:gd name="connsiteX20" fmla="*/ 0 w 3810000"/>
                  <a:gd name="connsiteY20" fmla="*/ 952496 h 1447800"/>
                  <a:gd name="connsiteX21" fmla="*/ 0 w 3810000"/>
                  <a:gd name="connsiteY21" fmla="*/ 952500 h 1447800"/>
                  <a:gd name="connsiteX22" fmla="*/ 0 w 3810000"/>
                  <a:gd name="connsiteY22" fmla="*/ 666750 h 1447800"/>
                  <a:gd name="connsiteX23" fmla="*/ 0 w 3810000"/>
                  <a:gd name="connsiteY23" fmla="*/ 666750 h 1447800"/>
                  <a:gd name="connsiteX24" fmla="*/ 0 w 3810000"/>
                  <a:gd name="connsiteY24" fmla="*/ 190504 h 144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810000" h="1447800">
                    <a:moveTo>
                      <a:pt x="0" y="190504"/>
                    </a:moveTo>
                    <a:cubicBezTo>
                      <a:pt x="0" y="139979"/>
                      <a:pt x="20071" y="91524"/>
                      <a:pt x="55798" y="55797"/>
                    </a:cubicBezTo>
                    <a:cubicBezTo>
                      <a:pt x="91524" y="20071"/>
                      <a:pt x="139980" y="0"/>
                      <a:pt x="190505" y="0"/>
                    </a:cubicBezTo>
                    <a:lnTo>
                      <a:pt x="635000" y="0"/>
                    </a:lnTo>
                    <a:lnTo>
                      <a:pt x="635000" y="0"/>
                    </a:lnTo>
                    <a:lnTo>
                      <a:pt x="1587500" y="0"/>
                    </a:lnTo>
                    <a:lnTo>
                      <a:pt x="3619496" y="0"/>
                    </a:lnTo>
                    <a:cubicBezTo>
                      <a:pt x="3670021" y="0"/>
                      <a:pt x="3718476" y="20071"/>
                      <a:pt x="3754203" y="55798"/>
                    </a:cubicBezTo>
                    <a:cubicBezTo>
                      <a:pt x="3789929" y="91524"/>
                      <a:pt x="3810000" y="139980"/>
                      <a:pt x="3810000" y="190505"/>
                    </a:cubicBezTo>
                    <a:lnTo>
                      <a:pt x="3810000" y="666750"/>
                    </a:lnTo>
                    <a:lnTo>
                      <a:pt x="3810000" y="666750"/>
                    </a:lnTo>
                    <a:lnTo>
                      <a:pt x="3810000" y="952500"/>
                    </a:lnTo>
                    <a:lnTo>
                      <a:pt x="3810000" y="952496"/>
                    </a:lnTo>
                    <a:cubicBezTo>
                      <a:pt x="3810000" y="1003021"/>
                      <a:pt x="3789929" y="1051476"/>
                      <a:pt x="3754203" y="1087203"/>
                    </a:cubicBezTo>
                    <a:cubicBezTo>
                      <a:pt x="3718477" y="1122929"/>
                      <a:pt x="3670021" y="1143000"/>
                      <a:pt x="3619496" y="1143000"/>
                    </a:cubicBezTo>
                    <a:lnTo>
                      <a:pt x="1587500" y="1143000"/>
                    </a:lnTo>
                    <a:lnTo>
                      <a:pt x="2124808" y="1447800"/>
                    </a:lnTo>
                    <a:lnTo>
                      <a:pt x="1295400" y="1143000"/>
                    </a:lnTo>
                    <a:lnTo>
                      <a:pt x="190504" y="1143000"/>
                    </a:lnTo>
                    <a:cubicBezTo>
                      <a:pt x="139979" y="1143000"/>
                      <a:pt x="91524" y="1122929"/>
                      <a:pt x="55797" y="1087203"/>
                    </a:cubicBezTo>
                    <a:cubicBezTo>
                      <a:pt x="20071" y="1051477"/>
                      <a:pt x="0" y="1003021"/>
                      <a:pt x="0" y="952496"/>
                    </a:cubicBezTo>
                    <a:lnTo>
                      <a:pt x="0" y="952500"/>
                    </a:lnTo>
                    <a:lnTo>
                      <a:pt x="0" y="666750"/>
                    </a:lnTo>
                    <a:lnTo>
                      <a:pt x="0" y="666750"/>
                    </a:lnTo>
                    <a:lnTo>
                      <a:pt x="0" y="1905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546084" y="5352396"/>
                <a:ext cx="537154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তাহলে আমরা এরূপ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কাঠি বা এর খুব ছোট  অংশের সাথে তুলনা করে পরিমাপ করতে পারি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cxnSp>
          <p:nvCxnSpPr>
            <p:cNvPr id="30" name="Straight Connector 29"/>
            <p:cNvCxnSpPr/>
            <p:nvPr/>
          </p:nvCxnSpPr>
          <p:spPr>
            <a:xfrm>
              <a:off x="2506354" y="4648200"/>
              <a:ext cx="0" cy="685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129544" y="4648200"/>
              <a:ext cx="0" cy="685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466218" y="1600202"/>
            <a:ext cx="4355680" cy="5232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এরূপ অংশকে আমরা কী বলতে পারি?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14602" y="2362202"/>
            <a:ext cx="2045753" cy="52322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পরিমাপের আদর্শ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2001" y="3200402"/>
            <a:ext cx="4038600" cy="523220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এরূপ আদর্শই পরিমাপের 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8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37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34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p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8763000" y="2084214"/>
            <a:ext cx="16916400" cy="38308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578770" y="2328038"/>
            <a:ext cx="7793610" cy="1447800"/>
            <a:chOff x="3657600" y="3429000"/>
            <a:chExt cx="7793610" cy="1447800"/>
          </a:xfrm>
        </p:grpSpPr>
        <p:pic>
          <p:nvPicPr>
            <p:cNvPr id="5" name="Picture 4" descr="ruler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 flipH="1" flipV="1">
              <a:off x="3657600" y="3429000"/>
              <a:ext cx="7793610" cy="1447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477000" y="4114800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ফুট রুলার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14117" y="775678"/>
            <a:ext cx="7239283" cy="61431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এবার দেখি এককের সাহায্যে পরিমাপ </a:t>
            </a:r>
            <a:r>
              <a:rPr lang="bn-BD" sz="32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কিভাবে </a:t>
            </a:r>
            <a:r>
              <a:rPr lang="bn-BD" sz="32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করা </a:t>
            </a:r>
            <a:r>
              <a:rPr lang="bn-BD" sz="32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যায়?</a:t>
            </a:r>
            <a:endParaRPr lang="en-US" sz="32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4343402"/>
            <a:ext cx="43434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দড়িটির এই অংশের  দৈর্ঘ্য </a:t>
            </a:r>
            <a:r>
              <a:rPr lang="bn-BD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 ইঞ্চি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4572000" y="4800600"/>
            <a:ext cx="1066800" cy="1066800"/>
          </a:xfrm>
          <a:prstGeom prst="upArrowCallout">
            <a:avLst>
              <a:gd name="adj1" fmla="val 8908"/>
              <a:gd name="adj2" fmla="val 12356"/>
              <a:gd name="adj3" fmla="val 58333"/>
              <a:gd name="adj4" fmla="val 6497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06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60962" y="2224726"/>
            <a:ext cx="1810279" cy="5267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6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4703" y="3567659"/>
            <a:ext cx="7304579" cy="606343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400" b="1" dirty="0" smtClean="0">
                <a:ln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4400" dirty="0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ছাড়া পরিমাপ সম্ভব </a:t>
            </a:r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 কেনো ব্যাখ্যা কর।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64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0510" y="1611984"/>
            <a:ext cx="1520793" cy="5783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0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20083" y="2613583"/>
            <a:ext cx="6689005" cy="1815882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 পরিমাপ বলতে কি বুঝ?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পরিমাপের একক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বলতে কি বুঝ?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। একটি রশির দৈর্ঘ্য পরিমাপ করতে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কোন একক প্রয়োজন?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পরিমাপের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প্রয়োজনীয়তা সংক্ষেপে বল।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96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05177" y="1696825"/>
            <a:ext cx="1918412" cy="6012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4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7747" y="3092646"/>
            <a:ext cx="5633272" cy="10772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সঠিক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পরিমাপের অভাবে অসুবিধা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হয় এরুপ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 ঘটনা ব্যাখা কর।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366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9789" y="2413416"/>
            <a:ext cx="5080254" cy="103679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02815" y="3606014"/>
            <a:ext cx="5080254" cy="103750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386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22" y="-75414"/>
            <a:ext cx="9332536" cy="7022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3122" y="509050"/>
            <a:ext cx="2654648" cy="999242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800" b="1" spc="4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800" b="1" spc="4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144" y="2433785"/>
            <a:ext cx="8382001" cy="954107"/>
          </a:xfrm>
          <a:prstGeom prst="rect">
            <a:avLst/>
          </a:prstGeom>
          <a:solidFill>
            <a:srgbClr val="FFC0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28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144" y="1823908"/>
            <a:ext cx="8382002" cy="523220"/>
          </a:xfrm>
          <a:prstGeom prst="rect">
            <a:avLst/>
          </a:prstGeom>
          <a:solidFill>
            <a:srgbClr val="00FF00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28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145" y="3487073"/>
            <a:ext cx="8382001" cy="2446824"/>
          </a:xfrm>
          <a:prstGeom prst="rect">
            <a:avLst/>
          </a:prstGeom>
          <a:solidFill>
            <a:srgbClr val="00FFFF"/>
          </a:solidFill>
          <a:ln w="3175"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মোঃ ফরহাদ হোসেন, অধ্যক্ষ, বিরামপুর সরকারী কলেজ,দিনাজপুর।</a:t>
            </a:r>
          </a:p>
          <a:p>
            <a:pPr algn="ctr"/>
            <a:r>
              <a:rPr lang="bn-BD" sz="255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নিশিত 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কুন্ডু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55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(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ইংরেজী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), টিচার্স ট্রেনিং কলেজ(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bn-BD" sz="2550" dirty="0" smtClean="0">
                <a:latin typeface="Nikosh" pitchFamily="2" charset="0"/>
                <a:cs typeface="Nikosh" pitchFamily="2" charset="0"/>
              </a:rPr>
              <a:t>),রংপুর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r>
              <a:rPr lang="bn-IN" sz="255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নুর আলম, উপজেলা মাধ্যমিক অফিসার, বিরামপুর, দিনাজপুর।</a:t>
            </a:r>
            <a:endParaRPr lang="bn-IN" sz="255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550" dirty="0">
                <a:latin typeface="Nikosh" pitchFamily="2" charset="0"/>
                <a:cs typeface="Nikosh" pitchFamily="2" charset="0"/>
              </a:rPr>
              <a:t>জনাব মো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ঃ আব্দুস সালাম, একাডেমিক শিক্ষা অফিসার, বিরামপুর, দিনাজপুর।</a:t>
            </a:r>
          </a:p>
          <a:p>
            <a:pPr algn="ctr"/>
            <a:r>
              <a:rPr lang="bn-BD" sz="2400" dirty="0">
                <a:latin typeface="Nikosh" pitchFamily="2" charset="0"/>
                <a:cs typeface="Nikosh" pitchFamily="2" charset="0"/>
              </a:rPr>
              <a:t>জনাব মেফতাহুন 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নাহার(</a:t>
            </a:r>
            <a:r>
              <a:rPr lang="bn-BD" sz="2000" dirty="0" smtClean="0">
                <a:latin typeface="Nikosh" pitchFamily="2" charset="0"/>
                <a:cs typeface="Nikosh" pitchFamily="2" charset="0"/>
              </a:rPr>
              <a:t>কবিতা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),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(</a:t>
            </a:r>
            <a:r>
              <a:rPr lang="bn-BD" sz="2000" dirty="0">
                <a:latin typeface="Nikosh" pitchFamily="2" charset="0"/>
                <a:cs typeface="Nikosh" pitchFamily="2" charset="0"/>
              </a:rPr>
              <a:t>বাংলা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), বিরামপুর চাঁদপুর ফাজিল মাদ্রাসা,</a:t>
            </a:r>
            <a:r>
              <a:rPr lang="bn-BD" sz="255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বিরামপুর, দিনাজপুর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5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rot="16200000">
            <a:off x="22445" y="2076868"/>
            <a:ext cx="4800599" cy="3542463"/>
          </a:xfrm>
          <a:prstGeom prst="flowChartDelay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Delay 2"/>
          <p:cNvSpPr/>
          <p:nvPr/>
        </p:nvSpPr>
        <p:spPr>
          <a:xfrm rot="16200000">
            <a:off x="4301073" y="2076867"/>
            <a:ext cx="4800600" cy="3542463"/>
          </a:xfrm>
          <a:prstGeom prst="flowChartDelay">
            <a:avLst/>
          </a:prstGeom>
          <a:ln w="1905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33196" y="562136"/>
            <a:ext cx="5342327" cy="736909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lnSpcReduction="1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4400" b="1" dirty="0">
                <a:ln/>
                <a:solidFill>
                  <a:srgbClr val="00CC0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lang="en-US" sz="4400" b="1" dirty="0">
              <a:ln/>
              <a:solidFill>
                <a:srgbClr val="00CC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0527" y="411480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 (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62" y="1887199"/>
            <a:ext cx="1587116" cy="1884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426302" y="3863341"/>
            <a:ext cx="38862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মিজানুর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মিজান</a:t>
            </a:r>
            <a:endParaRPr lang="bn-BD" sz="32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buNone/>
            </a:pP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মির্জাপুর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, </a:t>
            </a:r>
          </a:p>
          <a:p>
            <a:pPr algn="ctr">
              <a:buNone/>
            </a:pP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বিরামপুর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মোবাইল নং-</a:t>
            </a:r>
            <a:r>
              <a:rPr lang="en-US" sz="2400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০১৭৪০৯৭৯৩৯৭  </a:t>
            </a:r>
          </a:p>
          <a:p>
            <a:pPr algn="ctr">
              <a:buNone/>
            </a:pPr>
            <a:r>
              <a:rPr lang="en-US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ই-</a:t>
            </a:r>
            <a:r>
              <a:rPr lang="en-US" dirty="0" err="1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n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mizan.birampur@gmail.com</a:t>
            </a:r>
            <a:endParaRPr lang="en-US" sz="105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04360" y="1752600"/>
            <a:ext cx="304800" cy="4419600"/>
            <a:chOff x="4404360" y="1752600"/>
            <a:chExt cx="304800" cy="44196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556760" y="1752600"/>
              <a:ext cx="0" cy="441960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709160" y="2667000"/>
              <a:ext cx="0" cy="28956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404360" y="2667000"/>
              <a:ext cx="0" cy="289560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71" y="2168358"/>
            <a:ext cx="1313605" cy="1661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791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ifta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4717" y="719551"/>
            <a:ext cx="2194565" cy="58613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70" y="358844"/>
            <a:ext cx="2956805" cy="35491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4" y="-20712"/>
            <a:ext cx="2837469" cy="41941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162800" y="3467637"/>
            <a:ext cx="1372492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 </a:t>
            </a:r>
            <a:r>
              <a:rPr lang="bn-B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 জামা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3650209"/>
            <a:ext cx="1386918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wrap="none" rtlCol="0">
            <a:spAutoFit/>
          </a:bodyPr>
          <a:lstStyle/>
          <a:p>
            <a:r>
              <a:rPr lang="bn-B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 জামা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52851" y="255749"/>
            <a:ext cx="4937682" cy="491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নিচের ঘটনাটি </a:t>
            </a:r>
            <a:r>
              <a:rPr lang="bn-BD" sz="32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মন দিয়ে লক্ষ্য কর</a:t>
            </a:r>
            <a:endParaRPr lang="en-US" sz="32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8802" y="5325056"/>
            <a:ext cx="7506397" cy="78118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b="1" dirty="0" smtClean="0">
                <a:ln/>
                <a:latin typeface="NikoshBAN" pitchFamily="2" charset="0"/>
                <a:cs typeface="NikoshBAN" pitchFamily="2" charset="0"/>
              </a:rPr>
              <a:t>কিভাবে </a:t>
            </a:r>
            <a:r>
              <a:rPr lang="bn-BD" sz="3200" b="1" dirty="0">
                <a:ln/>
                <a:latin typeface="NikoshBAN" pitchFamily="2" charset="0"/>
                <a:cs typeface="NikoshBAN" pitchFamily="2" charset="0"/>
              </a:rPr>
              <a:t>বুঝবো কোন জামাটি এই মেয়েটির গায়ে লাগবে?</a:t>
            </a:r>
            <a:endParaRPr lang="en-US" sz="3200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5900" y="5338119"/>
            <a:ext cx="4977711" cy="75053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b="1" dirty="0" smtClean="0">
                <a:ln/>
                <a:latin typeface="NikoshBAN" pitchFamily="2" charset="0"/>
                <a:cs typeface="NikoshBAN" pitchFamily="2" charset="0"/>
              </a:rPr>
              <a:t>এক্ষেত্রে অনুমান বা আন্দাজ করে বলা কি ঠিক হবে?</a:t>
            </a:r>
            <a:endParaRPr lang="en-US" sz="3200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7133" y="5278831"/>
            <a:ext cx="3455244" cy="74077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b="1" dirty="0" smtClean="0">
                <a:ln/>
                <a:latin typeface="NikoshBAN" pitchFamily="2" charset="0"/>
                <a:cs typeface="NikoshBAN" pitchFamily="2" charset="0"/>
              </a:rPr>
              <a:t>এ ক্ষেত্রে কি জানা প্রয়োজন?</a:t>
            </a:r>
            <a:endParaRPr lang="en-US" sz="3200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8484" y="5346913"/>
            <a:ext cx="4534209" cy="75053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b="1" dirty="0" smtClean="0">
                <a:ln/>
                <a:latin typeface="NikoshBAN" pitchFamily="2" charset="0"/>
                <a:cs typeface="NikoshBAN" pitchFamily="2" charset="0"/>
              </a:rPr>
              <a:t>না অনুমান বা আন্দাজ করে বলা ঠিক হবে না</a:t>
            </a:r>
            <a:endParaRPr lang="en-US" sz="3200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9738" y="5290136"/>
            <a:ext cx="6911012" cy="74077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b="1" dirty="0">
                <a:ln/>
                <a:latin typeface="NikoshBAN" pitchFamily="2" charset="0"/>
                <a:cs typeface="NikoshBAN" pitchFamily="2" charset="0"/>
              </a:rPr>
              <a:t>এ ক্ষেত্রে </a:t>
            </a:r>
            <a:r>
              <a:rPr lang="bn-BD" sz="3200" b="1" spc="-150" dirty="0" smtClean="0">
                <a:latin typeface="NikoshBAN" pitchFamily="2" charset="0"/>
                <a:cs typeface="NikoshBAN" pitchFamily="2" charset="0"/>
              </a:rPr>
              <a:t>সঠিক মাপ </a:t>
            </a:r>
            <a:r>
              <a:rPr lang="bn-BD" sz="3200" b="1" spc="-150" dirty="0">
                <a:latin typeface="NikoshBAN" pitchFamily="2" charset="0"/>
                <a:cs typeface="NikoshBAN" pitchFamily="2" charset="0"/>
              </a:rPr>
              <a:t>জানার জন্য</a:t>
            </a:r>
            <a:r>
              <a:rPr lang="bn-BD" sz="3200" b="1" spc="-15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পরিমাপের</a:t>
            </a:r>
            <a:r>
              <a:rPr lang="en-US" sz="3200" b="1" spc="-15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-15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প্রয়োজন </a:t>
            </a:r>
            <a:endParaRPr lang="en-US" sz="3200" b="1" spc="-15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0.33351 0.27916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51 0.27916 L -3.88889E-6 -2.22222E-6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1" y="-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34687 0.22107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87 0.22107 L 8.33333E-7 -1.11111E-6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9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3" grpId="0"/>
      <p:bldP spid="9" grpId="0"/>
      <p:bldP spid="9" grpId="1"/>
      <p:bldP spid="10" grpId="0"/>
      <p:bldP spid="10" grpId="1"/>
      <p:bldP spid="11" grpId="0"/>
      <p:bldP spid="11" grpId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420492" y="2488676"/>
            <a:ext cx="5750220" cy="119251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36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36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bn-BD" sz="36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</a:t>
            </a:r>
            <a:r>
              <a:rPr lang="bn-BD" sz="36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bn-BD" sz="36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য়ো</a:t>
            </a:r>
            <a:r>
              <a:rPr lang="bn-BD" sz="36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bn-BD" sz="36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নী</a:t>
            </a:r>
            <a:r>
              <a:rPr lang="bn-BD" sz="36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BD" sz="36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তা</a:t>
            </a:r>
            <a:endParaRPr lang="en-US" sz="36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5571" y="1762812"/>
            <a:ext cx="1420062" cy="3873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14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105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মাদের আজকের পাঠ</a:t>
            </a:r>
            <a:endParaRPr lang="en-US" sz="105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6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1238" y="2270676"/>
            <a:ext cx="6729356" cy="24006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32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bn-BD" sz="3200" b="1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পরিমাপ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তা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পরিমাপের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প্রয়োজনীয়তা ব্যাখ্যা করতে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পরিমাপের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এককের গুরুত্ব ব্যাখ্যা করতে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6892" y="1348032"/>
            <a:ext cx="1618048" cy="53742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09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ss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872" y="3831770"/>
            <a:ext cx="2913979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o-KID-FEVER-facebook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4732" y="990600"/>
            <a:ext cx="3276600" cy="24917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244368" y="990600"/>
            <a:ext cx="2485275" cy="2519982"/>
            <a:chOff x="1984248" y="1263996"/>
            <a:chExt cx="4873752" cy="5136804"/>
          </a:xfrm>
        </p:grpSpPr>
        <p:pic>
          <p:nvPicPr>
            <p:cNvPr id="5" name="Picture 4" descr="Height Scale.jpg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84248" y="1263996"/>
              <a:ext cx="4873752" cy="513680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4572000" y="1866900"/>
              <a:ext cx="152400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981200" y="380748"/>
            <a:ext cx="5204415" cy="58477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নিচের ছবিগুলো দেখো এবং চিন্তা </a:t>
            </a:r>
            <a:r>
              <a:rPr lang="bn-BD" sz="32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2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Spoonful.jpg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8060" y="990600"/>
            <a:ext cx="2756906" cy="2514600"/>
          </a:xfrm>
          <a:prstGeom prst="rect">
            <a:avLst/>
          </a:prstGeom>
        </p:spPr>
      </p:pic>
      <p:pic>
        <p:nvPicPr>
          <p:cNvPr id="15" name="Picture 14" descr="bd7d81edaf5a92930f319225df8c24b2.png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0044" y="3800830"/>
            <a:ext cx="3920358" cy="26217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7587" y="3241027"/>
            <a:ext cx="1774845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উচ্চতা মাপা হচ্ছে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2" y="3276600"/>
            <a:ext cx="1527982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জ্বর মাপা হচ্ছে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35881" y="3200400"/>
            <a:ext cx="1673856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ঔষধ মাপা হচ্ছে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3884" y="6021543"/>
            <a:ext cx="1970411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তরকারি মাপা হচ্ছে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9608" y="5889170"/>
            <a:ext cx="2369559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শার্টের গলার মাপা হচ্ছে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1200" y="3234927"/>
            <a:ext cx="3998210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মাপজোখকে আমরা কী বলতে পারি?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18265" y="4161399"/>
            <a:ext cx="934871" cy="461665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29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602" y="1746165"/>
            <a:ext cx="3305637" cy="628738"/>
          </a:xfrm>
          <a:prstGeom prst="rect">
            <a:avLst/>
          </a:prstGeom>
        </p:spPr>
      </p:pic>
      <p:pic>
        <p:nvPicPr>
          <p:cNvPr id="5" name="Picture 4" descr="St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86639" y="1441367"/>
            <a:ext cx="1705213" cy="3848637"/>
          </a:xfrm>
          <a:prstGeom prst="rect">
            <a:avLst/>
          </a:prstGeom>
        </p:spPr>
      </p:pic>
      <p:pic>
        <p:nvPicPr>
          <p:cNvPr id="6" name="Picture 5" descr="Pall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8805" y="2253641"/>
            <a:ext cx="1600423" cy="2191056"/>
          </a:xfrm>
          <a:prstGeom prst="rect">
            <a:avLst/>
          </a:prstGeom>
        </p:spPr>
      </p:pic>
      <p:pic>
        <p:nvPicPr>
          <p:cNvPr id="7" name="Picture 6" descr="Pall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903" y="2234897"/>
            <a:ext cx="1600423" cy="2191056"/>
          </a:xfrm>
          <a:prstGeom prst="rect">
            <a:avLst/>
          </a:prstGeom>
        </p:spPr>
      </p:pic>
      <p:pic>
        <p:nvPicPr>
          <p:cNvPr id="9" name="Picture 8" descr="371007 cop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83701" y="2127165"/>
            <a:ext cx="630268" cy="886760"/>
          </a:xfrm>
          <a:prstGeom prst="rect">
            <a:avLst/>
          </a:prstGeom>
        </p:spPr>
      </p:pic>
      <p:pic>
        <p:nvPicPr>
          <p:cNvPr id="10" name="Picture 9" descr="maarrbl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07301" y="2127165"/>
            <a:ext cx="977980" cy="9044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66411" y="762270"/>
            <a:ext cx="6225210" cy="561586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এবার মেপে দেখি কোনটির ভর </a:t>
            </a:r>
            <a:r>
              <a:rPr lang="bn-BD" sz="32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6084" y="5428592"/>
            <a:ext cx="7053419" cy="523220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পরিমাপ করে জানতে পারলাম বস্তু দুইটির ভর সমান নয়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91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C -0.07639 0.05254 -0.1526 0.10555 -0.18264 0.17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32" y="89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1.48148E-6 C 0.00416 0.00023 -0.34219 0.08935 -0.68854 0.179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35" y="89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54 0.17778 L -0.68959 0.22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31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64 0.17847 L -0.18264 0.134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3.88889E-6 0.046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231 L -4.44444E-6 -0.043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3350" y="1960775"/>
            <a:ext cx="1781997" cy="3876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6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b="1" dirty="0">
              <a:ln/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4704" y="3117954"/>
            <a:ext cx="7199290" cy="64392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200" b="1" dirty="0" smtClean="0">
                <a:ln/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2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পরিমাপ কাকে বলে? ১টি ঊদাহরণ দাও। </a:t>
            </a:r>
            <a:endParaRPr lang="en-US" sz="32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46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165474" y="4410086"/>
            <a:ext cx="3357123" cy="5232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পরিমাপ করে বলতে হবে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361" y="4410086"/>
            <a:ext cx="3858634" cy="52322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আন্দাজ করে বলা ঠিক হবে না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0079" y="5233118"/>
            <a:ext cx="8153400" cy="5232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 আমরা বলতে পারি সঠিক মান জানার জন্য</a:t>
            </a:r>
            <a:r>
              <a:rPr lang="bn-BD" sz="2800" b="1" spc="-15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পরিমাপের</a:t>
            </a:r>
            <a:r>
              <a:rPr lang="en-US" sz="2800" b="1" spc="-15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endParaRPr lang="en-US" sz="28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4800" y="844644"/>
            <a:ext cx="1752600" cy="3276600"/>
            <a:chOff x="457200" y="381000"/>
            <a:chExt cx="1752600" cy="3657600"/>
          </a:xfrm>
        </p:grpSpPr>
        <p:pic>
          <p:nvPicPr>
            <p:cNvPr id="6" name="Picture 5" descr="Bamboo.png"/>
            <p:cNvPicPr>
              <a:picLocks noChangeAspect="1"/>
            </p:cNvPicPr>
            <p:nvPr/>
          </p:nvPicPr>
          <p:blipFill>
            <a:blip r:embed="rId4" cstate="print"/>
            <a:srcRect r="20677" b="25514"/>
            <a:stretch>
              <a:fillRect/>
            </a:stretch>
          </p:blipFill>
          <p:spPr>
            <a:xfrm>
              <a:off x="609600" y="533400"/>
              <a:ext cx="457200" cy="3429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Frame 7"/>
            <p:cNvSpPr/>
            <p:nvPr/>
          </p:nvSpPr>
          <p:spPr>
            <a:xfrm>
              <a:off x="457200" y="381000"/>
              <a:ext cx="1752600" cy="3657600"/>
            </a:xfrm>
            <a:prstGeom prst="frame">
              <a:avLst>
                <a:gd name="adj1" fmla="val 350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219200" y="609600"/>
              <a:ext cx="0" cy="33528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079936" y="1905000"/>
              <a:ext cx="1024639" cy="58406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উচ্চতা?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67761" y="866677"/>
            <a:ext cx="2751080" cy="3254568"/>
            <a:chOff x="2233429" y="381000"/>
            <a:chExt cx="3100571" cy="3657600"/>
          </a:xfrm>
          <a:solidFill>
            <a:srgbClr val="FFFF00"/>
          </a:solidFill>
        </p:grpSpPr>
        <p:pic>
          <p:nvPicPr>
            <p:cNvPr id="11" name="Picture 10" descr="Ball.jpg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33429" y="381000"/>
              <a:ext cx="3100571" cy="3657600"/>
            </a:xfrm>
            <a:prstGeom prst="rect">
              <a:avLst/>
            </a:prstGeom>
            <a:grpFill/>
          </p:spPr>
        </p:pic>
        <p:sp>
          <p:nvSpPr>
            <p:cNvPr id="17" name="TextBox 16"/>
            <p:cNvSpPr txBox="1"/>
            <p:nvPr/>
          </p:nvSpPr>
          <p:spPr>
            <a:xfrm>
              <a:off x="2452569" y="3406664"/>
              <a:ext cx="2662289" cy="58801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কখন স্কুল শুরু হবে?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53000" y="920844"/>
            <a:ext cx="3940502" cy="3200400"/>
            <a:chOff x="4953000" y="457200"/>
            <a:chExt cx="3940502" cy="3200400"/>
          </a:xfrm>
          <a:solidFill>
            <a:srgbClr val="00B050"/>
          </a:solidFill>
        </p:grpSpPr>
        <p:pic>
          <p:nvPicPr>
            <p:cNvPr id="19" name="Picture 18" descr="Measure-the-length-of-each-wall-around-the-room-Step-5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29200" y="457200"/>
              <a:ext cx="3810000" cy="3200400"/>
            </a:xfrm>
            <a:prstGeom prst="rect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953000" y="3124200"/>
              <a:ext cx="3940502" cy="523220"/>
            </a:xfrm>
            <a:prstGeom prst="rect">
              <a:avLst/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bn-BD" sz="28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আসবাবপত্রের আকৃতি কেমন হবে?</a:t>
              </a:r>
              <a:endPara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8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850</Words>
  <Application>Microsoft Office PowerPoint</Application>
  <PresentationFormat>On-screen Show (4:3)</PresentationFormat>
  <Paragraphs>118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AdarshaLipiCon</vt:lpstr>
      <vt:lpstr>Arial</vt:lpstr>
      <vt:lpstr>Calibri</vt:lpstr>
      <vt:lpstr>Calibri Light</vt:lpstr>
      <vt:lpstr>Nikosh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MHS-119978</dc:creator>
  <cp:lastModifiedBy>Mahi Kaishar</cp:lastModifiedBy>
  <cp:revision>76</cp:revision>
  <dcterms:created xsi:type="dcterms:W3CDTF">2019-09-28T05:05:23Z</dcterms:created>
  <dcterms:modified xsi:type="dcterms:W3CDTF">2019-11-10T19:13:43Z</dcterms:modified>
</cp:coreProperties>
</file>