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99" r:id="rId3"/>
    <p:sldId id="297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5" r:id="rId20"/>
    <p:sldId id="292" r:id="rId21"/>
    <p:sldId id="293" r:id="rId22"/>
    <p:sldId id="294" r:id="rId23"/>
    <p:sldId id="274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0TI4qr7FQKTSDifWTdZSg==" hashData="HBRn9Hxz6HBcHta0EtRIzgD41xEsbgEsglGIqr/gJ2CwFD7g4OmhLOIGJ5jETFpHjoSiPGV6KxiXP36L2wQFH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AA633-5747-41EC-A75F-F5000353569A}" type="doc">
      <dgm:prSet loTypeId="urn:microsoft.com/office/officeart/2005/8/layout/radial5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7FDE92-9095-4A34-ACDA-294A4C327D23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সমাস ছয় প্রকার।</a:t>
          </a:r>
        </a:p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যথাঃ </a:t>
          </a:r>
          <a:endParaRPr lang="en-US" sz="2000" dirty="0">
            <a:solidFill>
              <a:schemeClr val="tx1"/>
            </a:solidFill>
          </a:endParaRPr>
        </a:p>
      </dgm:t>
    </dgm:pt>
    <dgm:pt modelId="{CF7D5437-62A1-4CE3-8E58-8E3470099ACC}" type="parTrans" cxnId="{08D65083-8814-4D03-A546-C1D735752CB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F09EAF2-073D-47FA-96CA-46829F32FFFE}" type="sibTrans" cxnId="{08D65083-8814-4D03-A546-C1D735752CB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2B98B38-4D45-467C-B80B-F4D5BB45A49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তৎপুরুষ সমাস</a:t>
          </a:r>
          <a:endParaRPr lang="en-US" sz="2000" dirty="0">
            <a:solidFill>
              <a:schemeClr val="tx1"/>
            </a:solidFill>
          </a:endParaRPr>
        </a:p>
      </dgm:t>
    </dgm:pt>
    <dgm:pt modelId="{7F30C376-5D6B-4142-8353-DA61B27C6AED}" type="parTrans" cxnId="{6BE9739F-9DDC-433F-BB0A-4C2105BDF9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B7A2E65-A7C4-4DF0-A5D2-7FF084D359F9}" type="sibTrans" cxnId="{6BE9739F-9DDC-433F-BB0A-4C2105BDF90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BB25F74-00A5-42CA-AEA9-80E2577DB5F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কর্মধারয় সমাস</a:t>
          </a:r>
          <a:endParaRPr lang="en-US" sz="2000" dirty="0">
            <a:solidFill>
              <a:schemeClr val="tx1"/>
            </a:solidFill>
          </a:endParaRPr>
        </a:p>
      </dgm:t>
    </dgm:pt>
    <dgm:pt modelId="{FEA970AF-FCC1-4B09-A7F1-4D0505149D98}" type="parTrans" cxnId="{AC9B716A-B313-4BA5-9D00-EAA1CAEECAE9}">
      <dgm:prSet custT="1"/>
      <dgm:spPr>
        <a:solidFill>
          <a:srgbClr val="0070C0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FAC7E1C-5921-4D6E-BF05-58150293E04B}" type="sibTrans" cxnId="{AC9B716A-B313-4BA5-9D00-EAA1CAEECAE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F2AD485-9ADE-454D-BDE0-27E12161110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দ্বিগু সমাস</a:t>
          </a:r>
          <a:endParaRPr lang="en-US" sz="2000" dirty="0">
            <a:solidFill>
              <a:schemeClr val="tx1"/>
            </a:solidFill>
          </a:endParaRPr>
        </a:p>
      </dgm:t>
    </dgm:pt>
    <dgm:pt modelId="{378BB21D-89FF-4882-AF13-2C8A49D44977}" type="parTrans" cxnId="{C3BEDC8A-A58E-408F-8553-511038179B11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E0678A7-D4A9-446B-B4F3-59C8CC2AE84F}" type="sibTrans" cxnId="{C3BEDC8A-A58E-408F-8553-511038179B1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E4C4E51-29A0-49D3-BF1B-BD4E1D00BE87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দ্বন্দ সমাস</a:t>
          </a:r>
          <a:endParaRPr lang="en-US" sz="2000" dirty="0">
            <a:solidFill>
              <a:schemeClr val="tx1"/>
            </a:solidFill>
          </a:endParaRPr>
        </a:p>
      </dgm:t>
    </dgm:pt>
    <dgm:pt modelId="{B310E41B-1933-4D6A-8A24-C05486FAADBF}" type="parTrans" cxnId="{B022C84E-2F5A-4C84-B101-F6FCFA450C64}">
      <dgm:prSet custT="1"/>
      <dgm:spPr>
        <a:solidFill>
          <a:schemeClr val="accent6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1FF01E4-5E7D-4E69-AA6B-7CE190D5D8F8}" type="sibTrans" cxnId="{B022C84E-2F5A-4C84-B101-F6FCFA450C6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EC097A0-0C6C-4FEE-A095-A3BBB0003693}">
      <dgm:prSet custT="1"/>
      <dgm:spPr>
        <a:solidFill>
          <a:srgbClr val="00CC00"/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বহুব্রীহি সমাস</a:t>
          </a:r>
          <a:endParaRPr lang="en-US" sz="2000" dirty="0">
            <a:solidFill>
              <a:schemeClr val="tx1"/>
            </a:solidFill>
          </a:endParaRPr>
        </a:p>
      </dgm:t>
    </dgm:pt>
    <dgm:pt modelId="{BB18E8A8-0D37-47EA-B2DF-0AAB209A39AA}" type="parTrans" cxnId="{BAF072F0-E179-4545-BCD3-5BD12CD344A9}">
      <dgm:prSet custT="1"/>
      <dgm:spPr>
        <a:solidFill>
          <a:srgbClr val="00CC00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09C29A1-00AF-482C-B090-DE7632B301E6}" type="sibTrans" cxnId="{BAF072F0-E179-4545-BCD3-5BD12CD344A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65373E5-4961-44B4-9C29-C6695C341EFF}">
      <dgm:prSet custT="1"/>
      <dgm:spPr>
        <a:solidFill>
          <a:srgbClr val="7030A0"/>
        </a:solidFill>
      </dgm:spPr>
      <dgm:t>
        <a:bodyPr/>
        <a:lstStyle/>
        <a:p>
          <a:r>
            <a:rPr lang="bn-BD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অব্যয়ীভাব সমাস</a:t>
          </a:r>
          <a:endParaRPr lang="en-US" sz="1800" dirty="0">
            <a:solidFill>
              <a:schemeClr val="tx1"/>
            </a:solidFill>
          </a:endParaRPr>
        </a:p>
      </dgm:t>
    </dgm:pt>
    <dgm:pt modelId="{5AAA165B-B68B-46A1-BD9A-9135C1A77CBF}" type="parTrans" cxnId="{B5367010-33E8-4800-9E36-FFEAA02BF496}">
      <dgm:prSet custT="1"/>
      <dgm:spPr>
        <a:solidFill>
          <a:srgbClr val="7030A0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44D94F1-E85B-4C97-B701-CACFCFAC6C87}" type="sibTrans" cxnId="{B5367010-33E8-4800-9E36-FFEAA02BF49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BF45A36-32DB-4DCA-8B38-F00F6E786547}" type="pres">
      <dgm:prSet presAssocID="{68DAA633-5747-41EC-A75F-F500035356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846224-FCF7-4073-A0FC-0B6CDC5F6391}" type="pres">
      <dgm:prSet presAssocID="{517FDE92-9095-4A34-ACDA-294A4C327D23}" presName="centerShape" presStyleLbl="node0" presStyleIdx="0" presStyleCnt="1"/>
      <dgm:spPr/>
      <dgm:t>
        <a:bodyPr/>
        <a:lstStyle/>
        <a:p>
          <a:endParaRPr lang="en-US"/>
        </a:p>
      </dgm:t>
    </dgm:pt>
    <dgm:pt modelId="{E341E0C4-DB51-4BAE-A9EF-C768B9F06A02}" type="pres">
      <dgm:prSet presAssocID="{7F30C376-5D6B-4142-8353-DA61B27C6AED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B600006-F27E-407E-9B98-540454441DC7}" type="pres">
      <dgm:prSet presAssocID="{7F30C376-5D6B-4142-8353-DA61B27C6AE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49D144E-4379-47AD-ABE6-0D007D64BB22}" type="pres">
      <dgm:prSet presAssocID="{22B98B38-4D45-467C-B80B-F4D5BB45A4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7DADB-7D82-4C98-A149-549582E328E7}" type="pres">
      <dgm:prSet presAssocID="{FEA970AF-FCC1-4B09-A7F1-4D0505149D9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754639B8-5054-475E-9AFC-D0C37290A19F}" type="pres">
      <dgm:prSet presAssocID="{FEA970AF-FCC1-4B09-A7F1-4D0505149D9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C002EB5-11BD-4D8D-89F7-E37831C5D503}" type="pres">
      <dgm:prSet presAssocID="{1BB25F74-00A5-42CA-AEA9-80E2577DB5F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DB015-EBF1-4F84-BC89-A302CB50659D}" type="pres">
      <dgm:prSet presAssocID="{5AAA165B-B68B-46A1-BD9A-9135C1A77CB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577CF0F4-3A01-49BE-BF9B-3BC52B744E83}" type="pres">
      <dgm:prSet presAssocID="{5AAA165B-B68B-46A1-BD9A-9135C1A77CB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FDA99C9-C217-4506-AB75-77A6DCBAA98E}" type="pres">
      <dgm:prSet presAssocID="{E65373E5-4961-44B4-9C29-C6695C341E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88800-587F-4DF3-BB5E-7E414F140D12}" type="pres">
      <dgm:prSet presAssocID="{BB18E8A8-0D37-47EA-B2DF-0AAB209A39A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994D4DE-0671-44EE-93D6-EA4BE9B78F88}" type="pres">
      <dgm:prSet presAssocID="{BB18E8A8-0D37-47EA-B2DF-0AAB209A39A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742DFF3-1619-4CE8-99DB-4F47EC66987C}" type="pres">
      <dgm:prSet presAssocID="{0EC097A0-0C6C-4FEE-A095-A3BBB000369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D9A43-30E7-4E90-8B88-255C78061309}" type="pres">
      <dgm:prSet presAssocID="{378BB21D-89FF-4882-AF13-2C8A49D44977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42EBF44-0802-496F-8B6D-8B5259B65BC8}" type="pres">
      <dgm:prSet presAssocID="{378BB21D-89FF-4882-AF13-2C8A49D4497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E0581DB-A7DE-4831-8496-C542F4BC2E2C}" type="pres">
      <dgm:prSet presAssocID="{0F2AD485-9ADE-454D-BDE0-27E1216111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46BC1-90F2-4C48-A34E-3492A8B03F61}" type="pres">
      <dgm:prSet presAssocID="{B310E41B-1933-4D6A-8A24-C05486FAADB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BB6DD95-1966-4417-BE1C-A8564FF5B0A6}" type="pres">
      <dgm:prSet presAssocID="{B310E41B-1933-4D6A-8A24-C05486FAADB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ED368CA0-C7F3-4F31-B311-77268641B23E}" type="pres">
      <dgm:prSet presAssocID="{5E4C4E51-29A0-49D3-BF1B-BD4E1D00BE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90C7C-F672-4101-A924-596236E1183D}" type="presOf" srcId="{1BB25F74-00A5-42CA-AEA9-80E2577DB5FC}" destId="{3C002EB5-11BD-4D8D-89F7-E37831C5D503}" srcOrd="0" destOrd="0" presId="urn:microsoft.com/office/officeart/2005/8/layout/radial5"/>
    <dgm:cxn modelId="{E0E91688-F47D-4CE2-A47A-83E5675C24D3}" type="presOf" srcId="{7F30C376-5D6B-4142-8353-DA61B27C6AED}" destId="{7B600006-F27E-407E-9B98-540454441DC7}" srcOrd="1" destOrd="0" presId="urn:microsoft.com/office/officeart/2005/8/layout/radial5"/>
    <dgm:cxn modelId="{D77056BA-C3C9-466B-9698-6073E4A7D6E0}" type="presOf" srcId="{22B98B38-4D45-467C-B80B-F4D5BB45A49C}" destId="{749D144E-4379-47AD-ABE6-0D007D64BB22}" srcOrd="0" destOrd="0" presId="urn:microsoft.com/office/officeart/2005/8/layout/radial5"/>
    <dgm:cxn modelId="{9D0BCB64-D51B-4D84-AC10-974F75F37EF9}" type="presOf" srcId="{378BB21D-89FF-4882-AF13-2C8A49D44977}" destId="{4A0D9A43-30E7-4E90-8B88-255C78061309}" srcOrd="0" destOrd="0" presId="urn:microsoft.com/office/officeart/2005/8/layout/radial5"/>
    <dgm:cxn modelId="{86DF84E8-C7BD-4142-AFAD-53B7F2E2EEF3}" type="presOf" srcId="{378BB21D-89FF-4882-AF13-2C8A49D44977}" destId="{442EBF44-0802-496F-8B6D-8B5259B65BC8}" srcOrd="1" destOrd="0" presId="urn:microsoft.com/office/officeart/2005/8/layout/radial5"/>
    <dgm:cxn modelId="{6BE9739F-9DDC-433F-BB0A-4C2105BDF908}" srcId="{517FDE92-9095-4A34-ACDA-294A4C327D23}" destId="{22B98B38-4D45-467C-B80B-F4D5BB45A49C}" srcOrd="0" destOrd="0" parTransId="{7F30C376-5D6B-4142-8353-DA61B27C6AED}" sibTransId="{5B7A2E65-A7C4-4DF0-A5D2-7FF084D359F9}"/>
    <dgm:cxn modelId="{B5367010-33E8-4800-9E36-FFEAA02BF496}" srcId="{517FDE92-9095-4A34-ACDA-294A4C327D23}" destId="{E65373E5-4961-44B4-9C29-C6695C341EFF}" srcOrd="2" destOrd="0" parTransId="{5AAA165B-B68B-46A1-BD9A-9135C1A77CBF}" sibTransId="{E44D94F1-E85B-4C97-B701-CACFCFAC6C87}"/>
    <dgm:cxn modelId="{F8CD2719-50EF-4B0A-9CD8-8195A5BE5552}" type="presOf" srcId="{5AAA165B-B68B-46A1-BD9A-9135C1A77CBF}" destId="{F86DB015-EBF1-4F84-BC89-A302CB50659D}" srcOrd="0" destOrd="0" presId="urn:microsoft.com/office/officeart/2005/8/layout/radial5"/>
    <dgm:cxn modelId="{AD932FA5-5E09-4F7B-9254-A87547FE1F4C}" type="presOf" srcId="{68DAA633-5747-41EC-A75F-F5000353569A}" destId="{6BF45A36-32DB-4DCA-8B38-F00F6E786547}" srcOrd="0" destOrd="0" presId="urn:microsoft.com/office/officeart/2005/8/layout/radial5"/>
    <dgm:cxn modelId="{16CD56B9-0ADE-4076-9909-FEDE32E5E1FE}" type="presOf" srcId="{FEA970AF-FCC1-4B09-A7F1-4D0505149D98}" destId="{754639B8-5054-475E-9AFC-D0C37290A19F}" srcOrd="1" destOrd="0" presId="urn:microsoft.com/office/officeart/2005/8/layout/radial5"/>
    <dgm:cxn modelId="{B022C84E-2F5A-4C84-B101-F6FCFA450C64}" srcId="{517FDE92-9095-4A34-ACDA-294A4C327D23}" destId="{5E4C4E51-29A0-49D3-BF1B-BD4E1D00BE87}" srcOrd="5" destOrd="0" parTransId="{B310E41B-1933-4D6A-8A24-C05486FAADBF}" sibTransId="{E1FF01E4-5E7D-4E69-AA6B-7CE190D5D8F8}"/>
    <dgm:cxn modelId="{5357D61B-7971-44DE-8D33-417C8D3BE619}" type="presOf" srcId="{B310E41B-1933-4D6A-8A24-C05486FAADBF}" destId="{AB946BC1-90F2-4C48-A34E-3492A8B03F61}" srcOrd="0" destOrd="0" presId="urn:microsoft.com/office/officeart/2005/8/layout/radial5"/>
    <dgm:cxn modelId="{5C7653DB-0974-4273-9EE5-4DA5406B34D2}" type="presOf" srcId="{5E4C4E51-29A0-49D3-BF1B-BD4E1D00BE87}" destId="{ED368CA0-C7F3-4F31-B311-77268641B23E}" srcOrd="0" destOrd="0" presId="urn:microsoft.com/office/officeart/2005/8/layout/radial5"/>
    <dgm:cxn modelId="{1AC8F63A-A90B-403D-B778-6EE703A0FDA9}" type="presOf" srcId="{FEA970AF-FCC1-4B09-A7F1-4D0505149D98}" destId="{3D67DADB-7D82-4C98-A149-549582E328E7}" srcOrd="0" destOrd="0" presId="urn:microsoft.com/office/officeart/2005/8/layout/radial5"/>
    <dgm:cxn modelId="{BAF072F0-E179-4545-BCD3-5BD12CD344A9}" srcId="{517FDE92-9095-4A34-ACDA-294A4C327D23}" destId="{0EC097A0-0C6C-4FEE-A095-A3BBB0003693}" srcOrd="3" destOrd="0" parTransId="{BB18E8A8-0D37-47EA-B2DF-0AAB209A39AA}" sibTransId="{009C29A1-00AF-482C-B090-DE7632B301E6}"/>
    <dgm:cxn modelId="{C3BEDC8A-A58E-408F-8553-511038179B11}" srcId="{517FDE92-9095-4A34-ACDA-294A4C327D23}" destId="{0F2AD485-9ADE-454D-BDE0-27E121611104}" srcOrd="4" destOrd="0" parTransId="{378BB21D-89FF-4882-AF13-2C8A49D44977}" sibTransId="{5E0678A7-D4A9-446B-B4F3-59C8CC2AE84F}"/>
    <dgm:cxn modelId="{DCDDE273-D96B-4B41-BFC5-7A3E043D50D8}" type="presOf" srcId="{7F30C376-5D6B-4142-8353-DA61B27C6AED}" destId="{E341E0C4-DB51-4BAE-A9EF-C768B9F06A02}" srcOrd="0" destOrd="0" presId="urn:microsoft.com/office/officeart/2005/8/layout/radial5"/>
    <dgm:cxn modelId="{480A8B99-D8DB-48EE-93EC-0151DDFFEA6E}" type="presOf" srcId="{B310E41B-1933-4D6A-8A24-C05486FAADBF}" destId="{1BB6DD95-1966-4417-BE1C-A8564FF5B0A6}" srcOrd="1" destOrd="0" presId="urn:microsoft.com/office/officeart/2005/8/layout/radial5"/>
    <dgm:cxn modelId="{E8A31831-2445-4ACC-8E93-8924AC2D9473}" type="presOf" srcId="{5AAA165B-B68B-46A1-BD9A-9135C1A77CBF}" destId="{577CF0F4-3A01-49BE-BF9B-3BC52B744E83}" srcOrd="1" destOrd="0" presId="urn:microsoft.com/office/officeart/2005/8/layout/radial5"/>
    <dgm:cxn modelId="{5757C5FF-3D23-4C84-BA4D-1302EAAAA977}" type="presOf" srcId="{517FDE92-9095-4A34-ACDA-294A4C327D23}" destId="{89846224-FCF7-4073-A0FC-0B6CDC5F6391}" srcOrd="0" destOrd="0" presId="urn:microsoft.com/office/officeart/2005/8/layout/radial5"/>
    <dgm:cxn modelId="{23BF06A7-CD43-410A-9510-6558F83ACDCB}" type="presOf" srcId="{E65373E5-4961-44B4-9C29-C6695C341EFF}" destId="{DFDA99C9-C217-4506-AB75-77A6DCBAA98E}" srcOrd="0" destOrd="0" presId="urn:microsoft.com/office/officeart/2005/8/layout/radial5"/>
    <dgm:cxn modelId="{272BF9E8-C311-4844-9352-0ECDAA354851}" type="presOf" srcId="{BB18E8A8-0D37-47EA-B2DF-0AAB209A39AA}" destId="{C994D4DE-0671-44EE-93D6-EA4BE9B78F88}" srcOrd="1" destOrd="0" presId="urn:microsoft.com/office/officeart/2005/8/layout/radial5"/>
    <dgm:cxn modelId="{FB8A12DB-EB94-4C0C-BD14-E78FA4951443}" type="presOf" srcId="{BB18E8A8-0D37-47EA-B2DF-0AAB209A39AA}" destId="{8F088800-587F-4DF3-BB5E-7E414F140D12}" srcOrd="0" destOrd="0" presId="urn:microsoft.com/office/officeart/2005/8/layout/radial5"/>
    <dgm:cxn modelId="{08D65083-8814-4D03-A546-C1D735752CB5}" srcId="{68DAA633-5747-41EC-A75F-F5000353569A}" destId="{517FDE92-9095-4A34-ACDA-294A4C327D23}" srcOrd="0" destOrd="0" parTransId="{CF7D5437-62A1-4CE3-8E58-8E3470099ACC}" sibTransId="{7F09EAF2-073D-47FA-96CA-46829F32FFFE}"/>
    <dgm:cxn modelId="{8F78B9D7-EFD5-4657-8C74-5EF6B217B86D}" type="presOf" srcId="{0EC097A0-0C6C-4FEE-A095-A3BBB0003693}" destId="{E742DFF3-1619-4CE8-99DB-4F47EC66987C}" srcOrd="0" destOrd="0" presId="urn:microsoft.com/office/officeart/2005/8/layout/radial5"/>
    <dgm:cxn modelId="{8EC77035-92AB-44C8-8B7B-B743FFA0A420}" type="presOf" srcId="{0F2AD485-9ADE-454D-BDE0-27E121611104}" destId="{1E0581DB-A7DE-4831-8496-C542F4BC2E2C}" srcOrd="0" destOrd="0" presId="urn:microsoft.com/office/officeart/2005/8/layout/radial5"/>
    <dgm:cxn modelId="{AC9B716A-B313-4BA5-9D00-EAA1CAEECAE9}" srcId="{517FDE92-9095-4A34-ACDA-294A4C327D23}" destId="{1BB25F74-00A5-42CA-AEA9-80E2577DB5FC}" srcOrd="1" destOrd="0" parTransId="{FEA970AF-FCC1-4B09-A7F1-4D0505149D98}" sibTransId="{EFAC7E1C-5921-4D6E-BF05-58150293E04B}"/>
    <dgm:cxn modelId="{F52F2D93-B928-4DD7-A9B2-C47FC9CFC136}" type="presParOf" srcId="{6BF45A36-32DB-4DCA-8B38-F00F6E786547}" destId="{89846224-FCF7-4073-A0FC-0B6CDC5F6391}" srcOrd="0" destOrd="0" presId="urn:microsoft.com/office/officeart/2005/8/layout/radial5"/>
    <dgm:cxn modelId="{B49CB2D2-6354-4549-9233-E1FBA0170051}" type="presParOf" srcId="{6BF45A36-32DB-4DCA-8B38-F00F6E786547}" destId="{E341E0C4-DB51-4BAE-A9EF-C768B9F06A02}" srcOrd="1" destOrd="0" presId="urn:microsoft.com/office/officeart/2005/8/layout/radial5"/>
    <dgm:cxn modelId="{E8F17B5D-9BBF-4B0A-A8AC-00418975E858}" type="presParOf" srcId="{E341E0C4-DB51-4BAE-A9EF-C768B9F06A02}" destId="{7B600006-F27E-407E-9B98-540454441DC7}" srcOrd="0" destOrd="0" presId="urn:microsoft.com/office/officeart/2005/8/layout/radial5"/>
    <dgm:cxn modelId="{A51CCAF7-2EB8-428E-BA0B-15A0E1064449}" type="presParOf" srcId="{6BF45A36-32DB-4DCA-8B38-F00F6E786547}" destId="{749D144E-4379-47AD-ABE6-0D007D64BB22}" srcOrd="2" destOrd="0" presId="urn:microsoft.com/office/officeart/2005/8/layout/radial5"/>
    <dgm:cxn modelId="{8FB1929E-9551-4731-A02C-CEDD25016826}" type="presParOf" srcId="{6BF45A36-32DB-4DCA-8B38-F00F6E786547}" destId="{3D67DADB-7D82-4C98-A149-549582E328E7}" srcOrd="3" destOrd="0" presId="urn:microsoft.com/office/officeart/2005/8/layout/radial5"/>
    <dgm:cxn modelId="{65DE4EA2-AD67-4B15-A15F-B9E51179BAC7}" type="presParOf" srcId="{3D67DADB-7D82-4C98-A149-549582E328E7}" destId="{754639B8-5054-475E-9AFC-D0C37290A19F}" srcOrd="0" destOrd="0" presId="urn:microsoft.com/office/officeart/2005/8/layout/radial5"/>
    <dgm:cxn modelId="{F5AA857A-139C-46A4-9CFF-62FE318B5706}" type="presParOf" srcId="{6BF45A36-32DB-4DCA-8B38-F00F6E786547}" destId="{3C002EB5-11BD-4D8D-89F7-E37831C5D503}" srcOrd="4" destOrd="0" presId="urn:microsoft.com/office/officeart/2005/8/layout/radial5"/>
    <dgm:cxn modelId="{AD38771B-8789-4BD2-BA14-F618A5071CCB}" type="presParOf" srcId="{6BF45A36-32DB-4DCA-8B38-F00F6E786547}" destId="{F86DB015-EBF1-4F84-BC89-A302CB50659D}" srcOrd="5" destOrd="0" presId="urn:microsoft.com/office/officeart/2005/8/layout/radial5"/>
    <dgm:cxn modelId="{261697D4-8C73-4CE0-8F83-E1489B1E4CA2}" type="presParOf" srcId="{F86DB015-EBF1-4F84-BC89-A302CB50659D}" destId="{577CF0F4-3A01-49BE-BF9B-3BC52B744E83}" srcOrd="0" destOrd="0" presId="urn:microsoft.com/office/officeart/2005/8/layout/radial5"/>
    <dgm:cxn modelId="{AD1D3460-17DE-4237-8108-DDB2D41A2095}" type="presParOf" srcId="{6BF45A36-32DB-4DCA-8B38-F00F6E786547}" destId="{DFDA99C9-C217-4506-AB75-77A6DCBAA98E}" srcOrd="6" destOrd="0" presId="urn:microsoft.com/office/officeart/2005/8/layout/radial5"/>
    <dgm:cxn modelId="{06CE7F94-97ED-4B38-BC34-142A82D97EBB}" type="presParOf" srcId="{6BF45A36-32DB-4DCA-8B38-F00F6E786547}" destId="{8F088800-587F-4DF3-BB5E-7E414F140D12}" srcOrd="7" destOrd="0" presId="urn:microsoft.com/office/officeart/2005/8/layout/radial5"/>
    <dgm:cxn modelId="{CCB5636F-E7CC-4C2F-A2AA-1765BDD9B305}" type="presParOf" srcId="{8F088800-587F-4DF3-BB5E-7E414F140D12}" destId="{C994D4DE-0671-44EE-93D6-EA4BE9B78F88}" srcOrd="0" destOrd="0" presId="urn:microsoft.com/office/officeart/2005/8/layout/radial5"/>
    <dgm:cxn modelId="{AEB6C45A-B112-4E98-B800-1C7B2E400C88}" type="presParOf" srcId="{6BF45A36-32DB-4DCA-8B38-F00F6E786547}" destId="{E742DFF3-1619-4CE8-99DB-4F47EC66987C}" srcOrd="8" destOrd="0" presId="urn:microsoft.com/office/officeart/2005/8/layout/radial5"/>
    <dgm:cxn modelId="{BACAB3FD-C710-4C51-B125-21E0E5B361E5}" type="presParOf" srcId="{6BF45A36-32DB-4DCA-8B38-F00F6E786547}" destId="{4A0D9A43-30E7-4E90-8B88-255C78061309}" srcOrd="9" destOrd="0" presId="urn:microsoft.com/office/officeart/2005/8/layout/radial5"/>
    <dgm:cxn modelId="{929AEF3B-5D05-4390-B526-D30C60A034BC}" type="presParOf" srcId="{4A0D9A43-30E7-4E90-8B88-255C78061309}" destId="{442EBF44-0802-496F-8B6D-8B5259B65BC8}" srcOrd="0" destOrd="0" presId="urn:microsoft.com/office/officeart/2005/8/layout/radial5"/>
    <dgm:cxn modelId="{B54FB188-1F22-4035-9248-A9EF1CFC430B}" type="presParOf" srcId="{6BF45A36-32DB-4DCA-8B38-F00F6E786547}" destId="{1E0581DB-A7DE-4831-8496-C542F4BC2E2C}" srcOrd="10" destOrd="0" presId="urn:microsoft.com/office/officeart/2005/8/layout/radial5"/>
    <dgm:cxn modelId="{528F2716-595A-4ADD-A1D7-9E1D21C7FBEC}" type="presParOf" srcId="{6BF45A36-32DB-4DCA-8B38-F00F6E786547}" destId="{AB946BC1-90F2-4C48-A34E-3492A8B03F61}" srcOrd="11" destOrd="0" presId="urn:microsoft.com/office/officeart/2005/8/layout/radial5"/>
    <dgm:cxn modelId="{4A34C734-F159-4677-A418-431BE3DC35E8}" type="presParOf" srcId="{AB946BC1-90F2-4C48-A34E-3492A8B03F61}" destId="{1BB6DD95-1966-4417-BE1C-A8564FF5B0A6}" srcOrd="0" destOrd="0" presId="urn:microsoft.com/office/officeart/2005/8/layout/radial5"/>
    <dgm:cxn modelId="{3F1912A4-7CAF-4000-95ED-95013433869C}" type="presParOf" srcId="{6BF45A36-32DB-4DCA-8B38-F00F6E786547}" destId="{ED368CA0-C7F3-4F31-B311-77268641B23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FA24D-62E8-4D4D-BBD5-9046623B307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1754-4625-42C5-AA2A-C149D78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4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8C2F43-E588-4CB8-AF2F-44F91D4BFBC2}" type="slidenum">
              <a:rPr lang="en-IN" smtClean="0"/>
              <a:pPr/>
              <a:t>1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64096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4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2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7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5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5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3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2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63D3-F9D2-4FA0-AFAF-11C9348FD0B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A02C-C4C4-4D23-80E5-A41D72E3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11.xml"/><Relationship Id="rId18" Type="http://schemas.openxmlformats.org/officeDocument/2006/relationships/slide" Target="slide20.xml"/><Relationship Id="rId3" Type="http://schemas.openxmlformats.org/officeDocument/2006/relationships/image" Target="../media/image5.jpg"/><Relationship Id="rId21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slide" Target="slide9.xml"/><Relationship Id="rId17" Type="http://schemas.openxmlformats.org/officeDocument/2006/relationships/slide" Target="slide19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slide" Target="slide16.xml"/><Relationship Id="rId10" Type="http://schemas.openxmlformats.org/officeDocument/2006/relationships/slide" Target="slide4.xml"/><Relationship Id="rId19" Type="http://schemas.openxmlformats.org/officeDocument/2006/relationships/slide" Target="slide21.xml"/><Relationship Id="rId4" Type="http://schemas.openxmlformats.org/officeDocument/2006/relationships/image" Target="../media/image6.jpg"/><Relationship Id="rId9" Type="http://schemas.openxmlformats.org/officeDocument/2006/relationships/slide" Target="slide23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-11373"/>
            <a:ext cx="6477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17" y="-20258"/>
            <a:ext cx="9192904" cy="686688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21329" y="509047"/>
            <a:ext cx="7694770" cy="5863473"/>
            <a:chOff x="1639806" y="1773631"/>
            <a:chExt cx="5967482" cy="3565311"/>
          </a:xfrm>
        </p:grpSpPr>
        <p:pic>
          <p:nvPicPr>
            <p:cNvPr id="21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6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23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80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2374" y="3291434"/>
            <a:ext cx="1254947" cy="4423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21705" y="3291500"/>
            <a:ext cx="1996294" cy="4311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পরপদ/উত্তরপদ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93347" y="3286041"/>
            <a:ext cx="1244495" cy="37261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সমস্তপদ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3190" y="3246798"/>
            <a:ext cx="1686900" cy="4762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সমস্যমানপদ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06307" y="3293430"/>
            <a:ext cx="1351642" cy="38644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0509" y="1420323"/>
            <a:ext cx="4830169" cy="4104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সমাসের উপাদান ৫টি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0704" y="2714571"/>
            <a:ext cx="68580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66800" y="2674947"/>
            <a:ext cx="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79080" y="2684091"/>
            <a:ext cx="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21864" y="2674947"/>
            <a:ext cx="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96384" y="2674947"/>
            <a:ext cx="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52032" y="2684091"/>
            <a:ext cx="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4391185" y="1999181"/>
            <a:ext cx="448818" cy="56416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798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3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8269" y="707009"/>
            <a:ext cx="4724370" cy="4576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সমাসের শ্রেণী বিভাগ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04036508"/>
              </p:ext>
            </p:extLst>
          </p:nvPr>
        </p:nvGraphicFramePr>
        <p:xfrm>
          <a:off x="1269476" y="1390892"/>
          <a:ext cx="6639613" cy="427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50149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846224-FCF7-4073-A0FC-0B6CDC5F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89846224-FCF7-4073-A0FC-0B6CDC5F6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41E0C4-DB51-4BAE-A9EF-C768B9F0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E341E0C4-DB51-4BAE-A9EF-C768B9F0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9D144E-4379-47AD-ABE6-0D007D64B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49D144E-4379-47AD-ABE6-0D007D64B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67DADB-7D82-4C98-A149-549582E32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3D67DADB-7D82-4C98-A149-549582E32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02EB5-11BD-4D8D-89F7-E37831C5D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3C002EB5-11BD-4D8D-89F7-E37831C5D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6DB015-EBF1-4F84-BC89-A302CB506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F86DB015-EBF1-4F84-BC89-A302CB506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DA99C9-C217-4506-AB75-77A6DCBAA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FDA99C9-C217-4506-AB75-77A6DCBAA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88800-587F-4DF3-BB5E-7E414F140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8F088800-587F-4DF3-BB5E-7E414F140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42DFF3-1619-4CE8-99DB-4F47EC669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E742DFF3-1619-4CE8-99DB-4F47EC669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0D9A43-30E7-4E90-8B88-255C7806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4A0D9A43-30E7-4E90-8B88-255C78061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0581DB-A7DE-4831-8496-C542F4BC2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1E0581DB-A7DE-4831-8496-C542F4BC2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946BC1-90F2-4C48-A34E-3492A8B0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AB946BC1-90F2-4C48-A34E-3492A8B03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68CA0-C7F3-4F31-B311-77268641B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ED368CA0-C7F3-4F31-B311-77268641B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2838" y="1485321"/>
            <a:ext cx="5593051" cy="4626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বিচারে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0" y="3124200"/>
            <a:ext cx="609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02080" y="309372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37120" y="309372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35281" y="3146116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64480" y="309372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3965670" y="2499361"/>
            <a:ext cx="389700" cy="533400"/>
          </a:xfrm>
          <a:prstGeom prst="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876" y="3810000"/>
            <a:ext cx="1423447" cy="34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দ্বন্দ সমাস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51198" y="3786156"/>
            <a:ext cx="2168166" cy="34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অব্যয়ীভাব সমাস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97" y="3786156"/>
            <a:ext cx="2168166" cy="34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তৎপুরুষ সমাস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9596" y="3792873"/>
            <a:ext cx="2168166" cy="34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সমাস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39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73" y="1404594"/>
            <a:ext cx="3185263" cy="27314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09" y="1404593"/>
            <a:ext cx="3234212" cy="273141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TextBox 5"/>
          <p:cNvSpPr txBox="1"/>
          <p:nvPr/>
        </p:nvSpPr>
        <p:spPr>
          <a:xfrm>
            <a:off x="4245035" y="2477677"/>
            <a:ext cx="65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431356" y="4249872"/>
            <a:ext cx="2281286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=মাবাপ</a:t>
            </a:r>
            <a:endParaRPr lang="en-US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722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72" y="756567"/>
            <a:ext cx="3000865" cy="22278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84" y="745962"/>
            <a:ext cx="2861822" cy="22278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TextBox 9"/>
          <p:cNvSpPr txBox="1"/>
          <p:nvPr/>
        </p:nvSpPr>
        <p:spPr>
          <a:xfrm>
            <a:off x="4149437" y="1455003"/>
            <a:ext cx="80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239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11037" y="3231855"/>
            <a:ext cx="2169523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=হাত-পা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17" y="4110086"/>
            <a:ext cx="7924764" cy="193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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দ্বন্দ শব্দের অর্থ জোড়া। দুই বা ততোধিকপদ মিলিত হলে এবং যে 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সমাসে সমস্যমান পদের অর্থের প্রাধান্য থাকে তাকে দ্বন্দ সমাস বলে।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  <a:sym typeface="Wingdings"/>
              </a:rPr>
              <a:t>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এছাড়াও আমরা অন্যভাবে চিনতে পারি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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  <a:sym typeface="Wingdings"/>
              </a:rPr>
              <a:t> 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‘ও’ দিয়ে যুক্ত হলে তাকে দ্বন্দ সমাস বলে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56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918326" y="1369930"/>
            <a:ext cx="7433821" cy="659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 সমাসের কয়েকটি উদাহরণ</a:t>
            </a:r>
            <a:endParaRPr lang="en-US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9266" y="2284351"/>
            <a:ext cx="4871943" cy="289329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ও বাবা= মাবাবা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আদব ও কায়দা= আদবকায়দা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দয়া ওমায়া= দয়া-মায়া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 ও বাজার= হাটবাজার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 ও পয়সা= টাকাপয়সা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 ও বিস্কুট= চা-বিস্কুট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626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2378695"/>
            <a:ext cx="5181600" cy="5822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মাথার সমাহার= চৌমাথা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66161" y="505199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9153946">
            <a:off x="1270965" y="2718059"/>
            <a:ext cx="1488778" cy="16179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36904" y="476171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6675" y="490685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07418" y="519714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9153946">
            <a:off x="1183880" y="4038859"/>
            <a:ext cx="1488778" cy="16179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9153946">
            <a:off x="1186518" y="5345146"/>
            <a:ext cx="1488778" cy="16179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59771" y="4765631"/>
            <a:ext cx="5181600" cy="58222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 ফলের সমাহার= ত্রিফলা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4" name="Straight Arrow Connector 33"/>
          <p:cNvCxnSpPr>
            <a:stCxn id="16" idx="0"/>
          </p:cNvCxnSpPr>
          <p:nvPr/>
        </p:nvCxnSpPr>
        <p:spPr>
          <a:xfrm flipV="1">
            <a:off x="4876800" y="1748982"/>
            <a:ext cx="557513" cy="6297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0"/>
          </p:cNvCxnSpPr>
          <p:nvPr/>
        </p:nvCxnSpPr>
        <p:spPr>
          <a:xfrm flipH="1" flipV="1">
            <a:off x="4038600" y="1621980"/>
            <a:ext cx="838200" cy="7567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0"/>
          </p:cNvCxnSpPr>
          <p:nvPr/>
        </p:nvCxnSpPr>
        <p:spPr>
          <a:xfrm flipV="1">
            <a:off x="4876800" y="1821541"/>
            <a:ext cx="2222766" cy="5571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549858" y="1817696"/>
            <a:ext cx="2326942" cy="5609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351719" y="3900059"/>
            <a:ext cx="908052" cy="11552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1"/>
          </p:cNvCxnSpPr>
          <p:nvPr/>
        </p:nvCxnSpPr>
        <p:spPr>
          <a:xfrm flipH="1" flipV="1">
            <a:off x="2351719" y="5055347"/>
            <a:ext cx="908052" cy="139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339932" y="5055347"/>
            <a:ext cx="919839" cy="8912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279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62000" y="505199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02115" y="490685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27715" y="534228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09772" y="505199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66000" y="505199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42572" y="2057398"/>
            <a:ext cx="6705600" cy="395516"/>
            <a:chOff x="1342572" y="2057398"/>
            <a:chExt cx="6705600" cy="3955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48920" y="2438400"/>
              <a:ext cx="66992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8048172" y="2086427"/>
              <a:ext cx="0" cy="35197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6291943" y="2071913"/>
              <a:ext cx="0" cy="35197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724400" y="2086427"/>
              <a:ext cx="0" cy="35197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098800" y="2057398"/>
              <a:ext cx="0" cy="35197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1342572" y="2100941"/>
              <a:ext cx="0" cy="35197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133600" y="2447752"/>
            <a:ext cx="5181600" cy="58222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মাথার সমাহার= পাঁচমাথা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503" y="3209437"/>
            <a:ext cx="7469579" cy="224014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শদ্বের সঙ্গে বিশেয্য পদের সমাহার বা মিলন অর্থে যে সমাস হয়, তাকে দ্বিগু সমাস বলে।</a:t>
            </a:r>
          </a:p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 অন্যভাবে আমরা দ্বিগু সমাস চিনতে পারি।</a:t>
            </a:r>
          </a:p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 শেষে সমাহার যোগ হলে দ্বিগু সমাস হয়।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64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9" grpId="0" animBg="1"/>
      <p:bldP spid="31" grpId="0" animBg="1"/>
      <p:bldP spid="32" grpId="0" animBg="1"/>
      <p:bldP spid="41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84185" y="1285644"/>
            <a:ext cx="1925032" cy="3598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3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447" y="1843914"/>
            <a:ext cx="710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চের সমস্ত পদগুলোর ব্যাসবাক্যসহ সমাস নির্ণয় কর</a:t>
            </a:r>
            <a:endParaRPr lang="en-US" sz="2800" b="1" spc="150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81615"/>
              </p:ext>
            </p:extLst>
          </p:nvPr>
        </p:nvGraphicFramePr>
        <p:xfrm>
          <a:off x="1263192" y="2528216"/>
          <a:ext cx="654220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0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0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 আদবকায়দা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 দুধে ও ভাতে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বাদুড়চোষা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 জ্ঞানশুন্য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 বেহায়া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 ফিকালাল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 তেপায়া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৮. শতাব্দী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৯. মালগাড়ী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১০. সিংহাসন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১১. ধীরবুদ্ধি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১২. বোঁটাখসা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9896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00382" y="1524000"/>
            <a:ext cx="1701832" cy="4561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4523" y="2752039"/>
            <a:ext cx="5613551" cy="113932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দ্বন্দ সমাস ও দ্বিগু সমাসের মধ্যে পাথর্ক্য লিখ।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8810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76102" y="1366283"/>
            <a:ext cx="1524000" cy="472089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2231276" y="1366283"/>
            <a:ext cx="1524000" cy="472089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3886450" y="1366283"/>
            <a:ext cx="1524000" cy="472089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5541624" y="1366283"/>
            <a:ext cx="1524000" cy="472089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7196796" y="1366283"/>
            <a:ext cx="1524000" cy="472089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576102" y="1917115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11" action="ppaction://hlinksldjump"/>
          </p:cNvPr>
          <p:cNvSpPr/>
          <p:nvPr/>
        </p:nvSpPr>
        <p:spPr>
          <a:xfrm>
            <a:off x="576102" y="2391160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2" action="ppaction://hlinksldjump"/>
          </p:cNvPr>
          <p:cNvSpPr/>
          <p:nvPr/>
        </p:nvSpPr>
        <p:spPr>
          <a:xfrm>
            <a:off x="576102" y="2865205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3" action="ppaction://hlinksldjump"/>
          </p:cNvPr>
          <p:cNvSpPr/>
          <p:nvPr/>
        </p:nvSpPr>
        <p:spPr>
          <a:xfrm>
            <a:off x="576102" y="3339250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-৩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4" action="ppaction://hlinksldjump"/>
          </p:cNvPr>
          <p:cNvSpPr/>
          <p:nvPr/>
        </p:nvSpPr>
        <p:spPr>
          <a:xfrm>
            <a:off x="576102" y="3813295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-৪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15" action="ppaction://hlinksldjump"/>
          </p:cNvPr>
          <p:cNvSpPr/>
          <p:nvPr/>
        </p:nvSpPr>
        <p:spPr>
          <a:xfrm>
            <a:off x="576102" y="4287340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-৫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6" action="ppaction://hlinksldjump"/>
          </p:cNvPr>
          <p:cNvSpPr/>
          <p:nvPr/>
        </p:nvSpPr>
        <p:spPr>
          <a:xfrm>
            <a:off x="576102" y="4761385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7" action="ppaction://hlinksldjump"/>
          </p:cNvPr>
          <p:cNvSpPr/>
          <p:nvPr/>
        </p:nvSpPr>
        <p:spPr>
          <a:xfrm>
            <a:off x="576102" y="5235430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8" action="ppaction://hlinksldjump"/>
          </p:cNvPr>
          <p:cNvSpPr/>
          <p:nvPr/>
        </p:nvSpPr>
        <p:spPr>
          <a:xfrm>
            <a:off x="576102" y="5709475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9" action="ppaction://hlinksldjump"/>
          </p:cNvPr>
          <p:cNvSpPr/>
          <p:nvPr/>
        </p:nvSpPr>
        <p:spPr>
          <a:xfrm>
            <a:off x="576102" y="6183524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hlinkClick r:id="rId20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755276" y="4530990"/>
            <a:ext cx="4114800" cy="82831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72828" y="3516031"/>
            <a:ext cx="4191000" cy="69459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</a:t>
            </a:r>
            <a:endParaRPr lang="en-GB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9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7275" y="1110343"/>
            <a:ext cx="1717249" cy="5801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029" y="1690484"/>
            <a:ext cx="69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32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চের কোনটি কোন সমাস নির্ণয় কর</a:t>
            </a:r>
            <a:endParaRPr lang="en-US" sz="3200" b="1" spc="150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1386" y="2308250"/>
            <a:ext cx="4954350" cy="28091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 ও সম্পদ= ধনসম্পদ </a:t>
            </a:r>
          </a:p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ভাতের অভাব= হাভাত</a:t>
            </a:r>
          </a:p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বিদ্যার দ্বারা হীন= বিদ্যাহীন</a:t>
            </a:r>
          </a:p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 রত্নের সমাহার= নবরত্ন</a:t>
            </a:r>
          </a:p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পোষা জামাই= ঘরজামাই</a:t>
            </a:r>
          </a:p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কান কাটা যার= দুকানকাটা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3689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2383" y="1276349"/>
            <a:ext cx="1747152" cy="4899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6326" y="2064470"/>
            <a:ext cx="5439266" cy="26960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কাকে বলে?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 পদ কাকে বলে?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 কাকে বলে?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কত প্রকার ও কি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 সমাস কি কি উপায়ে চেনা যায়?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দ্বিগু সমাস কি কি উপায়ে চেনা যায়?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3424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5586" y="1924050"/>
            <a:ext cx="1634337" cy="5026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solidFill>
                <a:srgbClr val="00CC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179" y="3118073"/>
            <a:ext cx="7085149" cy="107721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ও খাতা= বই-খাতা এই সমাসের প্রত্যেকটি উপদানের নাম পৃথক পৃথক করে লিখ।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3642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4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3759" y="4290753"/>
            <a:ext cx="2084792" cy="28849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63" y="3844636"/>
            <a:ext cx="1969074" cy="33371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79056" y="5467004"/>
            <a:ext cx="2084792" cy="16495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7149" y="3354185"/>
            <a:ext cx="2084792" cy="388249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9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999" y="4834807"/>
            <a:ext cx="1969074" cy="2308636"/>
          </a:xfrm>
          <a:prstGeom prst="rect">
            <a:avLst/>
          </a:prstGeom>
        </p:spPr>
      </p:pic>
      <p:pic>
        <p:nvPicPr>
          <p:cNvPr id="31" name="Picture 30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073" y="5737167"/>
            <a:ext cx="1969074" cy="1342100"/>
          </a:xfrm>
          <a:prstGeom prst="rect">
            <a:avLst/>
          </a:prstGeom>
        </p:spPr>
      </p:pic>
      <p:pic>
        <p:nvPicPr>
          <p:cNvPr id="32" name="Picture 3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091" y="6302433"/>
            <a:ext cx="1969074" cy="7602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24728" y="6130635"/>
            <a:ext cx="2084792" cy="922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8220" y="6442363"/>
            <a:ext cx="1790472" cy="5689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2681" y="171567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9568" y="326167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506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57359" y="597279"/>
            <a:ext cx="5619841" cy="1362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5280" y="597279"/>
            <a:ext cx="1371599" cy="136563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4492" y="2267712"/>
            <a:ext cx="719296" cy="46986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876800" y="2679563"/>
            <a:ext cx="2667000" cy="3276600"/>
            <a:chOff x="4895088" y="2697480"/>
            <a:chExt cx="2667000" cy="3276600"/>
          </a:xfrm>
        </p:grpSpPr>
        <p:sp>
          <p:nvSpPr>
            <p:cNvPr id="11" name="Rectangle 10"/>
            <p:cNvSpPr/>
            <p:nvPr/>
          </p:nvSpPr>
          <p:spPr>
            <a:xfrm>
              <a:off x="4953000" y="2783056"/>
              <a:ext cx="2536427" cy="31242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 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ষোল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সমাস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5088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9512" y="2679563"/>
            <a:ext cx="2667000" cy="3276600"/>
            <a:chOff x="1447800" y="2697480"/>
            <a:chExt cx="2667000" cy="3276600"/>
          </a:xfrm>
        </p:grpSpPr>
        <p:sp>
          <p:nvSpPr>
            <p:cNvPr id="3" name="Rectangle 2"/>
            <p:cNvSpPr/>
            <p:nvPr/>
          </p:nvSpPr>
          <p:spPr>
            <a:xfrm>
              <a:off x="1524000" y="2783056"/>
              <a:ext cx="2512580" cy="31242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বিএসসি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বিএড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ডিপ্লোমা-ইন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সায়েন্স</a:t>
              </a:r>
              <a:endParaRPr lang="bn-IN" sz="1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IN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মির্জাপুর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bn-IN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বিদ্যালয়,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০১৭৪০৯৭৯৩৯৭ 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mizan.birampur@gmail.com</a:t>
              </a:r>
              <a:endParaRPr lang="en-US" sz="1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7800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7140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45" y="1785594"/>
            <a:ext cx="3365166" cy="26670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647" y="1785594"/>
            <a:ext cx="2971801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ight Arrow 1"/>
          <p:cNvSpPr/>
          <p:nvPr/>
        </p:nvSpPr>
        <p:spPr>
          <a:xfrm>
            <a:off x="3758540" y="2793401"/>
            <a:ext cx="1314305" cy="9906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61863" y="4516036"/>
            <a:ext cx="2107658" cy="55154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চাঁদ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7891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27409" y="1725105"/>
            <a:ext cx="1692819" cy="4507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5475" y="2867025"/>
            <a:ext cx="5556689" cy="1128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177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4443" y="2064470"/>
            <a:ext cx="6367258" cy="289996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শিক্ষার্থীরা----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1. সমাস কাকে বলে তা বলতে পারবে;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2. সমাসের উপাদান কয়টি তা বলতে পারবে;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3. সমাসের শ্রেণী বিভাগ কয়টি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তা বলতে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4. সমাসব্ধ পদকে ব্যাসবাক্য করতে পারবে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5. সমাস চিনে কোনটি কি সমাস তা নির্ণয় করতে পারবে।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2176" y="1212674"/>
            <a:ext cx="1491792" cy="4920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4426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75" y="1295399"/>
            <a:ext cx="3270898" cy="26670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867" y="1295400"/>
            <a:ext cx="2971801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ight Arrow 1"/>
          <p:cNvSpPr/>
          <p:nvPr/>
        </p:nvSpPr>
        <p:spPr>
          <a:xfrm>
            <a:off x="3803869" y="2057400"/>
            <a:ext cx="1314305" cy="9906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69601" y="3973285"/>
            <a:ext cx="2382840" cy="55154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চাঁদ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658" y="4724399"/>
            <a:ext cx="8131630" cy="1143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সমাসঃ</a:t>
            </a:r>
            <a:r>
              <a:rPr lang="en-US" sz="36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মানে সংক্ষেপ বা একাধিক পদের একপদীকরণ।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844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8052" y="1216058"/>
            <a:ext cx="5493323" cy="4422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8052" y="2180847"/>
            <a:ext cx="5596379" cy="3276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মাতা ও পিতা= মাতাপিতা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যিনিই জজ তিনিই সাহেব= জজসাহেব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মধু দিয়ে মাখা=মধুমাখা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মহান আত্মা যার=মহাত্মা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তিন মাথার সমাহার= তেমাথা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ভাতের অভাব= হাভাত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864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 rot="16200000">
            <a:off x="4166298" y="4276508"/>
            <a:ext cx="514312" cy="1374641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572" y="4687654"/>
            <a:ext cx="284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বিলাত ফেরত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1062" y="3677077"/>
            <a:ext cx="120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1765" y="3710999"/>
            <a:ext cx="250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পরপদ/উত্তরপদ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1601" y="3733889"/>
            <a:ext cx="2199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সমস্তপদ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5785" y="1395852"/>
            <a:ext cx="240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 বাক্য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3993" y="4670578"/>
            <a:ext cx="2547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সমস্যমানপদ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8443" y="2566093"/>
            <a:ext cx="207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=চাঁদমুখ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5799" y="3438675"/>
            <a:ext cx="2039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53826" y="2579717"/>
            <a:ext cx="296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171" y="1494971"/>
            <a:ext cx="3071229" cy="647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 flipV="1">
            <a:off x="3458851" y="1898090"/>
            <a:ext cx="554565" cy="669185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603369" y="3062141"/>
            <a:ext cx="533400" cy="686061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308798" y="3076655"/>
            <a:ext cx="533400" cy="686061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6184769" y="3091169"/>
            <a:ext cx="533400" cy="686061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65045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386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650</Words>
  <Application>Microsoft Office PowerPoint</Application>
  <PresentationFormat>On-screen Show (4:3)</PresentationFormat>
  <Paragraphs>146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</vt:lpstr>
      <vt:lpstr>NikoshBAN</vt:lpstr>
      <vt:lpstr>SutonnyMJ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MahiKaishar6244</dc:creator>
  <cp:lastModifiedBy>Mahi Kaishar</cp:lastModifiedBy>
  <cp:revision>50</cp:revision>
  <dcterms:created xsi:type="dcterms:W3CDTF">2019-09-23T02:07:45Z</dcterms:created>
  <dcterms:modified xsi:type="dcterms:W3CDTF">2019-11-11T14:36:13Z</dcterms:modified>
</cp:coreProperties>
</file>