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7" r:id="rId4"/>
    <p:sldId id="265" r:id="rId5"/>
    <p:sldId id="260" r:id="rId6"/>
    <p:sldId id="264" r:id="rId7"/>
    <p:sldId id="261" r:id="rId8"/>
    <p:sldId id="262" r:id="rId9"/>
    <p:sldId id="266" r:id="rId10"/>
    <p:sldId id="270" r:id="rId11"/>
    <p:sldId id="267" r:id="rId12"/>
    <p:sldId id="268" r:id="rId13"/>
    <p:sldId id="269" r:id="rId14"/>
    <p:sldId id="271" r:id="rId15"/>
    <p:sldId id="274" r:id="rId16"/>
    <p:sldId id="273" r:id="rId17"/>
    <p:sldId id="272" r:id="rId18"/>
    <p:sldId id="275"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55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A5CD0-7F9E-4D60-A26E-A2756D798D43}" type="datetimeFigureOut">
              <a:rPr lang="en-US" smtClean="0"/>
              <a:pPr/>
              <a:t>8/31/2019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CFB8B-6FA6-4023-90AE-BB63440A0C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CFB8B-6FA6-4023-90AE-BB63440A0C3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914400" y="152400"/>
            <a:ext cx="7162800" cy="5372100"/>
          </a:xfrm>
          <a:prstGeom prst="rect">
            <a:avLst/>
          </a:prstGeom>
          <a:noFill/>
          <a:ln w="9525">
            <a:noFill/>
            <a:miter lim="800000"/>
            <a:headEnd/>
            <a:tailEnd/>
          </a:ln>
          <a:effectLst/>
        </p:spPr>
      </p:pic>
      <p:sp>
        <p:nvSpPr>
          <p:cNvPr id="3" name="TextBox 2"/>
          <p:cNvSpPr txBox="1"/>
          <p:nvPr/>
        </p:nvSpPr>
        <p:spPr>
          <a:xfrm>
            <a:off x="914400" y="5534561"/>
            <a:ext cx="7162800" cy="1323439"/>
          </a:xfrm>
          <a:prstGeom prst="rect">
            <a:avLst/>
          </a:prstGeom>
          <a:solidFill>
            <a:srgbClr val="00B0F0"/>
          </a:solidFill>
        </p:spPr>
        <p:txBody>
          <a:bodyPr wrap="square" rtlCol="0">
            <a:spAutoFit/>
          </a:bodyPr>
          <a:lstStyle/>
          <a:p>
            <a:pPr algn="ctr"/>
            <a:r>
              <a:rPr lang="bn-BD" sz="8000" dirty="0" smtClean="0">
                <a:latin typeface="NikoshBAN" pitchFamily="2" charset="0"/>
                <a:cs typeface="NikoshBAN" pitchFamily="2" charset="0"/>
              </a:rPr>
              <a:t>সকলকে স্বাগতম</a:t>
            </a:r>
            <a:endParaRPr lang="en-US" sz="8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0"/>
            <a:ext cx="7620000" cy="2308324"/>
          </a:xfrm>
          <a:prstGeom prst="rect">
            <a:avLst/>
          </a:prstGeom>
          <a:solidFill>
            <a:srgbClr val="00B050"/>
          </a:solidFill>
        </p:spPr>
        <p:txBody>
          <a:bodyPr wrap="square" rtlCol="0">
            <a:spAutoFit/>
          </a:bodyPr>
          <a:lstStyle/>
          <a:p>
            <a:r>
              <a:rPr lang="bn-BD" sz="3600" dirty="0" smtClean="0">
                <a:latin typeface="NikoshBAN" pitchFamily="2" charset="0"/>
                <a:cs typeface="NikoshBAN" pitchFamily="2" charset="0"/>
              </a:rPr>
              <a:t>কাজ-</a:t>
            </a:r>
          </a:p>
          <a:p>
            <a:r>
              <a:rPr lang="bn-BD" sz="3600" dirty="0" smtClean="0">
                <a:latin typeface="NikoshBAN" pitchFamily="2" charset="0"/>
                <a:cs typeface="NikoshBAN" pitchFamily="2" charset="0"/>
              </a:rPr>
              <a:t>যোগাযোগ ব্যবস্থার উন্নয়ণের ফলে মানুষের জীবন যাত্রার মানের ও উন্নায়ণ ঘটে উক্তিটি ব্যাখ্যা কর।</a:t>
            </a:r>
          </a:p>
          <a:p>
            <a:endParaRPr lang="bn-BD" dirty="0" smtClean="0">
              <a:latin typeface="NikoshBAN" pitchFamily="2" charset="0"/>
              <a:cs typeface="NikoshBAN" pitchFamily="2" charset="0"/>
            </a:endParaRPr>
          </a:p>
          <a:p>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DOEL\Desktop\bank\imageshgg.jpg"/>
          <p:cNvPicPr>
            <a:picLocks noChangeAspect="1" noChangeArrowheads="1"/>
          </p:cNvPicPr>
          <p:nvPr/>
        </p:nvPicPr>
        <p:blipFill>
          <a:blip r:embed="rId2"/>
          <a:srcRect/>
          <a:stretch>
            <a:fillRect/>
          </a:stretch>
        </p:blipFill>
        <p:spPr bwMode="auto">
          <a:xfrm>
            <a:off x="5943600" y="228600"/>
            <a:ext cx="2895600" cy="1828800"/>
          </a:xfrm>
          <a:prstGeom prst="rect">
            <a:avLst/>
          </a:prstGeom>
          <a:noFill/>
          <a:ln w="9525">
            <a:noFill/>
            <a:miter lim="800000"/>
            <a:headEnd/>
            <a:tailEnd/>
          </a:ln>
        </p:spPr>
      </p:pic>
      <p:pic>
        <p:nvPicPr>
          <p:cNvPr id="3" name="Picture 2" descr="C:\Users\User\Pictures\images.jpg"/>
          <p:cNvPicPr>
            <a:picLocks noChangeAspect="1" noChangeArrowheads="1"/>
          </p:cNvPicPr>
          <p:nvPr/>
        </p:nvPicPr>
        <p:blipFill>
          <a:blip r:embed="rId3"/>
          <a:srcRect/>
          <a:stretch>
            <a:fillRect/>
          </a:stretch>
        </p:blipFill>
        <p:spPr bwMode="auto">
          <a:xfrm>
            <a:off x="3048000" y="228600"/>
            <a:ext cx="2619375" cy="1828800"/>
          </a:xfrm>
          <a:prstGeom prst="rect">
            <a:avLst/>
          </a:prstGeom>
          <a:noFill/>
        </p:spPr>
      </p:pic>
      <p:pic>
        <p:nvPicPr>
          <p:cNvPr id="4" name="Picture 2" descr="C:\Users\DOEL\Desktop\bank\imagesfff.jpg"/>
          <p:cNvPicPr>
            <a:picLocks noChangeAspect="1" noChangeArrowheads="1"/>
          </p:cNvPicPr>
          <p:nvPr/>
        </p:nvPicPr>
        <p:blipFill>
          <a:blip r:embed="rId4"/>
          <a:srcRect/>
          <a:stretch>
            <a:fillRect/>
          </a:stretch>
        </p:blipFill>
        <p:spPr bwMode="auto">
          <a:xfrm>
            <a:off x="256032" y="228600"/>
            <a:ext cx="2563368" cy="1828800"/>
          </a:xfrm>
          <a:prstGeom prst="rect">
            <a:avLst/>
          </a:prstGeom>
          <a:noFill/>
          <a:ln w="9525">
            <a:noFill/>
            <a:miter lim="800000"/>
            <a:headEnd/>
            <a:tailEnd/>
          </a:ln>
        </p:spPr>
      </p:pic>
      <p:sp>
        <p:nvSpPr>
          <p:cNvPr id="5" name="TextBox 4"/>
          <p:cNvSpPr txBox="1"/>
          <p:nvPr/>
        </p:nvSpPr>
        <p:spPr>
          <a:xfrm>
            <a:off x="1219200" y="3276600"/>
            <a:ext cx="7239000" cy="369332"/>
          </a:xfrm>
          <a:prstGeom prst="rect">
            <a:avLst/>
          </a:prstGeom>
          <a:noFill/>
        </p:spPr>
        <p:txBody>
          <a:bodyPr wrap="square" rtlCol="0">
            <a:spAutoFit/>
          </a:bodyPr>
          <a:lstStyle/>
          <a:p>
            <a:r>
              <a:rPr lang="bn-BD" dirty="0" smtClean="0"/>
              <a:t> </a:t>
            </a:r>
            <a:endParaRPr lang="en-US" dirty="0"/>
          </a:p>
        </p:txBody>
      </p:sp>
      <p:pic>
        <p:nvPicPr>
          <p:cNvPr id="2050" name="Picture 2" descr="C:\Users\User\Pictures\images.jpg"/>
          <p:cNvPicPr>
            <a:picLocks noChangeAspect="1" noChangeArrowheads="1"/>
          </p:cNvPicPr>
          <p:nvPr/>
        </p:nvPicPr>
        <p:blipFill>
          <a:blip r:embed="rId5"/>
          <a:srcRect/>
          <a:stretch>
            <a:fillRect/>
          </a:stretch>
        </p:blipFill>
        <p:spPr bwMode="auto">
          <a:xfrm>
            <a:off x="5029200" y="3886200"/>
            <a:ext cx="3893279" cy="2667000"/>
          </a:xfrm>
          <a:prstGeom prst="rect">
            <a:avLst/>
          </a:prstGeom>
          <a:noFill/>
        </p:spPr>
      </p:pic>
      <p:pic>
        <p:nvPicPr>
          <p:cNvPr id="2051" name="Picture 3" descr="C:\Users\User\Pictures\130807092810_cn_hongkong_tusks_640x360_hongkongcustoms.jpg"/>
          <p:cNvPicPr>
            <a:picLocks noChangeAspect="1" noChangeArrowheads="1"/>
          </p:cNvPicPr>
          <p:nvPr/>
        </p:nvPicPr>
        <p:blipFill>
          <a:blip r:embed="rId6"/>
          <a:srcRect/>
          <a:stretch>
            <a:fillRect/>
          </a:stretch>
        </p:blipFill>
        <p:spPr bwMode="auto">
          <a:xfrm>
            <a:off x="228600" y="3886200"/>
            <a:ext cx="4343400" cy="2690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8077200" cy="4832092"/>
          </a:xfrm>
          <a:prstGeom prst="rect">
            <a:avLst/>
          </a:prstGeom>
          <a:solidFill>
            <a:srgbClr val="92D050"/>
          </a:solidFill>
          <a:ln w="38100">
            <a:solidFill>
              <a:schemeClr val="tx1"/>
            </a:solidFill>
          </a:ln>
        </p:spPr>
        <p:txBody>
          <a:bodyPr wrap="square" rtlCol="0">
            <a:spAutoFit/>
          </a:bodyPr>
          <a:lstStyle/>
          <a:p>
            <a:r>
              <a:rPr lang="bn-BD" sz="4400" dirty="0" smtClean="0">
                <a:latin typeface="NikoshBAN" pitchFamily="2" charset="0"/>
                <a:cs typeface="NikoshBAN" pitchFamily="2" charset="0"/>
              </a:rPr>
              <a:t>গ্রাম থেকে  গ্রামে , গ্রাম থেকে শহর এবং দেশ থেকে দেশে দ্রব্য বিনিময়ের ক্ষেত্রে একটি বিনিময়ের প্রয়োজনীয়তা প্রবলভাবে অনুভূত হতে থাকে।  বিনিময়ের মাধ্যম ছাড়াও সঞ্চয়ের ভান্ডার এবং মূল্যের পরিমাপক হিসেবে মুদ্রার প্রয়োজনীয়তা মুদ্রা সৃষ্টিতে ব্যাপক ভূমিকা রাখে।</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77200" cy="5016758"/>
          </a:xfrm>
          <a:prstGeom prst="rect">
            <a:avLst/>
          </a:prstGeom>
          <a:solidFill>
            <a:srgbClr val="99FF99"/>
          </a:solidFill>
        </p:spPr>
        <p:txBody>
          <a:bodyPr wrap="square" rtlCol="0">
            <a:spAutoFit/>
          </a:bodyPr>
          <a:lstStyle/>
          <a:p>
            <a:r>
              <a:rPr lang="bn-BD" sz="4000" i="1" dirty="0" smtClean="0">
                <a:latin typeface="NikoshBAN" pitchFamily="2" charset="0"/>
                <a:cs typeface="NikoshBAN" pitchFamily="2" charset="0"/>
              </a:rPr>
              <a:t>বিনিময়ের মাধ্যমে মুদ্রা হিসেবে বিভিন্ন সময় কড়ি, হাঙ্গরের দাত, হাতির দাত, পাথর ঝিনুক পোড়া মাটি, তামা রুপা ও সোনার ব্যবহার লক্ষ করা যায়।</a:t>
            </a:r>
          </a:p>
          <a:p>
            <a:r>
              <a:rPr lang="bn-BD" sz="4000" dirty="0" smtClean="0">
                <a:latin typeface="NikoshBAN" pitchFamily="2" charset="0"/>
                <a:cs typeface="NikoshBAN" pitchFamily="2" charset="0"/>
              </a:rPr>
              <a:t>ব্যাবহার , স্থানান্তর, বহন এবং অন্যান্য প্রয়োজনের কারণে ধাতব মুদ্রার ব্যবহার বেশিদিন স্থায়িত্ব লাভ করতে পারেনি। স্বর্ণ এবং রৌপ্যের অলংকারাদিসহ অন্যান্য ব্যবহারের কারণে কাগজি মুদ্রার প্রচলন ঊনবিংশ শতাব্দীতে শুরু হয়।</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800" decel="100000"/>
                                        <p:tgtEl>
                                          <p:spTgt spid="2">
                                            <p:txEl>
                                              <p:pRg st="1" end="1"/>
                                            </p:txEl>
                                          </p:spTgt>
                                        </p:tgtEl>
                                      </p:cBhvr>
                                    </p:animEffect>
                                    <p:anim calcmode="lin" valueType="num">
                                      <p:cBhvr>
                                        <p:cTn id="17"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0"/>
            <a:ext cx="7239000" cy="3416320"/>
          </a:xfrm>
          <a:prstGeom prst="rect">
            <a:avLst/>
          </a:prstGeom>
          <a:solidFill>
            <a:srgbClr val="99FF99"/>
          </a:solidFill>
        </p:spPr>
        <p:txBody>
          <a:bodyPr wrap="square" rtlCol="0">
            <a:spAutoFit/>
          </a:bodyPr>
          <a:lstStyle/>
          <a:p>
            <a:r>
              <a:rPr lang="bn-BD" sz="3600" dirty="0" smtClean="0">
                <a:latin typeface="NikoshBAN" pitchFamily="2" charset="0"/>
                <a:cs typeface="NikoshBAN" pitchFamily="2" charset="0"/>
              </a:rPr>
              <a:t>কাজ –</a:t>
            </a:r>
          </a:p>
          <a:p>
            <a:r>
              <a:rPr lang="bn-BD" sz="3600" dirty="0" smtClean="0">
                <a:latin typeface="NikoshBAN" pitchFamily="2" charset="0"/>
                <a:cs typeface="NikoshBAN" pitchFamily="2" charset="0"/>
              </a:rPr>
              <a:t>বিনিময়ের মাধ্যমে মুদ্রা হিসেবে বিভিন্ন সময় যে সকল বস্তু বা ধাতব পদার্থ ব্যবহার করা হত তার পাচটি নাম লেখ।</a:t>
            </a:r>
          </a:p>
          <a:p>
            <a:r>
              <a:rPr lang="bn-BD" sz="3600" dirty="0" smtClean="0">
                <a:latin typeface="NikoshBAN" pitchFamily="2" charset="0"/>
                <a:cs typeface="NikoshBAN" pitchFamily="2" charset="0"/>
              </a:rPr>
              <a:t>যোগাযোগের মাধ্যম হিসেবে তখনকার দিনে ব্যবহারিত তিনটি মাধ্যমের নাম লেখ।</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de05a4e341406d8ccc33d3f4f71dd020130312.jpg"/>
          <p:cNvPicPr>
            <a:picLocks noChangeAspect="1"/>
          </p:cNvPicPr>
          <p:nvPr/>
        </p:nvPicPr>
        <p:blipFill>
          <a:blip r:embed="rId2"/>
          <a:stretch>
            <a:fillRect/>
          </a:stretch>
        </p:blipFill>
        <p:spPr>
          <a:xfrm>
            <a:off x="5029200" y="152400"/>
            <a:ext cx="3810000" cy="2514600"/>
          </a:xfrm>
          <a:prstGeom prst="rect">
            <a:avLst/>
          </a:prstGeom>
        </p:spPr>
      </p:pic>
      <p:pic>
        <p:nvPicPr>
          <p:cNvPr id="5" name="Picture 4" descr="'A Village Fair' - Composition.jpg"/>
          <p:cNvPicPr>
            <a:picLocks noChangeAspect="1"/>
          </p:cNvPicPr>
          <p:nvPr/>
        </p:nvPicPr>
        <p:blipFill>
          <a:blip r:embed="rId3"/>
          <a:stretch>
            <a:fillRect/>
          </a:stretch>
        </p:blipFill>
        <p:spPr>
          <a:xfrm>
            <a:off x="304800" y="152400"/>
            <a:ext cx="3810000" cy="2514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0" y="3200400"/>
            <a:ext cx="3733800" cy="3048000"/>
          </a:xfrm>
          <a:prstGeom prst="rect">
            <a:avLst/>
          </a:prstGeom>
        </p:spPr>
      </p:pic>
      <p:pic>
        <p:nvPicPr>
          <p:cNvPr id="7" name="Picture 5" descr="G:\BB-Injects-Tk.110-Billion.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53000" y="3429000"/>
            <a:ext cx="3853391" cy="2819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plus(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001000" cy="5632311"/>
          </a:xfrm>
          <a:prstGeom prst="rect">
            <a:avLst/>
          </a:prstGeom>
          <a:solidFill>
            <a:srgbClr val="FFC000"/>
          </a:solidFill>
          <a:ln w="57150">
            <a:solidFill>
              <a:schemeClr val="tx1"/>
            </a:solidFill>
          </a:ln>
        </p:spPr>
        <p:txBody>
          <a:bodyPr wrap="square" rtlCol="0">
            <a:spAutoFit/>
          </a:bodyPr>
          <a:lstStyle/>
          <a:p>
            <a:r>
              <a:rPr lang="bn-BD" sz="4000" dirty="0" smtClean="0">
                <a:latin typeface="NikoshBAN" pitchFamily="2" charset="0"/>
                <a:cs typeface="NikoshBAN" pitchFamily="2" charset="0"/>
              </a:rPr>
              <a:t>সভ্যতার বিকাশের সাথ সাথে মানুষের সামাজিক বন্ধন ও অর্থনৈতিক কর্মকান্ড বৃদ্ধি পায়, যার ফলে মানুষের মধ্যে লেনদেন এবং বিনিময়ের কর্ম কান্ড বৃদ্ধি পায়। মুদ্রা প্রচালনের পরপরই ব্যাংক ব্যবস্থার প্রয়োজনীয়তা দেখা দেয়, যার জন্য মুদ্রা কে ব্যংক ব্যবস্থার জননী বলা হয়। ব্যাংক ব্যবস্থা বিবর্তনের প্রথম থেকে আজ পর্যন্ত ব্যাংক মুদ্রাকেই তার ব্যবসার প্রধান উপাদান হিসেবে ব্যবহার করে আসছে।</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438400" y="304800"/>
            <a:ext cx="3581400" cy="1371600"/>
          </a:xfrm>
          <a:prstGeom prst="clou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মূল্যায়ন</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TextBox 2"/>
          <p:cNvSpPr txBox="1"/>
          <p:nvPr/>
        </p:nvSpPr>
        <p:spPr>
          <a:xfrm>
            <a:off x="533400" y="1828800"/>
            <a:ext cx="8305800" cy="4401205"/>
          </a:xfrm>
          <a:prstGeom prst="rect">
            <a:avLst/>
          </a:prstGeom>
          <a:solidFill>
            <a:srgbClr val="99FF99"/>
          </a:solidFill>
        </p:spPr>
        <p:txBody>
          <a:bodyPr wrap="square" rtlCol="0">
            <a:spAutoFit/>
          </a:bodyPr>
          <a:lstStyle/>
          <a:p>
            <a:pPr>
              <a:buFont typeface="Wingdings" pitchFamily="2" charset="2"/>
              <a:buChar char="Ø"/>
            </a:pPr>
            <a:r>
              <a:rPr lang="bn-BD" sz="4000" dirty="0" smtClean="0">
                <a:latin typeface="NikoshBAN" pitchFamily="2" charset="0"/>
                <a:cs typeface="NikoshBAN" pitchFamily="2" charset="0"/>
              </a:rPr>
              <a:t>বিনিময় প্রথা কী?</a:t>
            </a:r>
          </a:p>
          <a:p>
            <a:pPr>
              <a:buFont typeface="Wingdings" pitchFamily="2" charset="2"/>
              <a:buChar char="Ø"/>
            </a:pPr>
            <a:r>
              <a:rPr lang="bn-BD" sz="4000" dirty="0" smtClean="0">
                <a:latin typeface="NikoshBAN" pitchFamily="2" charset="0"/>
                <a:cs typeface="NikoshBAN" pitchFamily="2" charset="0"/>
              </a:rPr>
              <a:t>সঞ্চয়ের ভান্ডার এবং মূল্যের পরিমাপক হিসেবে কাকে ব্বহার করা হয়?</a:t>
            </a:r>
          </a:p>
          <a:p>
            <a:pPr>
              <a:buFont typeface="Wingdings" pitchFamily="2" charset="2"/>
              <a:buChar char="Ø"/>
            </a:pPr>
            <a:r>
              <a:rPr lang="bn-BD" sz="4000" dirty="0" smtClean="0">
                <a:latin typeface="NikoshBAN" pitchFamily="2" charset="0"/>
                <a:cs typeface="NikoshBAN" pitchFamily="2" charset="0"/>
              </a:rPr>
              <a:t>কত শতাব্দীতে কাগজি মুদ্রার প্রচলন শুরু হয়?</a:t>
            </a:r>
          </a:p>
          <a:p>
            <a:pPr>
              <a:buFont typeface="Wingdings" pitchFamily="2" charset="2"/>
              <a:buChar char="Ø"/>
            </a:pPr>
            <a:r>
              <a:rPr lang="bn-BD" sz="4000" dirty="0" smtClean="0">
                <a:latin typeface="NikoshBAN" pitchFamily="2" charset="0"/>
                <a:cs typeface="NikoshBAN" pitchFamily="2" charset="0"/>
              </a:rPr>
              <a:t>কখন থেকে ব্যাংক ব্যাবস্থার প্রয়োজনীয়তা দেখা দেয়?</a:t>
            </a:r>
          </a:p>
          <a:p>
            <a:pPr>
              <a:buFont typeface="Wingdings" pitchFamily="2" charset="2"/>
              <a:buChar char="Ø"/>
            </a:pPr>
            <a:r>
              <a:rPr lang="bn-BD" sz="4000" dirty="0" smtClean="0">
                <a:latin typeface="NikoshBAN" pitchFamily="2" charset="0"/>
                <a:cs typeface="NikoshBAN" pitchFamily="2" charset="0"/>
              </a:rPr>
              <a:t>ব্যাংক ব্যাবস্থার জননী বলা হয় কাকে?</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62000" y="228600"/>
            <a:ext cx="7543800" cy="4800600"/>
          </a:xfrm>
          <a:prstGeom prst="rect">
            <a:avLst/>
          </a:prstGeom>
          <a:noFill/>
          <a:ln w="9525">
            <a:noFill/>
            <a:miter lim="800000"/>
            <a:headEnd/>
            <a:tailEnd/>
          </a:ln>
          <a:effectLst/>
        </p:spPr>
      </p:pic>
      <p:sp>
        <p:nvSpPr>
          <p:cNvPr id="3" name="TextBox 2"/>
          <p:cNvSpPr txBox="1"/>
          <p:nvPr/>
        </p:nvSpPr>
        <p:spPr>
          <a:xfrm>
            <a:off x="762000" y="5181600"/>
            <a:ext cx="7543800" cy="1323439"/>
          </a:xfrm>
          <a:prstGeom prst="rect">
            <a:avLst/>
          </a:prstGeom>
          <a:solidFill>
            <a:schemeClr val="accent6">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“মুদ্রাকে ব্যাংক ব্যবস্থার জননী বলা হয়” উক্তির যথার্থতা মূল্যায়ন কর।</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39800" y="76200"/>
            <a:ext cx="7137400" cy="5353050"/>
          </a:xfrm>
          <a:prstGeom prst="rect">
            <a:avLst/>
          </a:prstGeom>
          <a:noFill/>
          <a:ln w="9525">
            <a:noFill/>
            <a:miter lim="800000"/>
            <a:headEnd/>
            <a:tailEnd/>
          </a:ln>
          <a:effectLst/>
        </p:spPr>
      </p:pic>
      <p:sp>
        <p:nvSpPr>
          <p:cNvPr id="3" name="TextBox 2"/>
          <p:cNvSpPr txBox="1"/>
          <p:nvPr/>
        </p:nvSpPr>
        <p:spPr>
          <a:xfrm>
            <a:off x="914400" y="5410200"/>
            <a:ext cx="7162800" cy="1323439"/>
          </a:xfrm>
          <a:prstGeom prst="rect">
            <a:avLst/>
          </a:prstGeom>
          <a:solidFill>
            <a:srgbClr val="0070C0"/>
          </a:solidFill>
        </p:spPr>
        <p:txBody>
          <a:bodyPr wrap="square" rtlCol="0">
            <a:spAutoFit/>
          </a:bodyPr>
          <a:lstStyle/>
          <a:p>
            <a:pPr algn="ctr"/>
            <a:r>
              <a:rPr lang="bn-BD" sz="8000" dirty="0" smtClean="0">
                <a:latin typeface="NikoshBAN" pitchFamily="2" charset="0"/>
                <a:cs typeface="NikoshBAN" pitchFamily="2" charset="0"/>
              </a:rPr>
              <a:t>সকলকে ধন্যবাদ</a:t>
            </a:r>
            <a:endParaRPr lang="en-US" sz="8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395471" y="76202"/>
            <a:ext cx="4423893" cy="1006475"/>
          </a:xfrm>
          <a:prstGeom prst="rect">
            <a:avLst/>
          </a:prstGeom>
          <a:solidFill>
            <a:srgbClr val="FF00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ct val="50000"/>
              </a:spcBef>
            </a:pPr>
            <a:r>
              <a:rPr lang="bn-BD" sz="6000" dirty="0">
                <a:latin typeface="NikoshBAN" pitchFamily="2" charset="0"/>
                <a:cs typeface="NikoshBAN" pitchFamily="2" charset="0"/>
              </a:rPr>
              <a:t>পরিচিতি</a:t>
            </a:r>
            <a:endParaRPr lang="en-US" sz="6000" dirty="0">
              <a:latin typeface="NikoshBAN" pitchFamily="2" charset="0"/>
              <a:cs typeface="NikoshBAN" pitchFamily="2" charset="0"/>
            </a:endParaRPr>
          </a:p>
        </p:txBody>
      </p:sp>
      <p:sp>
        <p:nvSpPr>
          <p:cNvPr id="4" name="Rectangle 3"/>
          <p:cNvSpPr/>
          <p:nvPr/>
        </p:nvSpPr>
        <p:spPr>
          <a:xfrm>
            <a:off x="404648" y="3733802"/>
            <a:ext cx="3810000" cy="26890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bn-BD" sz="3200" b="1" dirty="0" smtClean="0">
                <a:latin typeface="NikoshBAN" pitchFamily="2" charset="0"/>
                <a:cs typeface="NikoshBAN" pitchFamily="2" charset="0"/>
              </a:rPr>
              <a:t>মো:তৈয়েবুর রহমান</a:t>
            </a:r>
            <a:endParaRPr lang="en-US" sz="3200" b="1" dirty="0" smtClean="0">
              <a:latin typeface="NikoshBAN" pitchFamily="2" charset="0"/>
              <a:cs typeface="NikoshBAN" pitchFamily="2" charset="0"/>
            </a:endParaRPr>
          </a:p>
          <a:p>
            <a:pPr algn="ctr"/>
            <a:r>
              <a:rPr lang="bn-BD" sz="2800" b="1" dirty="0" smtClean="0">
                <a:latin typeface="NikoshBAN" pitchFamily="2" charset="0"/>
                <a:cs typeface="NikoshBAN" pitchFamily="2" charset="0"/>
              </a:rPr>
              <a:t>স</a:t>
            </a:r>
            <a:r>
              <a:rPr lang="en-US" sz="2800" b="1" dirty="0" err="1" smtClean="0">
                <a:latin typeface="NikoshBAN" pitchFamily="2" charset="0"/>
                <a:cs typeface="NikoshBAN" pitchFamily="2" charset="0"/>
              </a:rPr>
              <a:t>হকারী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শিক্ষক</a:t>
            </a:r>
            <a:r>
              <a:rPr lang="en-US" sz="2800" b="1" dirty="0" smtClean="0">
                <a:latin typeface="NikoshBAN" pitchFamily="2" charset="0"/>
                <a:cs typeface="NikoshBAN" pitchFamily="2" charset="0"/>
              </a:rPr>
              <a:t>  </a:t>
            </a:r>
          </a:p>
          <a:p>
            <a:pPr algn="ctr"/>
            <a:r>
              <a:rPr lang="bn-BD" sz="2800" b="1" dirty="0" smtClean="0">
                <a:latin typeface="NikoshBAN" pitchFamily="2" charset="0"/>
                <a:cs typeface="NikoshBAN" pitchFamily="2" charset="0"/>
              </a:rPr>
              <a:t>পূর্বাচল মাধ্যমিক বিদ্যালয়</a:t>
            </a:r>
          </a:p>
          <a:p>
            <a:pPr algn="ctr"/>
            <a:r>
              <a:rPr lang="bn-BD" sz="2800" b="1" dirty="0" smtClean="0">
                <a:latin typeface="NikoshBAN" pitchFamily="2" charset="0"/>
                <a:cs typeface="NikoshBAN" pitchFamily="2" charset="0"/>
              </a:rPr>
              <a:t>অভয়নগর, যশোর।</a:t>
            </a:r>
            <a:endParaRPr lang="en-US" sz="2800" b="1" dirty="0" smtClean="0">
              <a:latin typeface="NikoshBAN" pitchFamily="2" charset="0"/>
              <a:cs typeface="NikoshBAN" pitchFamily="2" charset="0"/>
            </a:endParaRPr>
          </a:p>
          <a:p>
            <a:pPr algn="ctr"/>
            <a:r>
              <a:rPr lang="en-US" sz="2800" b="1" dirty="0" err="1" smtClean="0">
                <a:latin typeface="NikoshBAN" pitchFamily="2" charset="0"/>
                <a:cs typeface="NikoshBAN" pitchFamily="2" charset="0"/>
              </a:rPr>
              <a:t>মোবা</a:t>
            </a:r>
            <a:r>
              <a:rPr lang="bn-BD" sz="2800" b="1" dirty="0" smtClean="0">
                <a:latin typeface="NikoshBAN" pitchFamily="2" charset="0"/>
                <a:cs typeface="NikoshBAN" pitchFamily="2" charset="0"/>
              </a:rPr>
              <a:t> :</a:t>
            </a:r>
            <a:r>
              <a:rPr lang="en-US" sz="2800" b="1" dirty="0" smtClean="0">
                <a:latin typeface="NikoshBAN" pitchFamily="2" charset="0"/>
                <a:cs typeface="NikoshBAN" pitchFamily="2" charset="0"/>
              </a:rPr>
              <a:t> – ০1926320998</a:t>
            </a:r>
          </a:p>
          <a:p>
            <a:pPr algn="ctr"/>
            <a:r>
              <a:rPr lang="en-US" sz="2000" b="1" dirty="0" smtClean="0">
                <a:latin typeface="NikoshBAN" pitchFamily="2" charset="0"/>
                <a:cs typeface="NikoshBAN" pitchFamily="2" charset="0"/>
              </a:rPr>
              <a:t>mtr01926@gmail.com</a:t>
            </a:r>
          </a:p>
        </p:txBody>
      </p:sp>
      <p:sp>
        <p:nvSpPr>
          <p:cNvPr id="5" name="Text Box 9"/>
          <p:cNvSpPr txBox="1">
            <a:spLocks noChangeArrowheads="1"/>
          </p:cNvSpPr>
          <p:nvPr/>
        </p:nvSpPr>
        <p:spPr bwMode="auto">
          <a:xfrm>
            <a:off x="5029200" y="3784701"/>
            <a:ext cx="3657600" cy="2616101"/>
          </a:xfrm>
          <a:prstGeom prst="rect">
            <a:avLst/>
          </a:prstGeom>
          <a:ln w="57150">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3600" b="1" dirty="0" err="1" smtClean="0">
                <a:latin typeface="NikoshBAN" pitchFamily="2" charset="0"/>
                <a:cs typeface="NikoshBAN" pitchFamily="2" charset="0"/>
              </a:rPr>
              <a:t>শ্রেণি</a:t>
            </a:r>
            <a:r>
              <a:rPr lang="en-US" sz="3600" b="1" dirty="0" smtClean="0">
                <a:latin typeface="NikoshBAN" pitchFamily="2" charset="0"/>
                <a:cs typeface="NikoshBAN" pitchFamily="2" charset="0"/>
              </a:rPr>
              <a:t> </a:t>
            </a:r>
            <a:r>
              <a:rPr lang="bn-BD" sz="3600" b="1" dirty="0">
                <a:latin typeface="NikoshBAN" pitchFamily="2" charset="0"/>
                <a:cs typeface="NikoshBAN" pitchFamily="2" charset="0"/>
              </a:rPr>
              <a:t>:</a:t>
            </a:r>
            <a:r>
              <a:rPr lang="bn-BD" sz="3600" b="1" dirty="0" smtClean="0">
                <a:latin typeface="NikoshBAN" pitchFamily="2" charset="0"/>
                <a:cs typeface="NikoshBAN" pitchFamily="2" charset="0"/>
              </a:rPr>
              <a:t>-</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নবম</a:t>
            </a:r>
            <a:endParaRPr lang="en-US" sz="3600" b="1" dirty="0" smtClean="0">
              <a:latin typeface="NikoshBAN" pitchFamily="2" charset="0"/>
              <a:cs typeface="NikoshBAN" pitchFamily="2" charset="0"/>
            </a:endParaRPr>
          </a:p>
          <a:p>
            <a:pPr algn="ctr"/>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bn-BD" sz="3200" b="1" dirty="0">
                <a:latin typeface="NikoshBAN" pitchFamily="2" charset="0"/>
                <a:cs typeface="NikoshBAN" pitchFamily="2" charset="0"/>
              </a:rPr>
              <a:t>:</a:t>
            </a:r>
            <a:r>
              <a:rPr lang="bn-BD" sz="3200" b="1" dirty="0" smtClean="0">
                <a:latin typeface="NikoshBAN" pitchFamily="2" charset="0"/>
                <a:cs typeface="NikoshBAN" pitchFamily="2" charset="0"/>
              </a:rPr>
              <a:t>-</a:t>
            </a:r>
            <a:r>
              <a:rPr lang="en-US" sz="3200" b="1" dirty="0" smtClean="0">
                <a:latin typeface="NikoshBAN" pitchFamily="2" charset="0"/>
                <a:cs typeface="NikoshBAN" pitchFamily="2" charset="0"/>
              </a:rPr>
              <a:t> </a:t>
            </a:r>
            <a:r>
              <a:rPr lang="bn-BD" sz="2400" b="1" dirty="0" smtClean="0">
                <a:latin typeface="NikoshBAN" pitchFamily="2" charset="0"/>
                <a:cs typeface="NikoshBAN" pitchFamily="2" charset="0"/>
              </a:rPr>
              <a:t>ফিন্যান্ষ ও ব্যাংকিং</a:t>
            </a:r>
            <a:endParaRPr lang="en-US" sz="2400" b="1" dirty="0" smtClean="0">
              <a:latin typeface="NikoshBAN" pitchFamily="2" charset="0"/>
              <a:cs typeface="NikoshBAN" pitchFamily="2" charset="0"/>
            </a:endParaRPr>
          </a:p>
          <a:p>
            <a:pPr algn="ctr"/>
            <a:r>
              <a:rPr lang="en-US" sz="3200" b="1" dirty="0" err="1" smtClean="0">
                <a:latin typeface="NikoshBAN" pitchFamily="2" charset="0"/>
                <a:cs typeface="NikoshBAN" pitchFamily="2" charset="0"/>
              </a:rPr>
              <a:t>অধ্যায়</a:t>
            </a:r>
            <a:r>
              <a:rPr lang="en-US" sz="3200" b="1" dirty="0" smtClean="0">
                <a:latin typeface="NikoshBAN" pitchFamily="2" charset="0"/>
                <a:cs typeface="NikoshBAN" pitchFamily="2" charset="0"/>
              </a:rPr>
              <a:t> </a:t>
            </a:r>
            <a:r>
              <a:rPr lang="bn-BD" sz="3200" b="1" dirty="0">
                <a:latin typeface="NikoshBAN" pitchFamily="2" charset="0"/>
                <a:cs typeface="NikoshBAN" pitchFamily="2" charset="0"/>
              </a:rPr>
              <a:t>:</a:t>
            </a:r>
            <a:r>
              <a:rPr lang="bn-BD" sz="3200" b="1" dirty="0" smtClean="0">
                <a:latin typeface="NikoshBAN" pitchFamily="2" charset="0"/>
                <a:cs typeface="NikoshBAN" pitchFamily="2" charset="0"/>
              </a:rPr>
              <a:t>- ৮ম (মুদ্রা, ব্যাংক ও ব্যাংকিং)</a:t>
            </a:r>
            <a:endParaRPr lang="en-US" sz="3200" b="1" dirty="0" smtClean="0">
              <a:latin typeface="NikoshBAN" pitchFamily="2" charset="0"/>
              <a:cs typeface="NikoshBAN" pitchFamily="2" charset="0"/>
            </a:endParaRPr>
          </a:p>
          <a:p>
            <a:pPr algn="ctr"/>
            <a:r>
              <a:rPr lang="bn-BD" sz="3200" b="1" dirty="0" smtClean="0">
                <a:latin typeface="NikoshBAN" pitchFamily="2" charset="0"/>
                <a:cs typeface="NikoshBAN" pitchFamily="2" charset="0"/>
              </a:rPr>
              <a:t>তারিখ:- ০২/০৭/২০১৯</a:t>
            </a:r>
            <a:endParaRPr lang="en-US" sz="3200" b="1" dirty="0">
              <a:latin typeface="NikoshBAN" pitchFamily="2" charset="0"/>
              <a:cs typeface="NikoshBAN" pitchFamily="2" charset="0"/>
            </a:endParaRPr>
          </a:p>
        </p:txBody>
      </p:sp>
      <p:pic>
        <p:nvPicPr>
          <p:cNvPr id="1026" name="Picture 2" descr="C:\Users\User\Downloads\New Folder\780--4--18.jpg"/>
          <p:cNvPicPr>
            <a:picLocks noChangeAspect="1" noChangeArrowheads="1"/>
          </p:cNvPicPr>
          <p:nvPr/>
        </p:nvPicPr>
        <p:blipFill>
          <a:blip r:embed="rId2" cstate="print"/>
          <a:srcRect/>
          <a:stretch>
            <a:fillRect/>
          </a:stretch>
        </p:blipFill>
        <p:spPr bwMode="auto">
          <a:xfrm>
            <a:off x="3810001" y="1524002"/>
            <a:ext cx="1368425" cy="17287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xmlns="" val="42096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DOEL\Desktop\bank\imageshgg.jpg"/>
          <p:cNvPicPr>
            <a:picLocks noChangeAspect="1" noChangeArrowheads="1"/>
          </p:cNvPicPr>
          <p:nvPr/>
        </p:nvPicPr>
        <p:blipFill>
          <a:blip r:embed="rId3"/>
          <a:srcRect/>
          <a:stretch>
            <a:fillRect/>
          </a:stretch>
        </p:blipFill>
        <p:spPr bwMode="auto">
          <a:xfrm>
            <a:off x="4953000" y="228600"/>
            <a:ext cx="3886200" cy="2286000"/>
          </a:xfrm>
          <a:prstGeom prst="rect">
            <a:avLst/>
          </a:prstGeom>
          <a:noFill/>
          <a:ln w="9525">
            <a:noFill/>
            <a:miter lim="800000"/>
            <a:headEnd/>
            <a:tailEnd/>
          </a:ln>
        </p:spPr>
      </p:pic>
      <p:pic>
        <p:nvPicPr>
          <p:cNvPr id="17" name="Picture 6" descr="C:\Users\DOEL\Desktop\bank\lk.jpg"/>
          <p:cNvPicPr>
            <a:picLocks noChangeAspect="1" noChangeArrowheads="1"/>
          </p:cNvPicPr>
          <p:nvPr/>
        </p:nvPicPr>
        <p:blipFill>
          <a:blip r:embed="rId4"/>
          <a:srcRect/>
          <a:stretch>
            <a:fillRect/>
          </a:stretch>
        </p:blipFill>
        <p:spPr bwMode="auto">
          <a:xfrm>
            <a:off x="304800" y="152400"/>
            <a:ext cx="3533775" cy="2362200"/>
          </a:xfrm>
          <a:prstGeom prst="rect">
            <a:avLst/>
          </a:prstGeom>
          <a:noFill/>
          <a:ln w="9525">
            <a:noFill/>
            <a:miter lim="800000"/>
            <a:headEnd/>
            <a:tailEnd/>
          </a:ln>
        </p:spPr>
      </p:pic>
      <p:pic>
        <p:nvPicPr>
          <p:cNvPr id="18" name="Picture 2" descr="C:\Users\DOEL\Desktop\bank\imagesfff.jpg"/>
          <p:cNvPicPr>
            <a:picLocks noChangeAspect="1" noChangeArrowheads="1"/>
          </p:cNvPicPr>
          <p:nvPr/>
        </p:nvPicPr>
        <p:blipFill>
          <a:blip r:embed="rId5"/>
          <a:srcRect/>
          <a:stretch>
            <a:fillRect/>
          </a:stretch>
        </p:blipFill>
        <p:spPr bwMode="auto">
          <a:xfrm>
            <a:off x="3276600" y="4572000"/>
            <a:ext cx="2590800" cy="1905000"/>
          </a:xfrm>
          <a:prstGeom prst="rect">
            <a:avLst/>
          </a:prstGeom>
          <a:noFill/>
          <a:ln w="9525">
            <a:noFill/>
            <a:miter lim="800000"/>
            <a:headEnd/>
            <a:tailEnd/>
          </a:ln>
        </p:spPr>
      </p:pic>
      <p:pic>
        <p:nvPicPr>
          <p:cNvPr id="1026" name="Picture 2" descr="C:\Users\User\Pictures\images.jpg"/>
          <p:cNvPicPr>
            <a:picLocks noChangeAspect="1" noChangeArrowheads="1"/>
          </p:cNvPicPr>
          <p:nvPr/>
        </p:nvPicPr>
        <p:blipFill>
          <a:blip r:embed="rId6"/>
          <a:srcRect/>
          <a:stretch>
            <a:fillRect/>
          </a:stretch>
        </p:blipFill>
        <p:spPr bwMode="auto">
          <a:xfrm>
            <a:off x="6172200" y="2667000"/>
            <a:ext cx="2619375" cy="1743075"/>
          </a:xfrm>
          <a:prstGeom prst="rect">
            <a:avLst/>
          </a:prstGeom>
          <a:noFill/>
        </p:spPr>
      </p:pic>
      <p:pic>
        <p:nvPicPr>
          <p:cNvPr id="1027" name="Picture 3" descr="C:\Users\User\Pictures\index.jpg"/>
          <p:cNvPicPr>
            <a:picLocks noChangeAspect="1" noChangeArrowheads="1"/>
          </p:cNvPicPr>
          <p:nvPr/>
        </p:nvPicPr>
        <p:blipFill>
          <a:blip r:embed="rId7"/>
          <a:srcRect/>
          <a:stretch>
            <a:fillRect/>
          </a:stretch>
        </p:blipFill>
        <p:spPr bwMode="auto">
          <a:xfrm>
            <a:off x="6172200" y="4572000"/>
            <a:ext cx="2619375" cy="1895475"/>
          </a:xfrm>
          <a:prstGeom prst="rect">
            <a:avLst/>
          </a:prstGeom>
          <a:noFill/>
        </p:spPr>
      </p:pic>
      <p:pic>
        <p:nvPicPr>
          <p:cNvPr id="1028" name="Picture 4" descr="C:\Users\User\Pictures\index.jpg"/>
          <p:cNvPicPr>
            <a:picLocks noChangeAspect="1" noChangeArrowheads="1"/>
          </p:cNvPicPr>
          <p:nvPr/>
        </p:nvPicPr>
        <p:blipFill>
          <a:blip r:embed="rId8"/>
          <a:srcRect/>
          <a:stretch>
            <a:fillRect/>
          </a:stretch>
        </p:blipFill>
        <p:spPr bwMode="auto">
          <a:xfrm>
            <a:off x="304800" y="2590800"/>
            <a:ext cx="2647950" cy="1866900"/>
          </a:xfrm>
          <a:prstGeom prst="rect">
            <a:avLst/>
          </a:prstGeom>
          <a:noFill/>
        </p:spPr>
      </p:pic>
      <p:sp>
        <p:nvSpPr>
          <p:cNvPr id="13" name="Cloud 12"/>
          <p:cNvSpPr/>
          <p:nvPr/>
        </p:nvSpPr>
        <p:spPr>
          <a:xfrm>
            <a:off x="3276600" y="2362200"/>
            <a:ext cx="2590800" cy="2057400"/>
          </a:xfrm>
          <a:prstGeom prst="clou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এসো ছবিগুলি লক্ষ করি</a:t>
            </a:r>
            <a:endParaRPr lang="en-US" sz="4000" dirty="0">
              <a:latin typeface="NikoshBAN" pitchFamily="2" charset="0"/>
              <a:cs typeface="NikoshBAN" pitchFamily="2"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04800" y="4572000"/>
            <a:ext cx="263956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plus(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plus(in)">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plus(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wedge">
                                      <p:cBhvr>
                                        <p:cTn id="32" dur="20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edge">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p:cNvSpPr/>
          <p:nvPr/>
        </p:nvSpPr>
        <p:spPr>
          <a:xfrm rot="1847379">
            <a:off x="2583890" y="1842916"/>
            <a:ext cx="3412648" cy="2892811"/>
          </a:xfrm>
          <a:prstGeom prst="cub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99FF99"/>
                </a:solidFill>
                <a:latin typeface="NikoshBAN" pitchFamily="2" charset="0"/>
                <a:cs typeface="NikoshBAN" pitchFamily="2" charset="0"/>
              </a:rPr>
              <a:t>আজকের পাঠ</a:t>
            </a:r>
          </a:p>
          <a:p>
            <a:pPr algn="ctr"/>
            <a:r>
              <a:rPr lang="bn-BD" sz="4000" dirty="0" smtClean="0">
                <a:solidFill>
                  <a:srgbClr val="99FF99"/>
                </a:solidFill>
                <a:latin typeface="NikoshBAN" pitchFamily="2" charset="0"/>
                <a:cs typeface="NikoshBAN" pitchFamily="2" charset="0"/>
              </a:rPr>
              <a:t>মুদ্রা, ব্যাংক ও ব্যাংকিং</a:t>
            </a:r>
            <a:endParaRPr lang="en-US" sz="4000" dirty="0">
              <a:solidFill>
                <a:srgbClr val="99FF99"/>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4)">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914400"/>
            <a:ext cx="2133600" cy="830263"/>
          </a:xfrm>
          <a:prstGeom prst="rect">
            <a:avLst/>
          </a:prstGeom>
          <a:noFill/>
        </p:spPr>
        <p:txBody>
          <a:bodyPr>
            <a:spAutoFit/>
          </a:bodyPr>
          <a:lstStyle/>
          <a:p>
            <a:pPr algn="ctr" eaLnBrk="1" hangingPunct="1">
              <a:defRPr/>
            </a:pPr>
            <a:r>
              <a:rPr lang="en-US" sz="4800" dirty="0" err="1">
                <a:solidFill>
                  <a:schemeClr val="accent2">
                    <a:lumMod val="75000"/>
                  </a:schemeClr>
                </a:solidFill>
                <a:latin typeface="NikoshBAN" pitchFamily="2" charset="0"/>
                <a:cs typeface="NikoshBAN" pitchFamily="2" charset="0"/>
              </a:rPr>
              <a:t>শিখন</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ফল</a:t>
            </a:r>
            <a:endParaRPr lang="en-US" sz="4800" dirty="0">
              <a:solidFill>
                <a:schemeClr val="accent2">
                  <a:lumMod val="75000"/>
                </a:schemeClr>
              </a:solidFill>
            </a:endParaRPr>
          </a:p>
        </p:txBody>
      </p:sp>
      <p:sp>
        <p:nvSpPr>
          <p:cNvPr id="6147" name="Rectangle 3"/>
          <p:cNvSpPr>
            <a:spLocks noChangeArrowheads="1"/>
          </p:cNvSpPr>
          <p:nvPr/>
        </p:nvSpPr>
        <p:spPr bwMode="auto">
          <a:xfrm>
            <a:off x="1524000" y="1752600"/>
            <a:ext cx="7189789" cy="2246769"/>
          </a:xfrm>
          <a:prstGeom prst="rect">
            <a:avLst/>
          </a:prstGeom>
          <a:noFill/>
          <a:ln w="9525">
            <a:noFill/>
            <a:miter lim="800000"/>
            <a:headEnd/>
            <a:tailEnd/>
          </a:ln>
        </p:spPr>
        <p:txBody>
          <a:bodyPr wrap="none">
            <a:spAutoFit/>
          </a:bodyPr>
          <a:lstStyle/>
          <a:p>
            <a:pPr eaLnBrk="1" hangingPunct="1"/>
            <a:r>
              <a:rPr lang="en-US" sz="2800" dirty="0" err="1">
                <a:solidFill>
                  <a:srgbClr val="C00000"/>
                </a:solidFill>
                <a:latin typeface="NikoshBAN" pitchFamily="2" charset="0"/>
                <a:cs typeface="NikoshBAN" pitchFamily="2" charset="0"/>
              </a:rPr>
              <a:t>এই</a:t>
            </a:r>
            <a:r>
              <a:rPr lang="en-US" sz="2800" dirty="0">
                <a:solidFill>
                  <a:srgbClr val="C00000"/>
                </a:solidFill>
                <a:latin typeface="NikoshBAN" pitchFamily="2" charset="0"/>
                <a:cs typeface="NikoshBAN" pitchFamily="2" charset="0"/>
              </a:rPr>
              <a:t> </a:t>
            </a:r>
            <a:r>
              <a:rPr lang="en-US" sz="2800" dirty="0" err="1">
                <a:solidFill>
                  <a:srgbClr val="C00000"/>
                </a:solidFill>
                <a:latin typeface="NikoshBAN" pitchFamily="2" charset="0"/>
                <a:cs typeface="NikoshBAN" pitchFamily="2" charset="0"/>
              </a:rPr>
              <a:t>পাঠ</a:t>
            </a:r>
            <a:r>
              <a:rPr lang="en-US" sz="2800" dirty="0">
                <a:solidFill>
                  <a:srgbClr val="C00000"/>
                </a:solidFill>
                <a:latin typeface="NikoshBAN" pitchFamily="2" charset="0"/>
                <a:cs typeface="NikoshBAN" pitchFamily="2" charset="0"/>
              </a:rPr>
              <a:t> </a:t>
            </a:r>
            <a:r>
              <a:rPr lang="en-US" sz="2800" dirty="0" err="1">
                <a:solidFill>
                  <a:srgbClr val="C00000"/>
                </a:solidFill>
                <a:latin typeface="NikoshBAN" pitchFamily="2" charset="0"/>
                <a:cs typeface="NikoshBAN" pitchFamily="2" charset="0"/>
              </a:rPr>
              <a:t>শেষে</a:t>
            </a:r>
            <a:r>
              <a:rPr lang="en-US" sz="2800" dirty="0">
                <a:solidFill>
                  <a:srgbClr val="C00000"/>
                </a:solidFill>
                <a:latin typeface="NikoshBAN" pitchFamily="2" charset="0"/>
                <a:cs typeface="NikoshBAN" pitchFamily="2" charset="0"/>
              </a:rPr>
              <a:t> </a:t>
            </a:r>
            <a:r>
              <a:rPr lang="en-US" sz="2800" dirty="0" err="1">
                <a:solidFill>
                  <a:srgbClr val="C00000"/>
                </a:solidFill>
                <a:latin typeface="NikoshBAN" pitchFamily="2" charset="0"/>
                <a:cs typeface="NikoshBAN" pitchFamily="2" charset="0"/>
              </a:rPr>
              <a:t>শিক্ষার্থীরা</a:t>
            </a:r>
            <a:endParaRPr lang="bn-BD" sz="2800" dirty="0">
              <a:solidFill>
                <a:srgbClr val="C00000"/>
              </a:solidFill>
              <a:latin typeface="NikoshBAN" pitchFamily="2" charset="0"/>
              <a:cs typeface="NikoshBAN" pitchFamily="2" charset="0"/>
            </a:endParaRPr>
          </a:p>
          <a:p>
            <a:pPr eaLnBrk="1" hangingPunct="1">
              <a:buFont typeface="Wingdings" pitchFamily="2" charset="2"/>
              <a:buChar char="Ø"/>
            </a:pPr>
            <a:r>
              <a:rPr lang="bn-BD" sz="2800" dirty="0">
                <a:solidFill>
                  <a:srgbClr val="C00000"/>
                </a:solidFill>
                <a:latin typeface="NikoshBAN" pitchFamily="2" charset="0"/>
                <a:cs typeface="NikoshBAN" pitchFamily="2" charset="0"/>
              </a:rPr>
              <a:t> </a:t>
            </a:r>
            <a:r>
              <a:rPr lang="bn-BD" sz="2800" dirty="0">
                <a:solidFill>
                  <a:srgbClr val="002060"/>
                </a:solidFill>
                <a:latin typeface="NikoshBAN" pitchFamily="2" charset="0"/>
                <a:cs typeface="NikoshBAN" pitchFamily="2" charset="0"/>
              </a:rPr>
              <a:t>মুদ্রা, ব্যাংক ও ব্যাংকিং এর সজ্ঞা বলতে পারবে।</a:t>
            </a:r>
          </a:p>
          <a:p>
            <a:pPr eaLnBrk="1" hangingPunct="1">
              <a:buFont typeface="Wingdings" pitchFamily="2" charset="2"/>
              <a:buChar char="Ø"/>
            </a:pPr>
            <a:r>
              <a:rPr lang="bn-BD" sz="2800" dirty="0">
                <a:solidFill>
                  <a:srgbClr val="002060"/>
                </a:solidFill>
                <a:latin typeface="NikoshBAN" pitchFamily="2" charset="0"/>
                <a:cs typeface="NikoshBAN" pitchFamily="2" charset="0"/>
              </a:rPr>
              <a:t>মুদ্রা এবং তার ইতিহাস </a:t>
            </a:r>
            <a:r>
              <a:rPr lang="bn-BD" sz="2800" dirty="0" smtClean="0">
                <a:solidFill>
                  <a:srgbClr val="002060"/>
                </a:solidFill>
                <a:latin typeface="NikoshBAN" pitchFamily="2" charset="0"/>
                <a:cs typeface="NikoshBAN" pitchFamily="2" charset="0"/>
              </a:rPr>
              <a:t>বলতে  </a:t>
            </a:r>
            <a:r>
              <a:rPr lang="bn-BD" sz="2800" dirty="0">
                <a:solidFill>
                  <a:srgbClr val="002060"/>
                </a:solidFill>
                <a:latin typeface="NikoshBAN" pitchFamily="2" charset="0"/>
                <a:cs typeface="NikoshBAN" pitchFamily="2" charset="0"/>
              </a:rPr>
              <a:t>পারবে।</a:t>
            </a:r>
          </a:p>
          <a:p>
            <a:pPr eaLnBrk="1" hangingPunct="1">
              <a:buFont typeface="Wingdings" pitchFamily="2" charset="2"/>
              <a:buChar char="Ø"/>
            </a:pPr>
            <a:r>
              <a:rPr lang="bn-BD" sz="2800" smtClean="0">
                <a:solidFill>
                  <a:srgbClr val="002060"/>
                </a:solidFill>
                <a:latin typeface="NikoshBAN" pitchFamily="2" charset="0"/>
                <a:cs typeface="NikoshBAN" pitchFamily="2" charset="0"/>
              </a:rPr>
              <a:t>মুদ্রা </a:t>
            </a:r>
            <a:r>
              <a:rPr lang="bn-BD" sz="2800" dirty="0">
                <a:solidFill>
                  <a:srgbClr val="002060"/>
                </a:solidFill>
                <a:latin typeface="NikoshBAN" pitchFamily="2" charset="0"/>
                <a:cs typeface="NikoshBAN" pitchFamily="2" charset="0"/>
              </a:rPr>
              <a:t>ও ব্যাংকারের </a:t>
            </a:r>
            <a:r>
              <a:rPr lang="bn-BD" sz="2800">
                <a:solidFill>
                  <a:srgbClr val="002060"/>
                </a:solidFill>
                <a:latin typeface="NikoshBAN" pitchFamily="2" charset="0"/>
                <a:cs typeface="NikoshBAN" pitchFamily="2" charset="0"/>
              </a:rPr>
              <a:t>মধ্যে </a:t>
            </a:r>
            <a:r>
              <a:rPr lang="bn-BD" sz="2800" smtClean="0">
                <a:solidFill>
                  <a:srgbClr val="002060"/>
                </a:solidFill>
                <a:latin typeface="NikoshBAN" pitchFamily="2" charset="0"/>
                <a:cs typeface="NikoshBAN" pitchFamily="2" charset="0"/>
              </a:rPr>
              <a:t>সম্পর্ক নির্ণয়  </a:t>
            </a:r>
            <a:r>
              <a:rPr lang="bn-BD" sz="2800" dirty="0">
                <a:solidFill>
                  <a:srgbClr val="002060"/>
                </a:solidFill>
                <a:latin typeface="NikoshBAN" pitchFamily="2" charset="0"/>
                <a:cs typeface="NikoshBAN" pitchFamily="2" charset="0"/>
              </a:rPr>
              <a:t>করতে পারবে।</a:t>
            </a:r>
          </a:p>
          <a:p>
            <a:pPr eaLnBrk="1" hangingPunct="1">
              <a:buFont typeface="Wingdings" pitchFamily="2" charset="2"/>
              <a:buChar char="Ø"/>
            </a:pPr>
            <a:r>
              <a:rPr lang="en-US" sz="2800" dirty="0">
                <a:solidFill>
                  <a:srgbClr val="002060"/>
                </a:solidFill>
                <a:latin typeface="NikoshBAN" pitchFamily="2" charset="0"/>
                <a:cs typeface="NikoshBAN" pitchFamily="2" charset="0"/>
              </a:rPr>
              <a:t> </a:t>
            </a:r>
            <a:r>
              <a:rPr lang="bn-BD" sz="2800" dirty="0">
                <a:solidFill>
                  <a:srgbClr val="002060"/>
                </a:solidFill>
                <a:latin typeface="NikoshBAN" pitchFamily="2" charset="0"/>
                <a:cs typeface="NikoshBAN" pitchFamily="2" charset="0"/>
              </a:rPr>
              <a:t>ব্যাংক ব্যবসায়ের ইতিহাস ও কার্যাবলি ব্যাখ্যা করতে পারবে।</a:t>
            </a:r>
            <a:endParaRPr lang="en-US" sz="28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1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1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147">
                                            <p:txEl>
                                              <p:pRg st="1" end="1"/>
                                            </p:txEl>
                                          </p:spTgt>
                                        </p:tgtEl>
                                        <p:attrNameLst>
                                          <p:attrName>style.visibility</p:attrName>
                                        </p:attrNameLst>
                                      </p:cBhvr>
                                      <p:to>
                                        <p:strVal val="visible"/>
                                      </p:to>
                                    </p:set>
                                    <p:anim calcmode="lin" valueType="num">
                                      <p:cBhvr additive="base">
                                        <p:cTn id="20"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 calcmode="lin" valueType="num">
                                      <p:cBhvr additive="base">
                                        <p:cTn id="24"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additive="base">
                                        <p:cTn id="28"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 calcmode="lin" valueType="num">
                                      <p:cBhvr additive="base">
                                        <p:cTn id="32"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533400"/>
            <a:ext cx="3733800" cy="2286000"/>
          </a:xfrm>
          <a:prstGeom prst="rect">
            <a:avLst/>
          </a:prstGeom>
        </p:spPr>
      </p:pic>
      <p:sp>
        <p:nvSpPr>
          <p:cNvPr id="3" name="TextBox 2"/>
          <p:cNvSpPr txBox="1"/>
          <p:nvPr/>
        </p:nvSpPr>
        <p:spPr>
          <a:xfrm>
            <a:off x="914400" y="2971800"/>
            <a:ext cx="31242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প্রাচীন বাজারের দৃশ্য-২   </a:t>
            </a:r>
            <a:endParaRPr lang="en-US" sz="32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14800" y="533400"/>
            <a:ext cx="4258473" cy="2314172"/>
          </a:xfrm>
          <a:prstGeom prst="rect">
            <a:avLst/>
          </a:prstGeom>
        </p:spPr>
      </p:pic>
      <p:sp>
        <p:nvSpPr>
          <p:cNvPr id="5" name="TextBox 4"/>
          <p:cNvSpPr txBox="1"/>
          <p:nvPr/>
        </p:nvSpPr>
        <p:spPr>
          <a:xfrm>
            <a:off x="4876800" y="2895600"/>
            <a:ext cx="3407664"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প্রাচীন বাজারের সমস্যা  </a:t>
            </a:r>
            <a:endParaRPr lang="en-US" sz="3200" dirty="0">
              <a:latin typeface="NikoshBAN" pitchFamily="2" charset="0"/>
              <a:cs typeface="NikoshBAN" pitchFamily="2" charset="0"/>
            </a:endParaRPr>
          </a:p>
        </p:txBody>
      </p:sp>
      <p:pic>
        <p:nvPicPr>
          <p:cNvPr id="2050" name="Picture 2" descr="C:\Users\User\Pictures\images.jpg"/>
          <p:cNvPicPr>
            <a:picLocks noChangeAspect="1" noChangeArrowheads="1"/>
          </p:cNvPicPr>
          <p:nvPr/>
        </p:nvPicPr>
        <p:blipFill>
          <a:blip r:embed="rId4"/>
          <a:srcRect/>
          <a:stretch>
            <a:fillRect/>
          </a:stretch>
        </p:blipFill>
        <p:spPr bwMode="auto">
          <a:xfrm>
            <a:off x="457200" y="3505200"/>
            <a:ext cx="3569576" cy="2286000"/>
          </a:xfrm>
          <a:prstGeom prst="rect">
            <a:avLst/>
          </a:prstGeom>
          <a:noFill/>
        </p:spPr>
      </p:pic>
      <p:sp>
        <p:nvSpPr>
          <p:cNvPr id="7" name="TextBox 6"/>
          <p:cNvSpPr txBox="1"/>
          <p:nvPr/>
        </p:nvSpPr>
        <p:spPr>
          <a:xfrm>
            <a:off x="533400" y="5943600"/>
            <a:ext cx="3200400" cy="646331"/>
          </a:xfrm>
          <a:prstGeom prst="rect">
            <a:avLst/>
          </a:prstGeom>
          <a:noFill/>
        </p:spPr>
        <p:txBody>
          <a:bodyPr wrap="square" rtlCol="0">
            <a:spAutoFit/>
          </a:bodyPr>
          <a:lstStyle/>
          <a:p>
            <a:r>
              <a:rPr lang="bn-BD" sz="3600" dirty="0" smtClean="0">
                <a:latin typeface="NikoshBAN" pitchFamily="2" charset="0"/>
                <a:cs typeface="NikoshBAN" pitchFamily="2" charset="0"/>
              </a:rPr>
              <a:t>দ্রব্য দিয়ে  দ্রব্য নিচ্ছে</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25761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500" fill="hold"/>
                                        <p:tgtEl>
                                          <p:spTgt spid="2050"/>
                                        </p:tgtEl>
                                        <p:attrNameLst>
                                          <p:attrName>ppt_w</p:attrName>
                                        </p:attrNameLst>
                                      </p:cBhvr>
                                      <p:tavLst>
                                        <p:tav tm="0">
                                          <p:val>
                                            <p:fltVal val="0"/>
                                          </p:val>
                                        </p:tav>
                                        <p:tav tm="100000">
                                          <p:val>
                                            <p:strVal val="#ppt_w"/>
                                          </p:val>
                                        </p:tav>
                                      </p:tavLst>
                                    </p:anim>
                                    <p:anim calcmode="lin" valueType="num">
                                      <p:cBhvr>
                                        <p:cTn id="29"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752600"/>
            <a:ext cx="7848600" cy="3170099"/>
          </a:xfrm>
          <a:prstGeom prst="rect">
            <a:avLst/>
          </a:prstGeom>
          <a:blipFill>
            <a:blip r:embed="rId2"/>
            <a:tile tx="0" ty="0" sx="100000" sy="100000" flip="none" algn="tl"/>
          </a:blipFill>
          <a:ln w="57150">
            <a:solidFill>
              <a:srgbClr val="FF0000"/>
            </a:solidFill>
          </a:ln>
        </p:spPr>
        <p:txBody>
          <a:bodyPr wrap="square" rtlCol="0">
            <a:spAutoFit/>
          </a:bodyPr>
          <a:lstStyle/>
          <a:p>
            <a:r>
              <a:rPr lang="bn-BD" sz="4000" dirty="0" smtClean="0">
                <a:latin typeface="NikoshBAN" pitchFamily="2" charset="0"/>
                <a:cs typeface="NikoshBAN" pitchFamily="2" charset="0"/>
              </a:rPr>
              <a:t>প্রথমে মানুষের চাহিদা ছিল খুবই সীমিত এবং পরস্পরের মধ্যে তার প্রয়োজনের অতিরিক্ত দ্রব্যাদি বিনিময়ের মাধ্যমে নিজের চাহিদা নির্বাহ করতো। ‘দ্রব্যের বিনিময়ে দ্রব্য’ এই প্রথাটি বিনিময় প্রথা(</a:t>
            </a:r>
            <a:r>
              <a:rPr lang="en-US" sz="4000" dirty="0" smtClean="0">
                <a:latin typeface="NikoshBAN" pitchFamily="2" charset="0"/>
                <a:cs typeface="NikoshBAN" pitchFamily="2" charset="0"/>
              </a:rPr>
              <a:t>Barter System</a:t>
            </a:r>
            <a:r>
              <a:rPr lang="bn-BD" sz="4000" dirty="0" smtClean="0">
                <a:latin typeface="NikoshBAN" pitchFamily="2" charset="0"/>
                <a:cs typeface="NikoshBAN" pitchFamily="2" charset="0"/>
              </a:rPr>
              <a:t>  ) হিসেবে পরিচিত।</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1" y="152401"/>
            <a:ext cx="3657599" cy="2416530"/>
          </a:xfrm>
          <a:prstGeom prst="rect">
            <a:avLst/>
          </a:prstGeom>
        </p:spPr>
      </p:pic>
      <p:sp>
        <p:nvSpPr>
          <p:cNvPr id="6" name="TextBox 5"/>
          <p:cNvSpPr txBox="1"/>
          <p:nvPr/>
        </p:nvSpPr>
        <p:spPr>
          <a:xfrm>
            <a:off x="457200" y="2667000"/>
            <a:ext cx="34290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বাজারে দ্রব্য নিয়ে যাচ্ছে  </a:t>
            </a:r>
            <a:endParaRPr lang="en-US" sz="3200" dirty="0">
              <a:latin typeface="NikoshBAN" pitchFamily="2" charset="0"/>
              <a:cs typeface="NikoshBAN" pitchFamily="2" charset="0"/>
            </a:endParaRPr>
          </a:p>
        </p:txBody>
      </p:sp>
      <p:sp>
        <p:nvSpPr>
          <p:cNvPr id="7" name="TextBox 6"/>
          <p:cNvSpPr txBox="1"/>
          <p:nvPr/>
        </p:nvSpPr>
        <p:spPr>
          <a:xfrm>
            <a:off x="5181600" y="2667000"/>
            <a:ext cx="35052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প্রাচীন বাজারের দৃশ্য-১  </a:t>
            </a:r>
            <a:endParaRPr lang="en-US" sz="3200" dirty="0">
              <a:latin typeface="NikoshBAN" pitchFamily="2" charset="0"/>
              <a:cs typeface="NikoshBAN" pitchFamily="2" charset="0"/>
            </a:endParaRPr>
          </a:p>
        </p:txBody>
      </p:sp>
      <p:pic>
        <p:nvPicPr>
          <p:cNvPr id="8" name="Picture 7" descr="'A Village Fair' - Composition.jpg"/>
          <p:cNvPicPr>
            <a:picLocks noChangeAspect="1"/>
          </p:cNvPicPr>
          <p:nvPr/>
        </p:nvPicPr>
        <p:blipFill>
          <a:blip r:embed="rId3"/>
          <a:stretch>
            <a:fillRect/>
          </a:stretch>
        </p:blipFill>
        <p:spPr>
          <a:xfrm>
            <a:off x="609599" y="3505200"/>
            <a:ext cx="3562729" cy="2362200"/>
          </a:xfrm>
          <a:prstGeom prst="rect">
            <a:avLst/>
          </a:prstGeom>
        </p:spPr>
      </p:pic>
      <p:pic>
        <p:nvPicPr>
          <p:cNvPr id="1026" name="Picture 2" descr="C:\Users\User\Pictures\female-pilgrim-pallenquin-i20190808192653.jpg"/>
          <p:cNvPicPr>
            <a:picLocks noChangeAspect="1" noChangeArrowheads="1"/>
          </p:cNvPicPr>
          <p:nvPr/>
        </p:nvPicPr>
        <p:blipFill>
          <a:blip r:embed="rId4"/>
          <a:srcRect/>
          <a:stretch>
            <a:fillRect/>
          </a:stretch>
        </p:blipFill>
        <p:spPr bwMode="auto">
          <a:xfrm>
            <a:off x="5339603" y="3733800"/>
            <a:ext cx="3471022" cy="2286000"/>
          </a:xfrm>
          <a:prstGeom prst="rect">
            <a:avLst/>
          </a:prstGeom>
          <a:noFill/>
        </p:spPr>
      </p:pic>
      <p:pic>
        <p:nvPicPr>
          <p:cNvPr id="1027" name="Picture 3" descr="C:\Users\User\Pictures\Kapsaia-Safaisree-bride-pic-1-copyjpg2_-1906281028.jpg"/>
          <p:cNvPicPr>
            <a:picLocks noChangeAspect="1" noChangeArrowheads="1"/>
          </p:cNvPicPr>
          <p:nvPr/>
        </p:nvPicPr>
        <p:blipFill>
          <a:blip r:embed="rId5"/>
          <a:srcRect/>
          <a:stretch>
            <a:fillRect/>
          </a:stretch>
        </p:blipFill>
        <p:spPr bwMode="auto">
          <a:xfrm>
            <a:off x="5334000" y="228600"/>
            <a:ext cx="3488001" cy="2476268"/>
          </a:xfrm>
          <a:prstGeom prst="rect">
            <a:avLst/>
          </a:prstGeom>
          <a:noFill/>
        </p:spPr>
      </p:pic>
    </p:spTree>
    <p:extLst>
      <p:ext uri="{BB962C8B-B14F-4D97-AF65-F5344CB8AC3E}">
        <p14:creationId xmlns:p14="http://schemas.microsoft.com/office/powerpoint/2010/main" xmlns="" val="40879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772400" cy="5016758"/>
          </a:xfrm>
          <a:prstGeom prst="rect">
            <a:avLst/>
          </a:prstGeom>
          <a:solidFill>
            <a:srgbClr val="00B050"/>
          </a:solidFill>
          <a:ln w="38100">
            <a:solidFill>
              <a:srgbClr val="FF0000"/>
            </a:solidFill>
          </a:ln>
        </p:spPr>
        <p:txBody>
          <a:bodyPr wrap="square" rtlCol="0">
            <a:spAutoFit/>
          </a:bodyPr>
          <a:lstStyle/>
          <a:p>
            <a:r>
              <a:rPr lang="bn-BD" sz="4000" dirty="0" smtClean="0">
                <a:latin typeface="NikoshBAN" pitchFamily="2" charset="0"/>
                <a:cs typeface="NikoshBAN" pitchFamily="2" charset="0"/>
              </a:rPr>
              <a:t>মানুষের জ্ঞান ও বুদ্ধির পরিধি বাড়ার সাথে সাথে মানুষের কর্মকান্ড বিশেষভাবে বিনিময় কর্মকান্ডের প্রসার ঘটে এবং সাথে সাথে মানুষের দৈনন্দিন চাহিদা বৃদ্ধি পায়, যার পেছনে ঘোড়ার গাড়ি নৌকা এবং পরবর্তীতে জাহাজের অবদান অসামান্য। যোগাযোগের অসুবিধা দূর হওয়ার সাথে সাথে ভৌগোলিক বিভিন্ন অবস্থান থেকে প্রয়োজনমতো দ্রব্যাদি সংগ্রহের চেষ্টা বৃদ্ধি পেতে থাকে</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467</Words>
  <Application>Microsoft Office PowerPoint</Application>
  <PresentationFormat>On-screen Show (4:3)</PresentationFormat>
  <Paragraphs>47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33</cp:revision>
  <dcterms:created xsi:type="dcterms:W3CDTF">2006-08-16T00:00:00Z</dcterms:created>
  <dcterms:modified xsi:type="dcterms:W3CDTF">2019-08-31T07:39:09Z</dcterms:modified>
</cp:coreProperties>
</file>