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2" r:id="rId3"/>
    <p:sldId id="270" r:id="rId4"/>
    <p:sldId id="274" r:id="rId5"/>
    <p:sldId id="273" r:id="rId6"/>
    <p:sldId id="268" r:id="rId7"/>
    <p:sldId id="275" r:id="rId8"/>
    <p:sldId id="258" r:id="rId9"/>
    <p:sldId id="259" r:id="rId10"/>
    <p:sldId id="263" r:id="rId11"/>
    <p:sldId id="278" r:id="rId12"/>
    <p:sldId id="277" r:id="rId13"/>
    <p:sldId id="276" r:id="rId14"/>
    <p:sldId id="28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26" autoAdjust="0"/>
    <p:restoredTop sz="94660"/>
  </p:normalViewPr>
  <p:slideViewPr>
    <p:cSldViewPr snapToGrid="0">
      <p:cViewPr>
        <p:scale>
          <a:sx n="60" d="100"/>
          <a:sy n="60" d="100"/>
        </p:scale>
        <p:origin x="-462" y="-4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B392AC-27E1-474D-B2A0-C7824D6AFC32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88F10F-8A66-43C7-B226-FE3CB75F4D64}">
      <dgm:prSet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মোট ডেবিট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5EA9490E-EFC6-4A5C-BD2A-CD4C637ACFB5}" type="parTrans" cxnId="{D5CD8B2E-7AC8-481A-9622-CA3236B6FF61}">
      <dgm:prSet/>
      <dgm:spPr/>
      <dgm:t>
        <a:bodyPr/>
        <a:lstStyle/>
        <a:p>
          <a:endParaRPr lang="en-US"/>
        </a:p>
      </dgm:t>
    </dgm:pt>
    <dgm:pt modelId="{D5F23873-1A0E-4EA6-AAD0-9F77F22C9A23}" type="sibTrans" cxnId="{D5CD8B2E-7AC8-481A-9622-CA3236B6FF61}">
      <dgm:prSet/>
      <dgm:spPr/>
      <dgm:t>
        <a:bodyPr/>
        <a:lstStyle/>
        <a:p>
          <a:endParaRPr lang="en-US"/>
        </a:p>
      </dgm:t>
    </dgm:pt>
    <dgm:pt modelId="{D362414E-205B-4CA6-A8C2-DA1B564A2A02}">
      <dgm:prSet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সম্পদ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F729452A-86C2-48CB-8C66-3430525198E2}" type="parTrans" cxnId="{58012D59-C01B-40DB-8A90-F7C4D88100D0}">
      <dgm:prSet/>
      <dgm:spPr/>
      <dgm:t>
        <a:bodyPr/>
        <a:lstStyle/>
        <a:p>
          <a:endParaRPr lang="en-US"/>
        </a:p>
      </dgm:t>
    </dgm:pt>
    <dgm:pt modelId="{5C993347-8E58-4B2C-BC54-180179CA9E6B}" type="sibTrans" cxnId="{58012D59-C01B-40DB-8A90-F7C4D88100D0}">
      <dgm:prSet/>
      <dgm:spPr/>
      <dgm:t>
        <a:bodyPr/>
        <a:lstStyle/>
        <a:p>
          <a:endParaRPr lang="en-US"/>
        </a:p>
      </dgm:t>
    </dgm:pt>
    <dgm:pt modelId="{50E60DCA-3071-4092-A819-5397AF2AD106}">
      <dgm:prSet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ব্যয়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0F4EABA1-EE01-4B25-AAC1-F855465CBFFA}" type="parTrans" cxnId="{56C3BFD0-3D59-46C5-99C4-4151CE5119D9}">
      <dgm:prSet/>
      <dgm:spPr/>
      <dgm:t>
        <a:bodyPr/>
        <a:lstStyle/>
        <a:p>
          <a:endParaRPr lang="en-US"/>
        </a:p>
      </dgm:t>
    </dgm:pt>
    <dgm:pt modelId="{BB30313C-084A-4073-9DF9-D95AE2502D7F}" type="sibTrans" cxnId="{56C3BFD0-3D59-46C5-99C4-4151CE5119D9}">
      <dgm:prSet/>
      <dgm:spPr/>
      <dgm:t>
        <a:bodyPr/>
        <a:lstStyle/>
        <a:p>
          <a:endParaRPr lang="en-US"/>
        </a:p>
      </dgm:t>
    </dgm:pt>
    <dgm:pt modelId="{DFC83CC6-08B5-4AA1-B810-0A7C936F0E3C}">
      <dgm:prSet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মোট ক্রেডিট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8BB256B5-9E5E-4460-98B9-9D119F216FE1}" type="parTrans" cxnId="{89584E94-461C-44A1-B5DC-A4A429D7CA33}">
      <dgm:prSet/>
      <dgm:spPr/>
      <dgm:t>
        <a:bodyPr/>
        <a:lstStyle/>
        <a:p>
          <a:endParaRPr lang="en-US"/>
        </a:p>
      </dgm:t>
    </dgm:pt>
    <dgm:pt modelId="{5B89F7A8-C836-416C-A1E1-A24DEF871FCC}" type="sibTrans" cxnId="{89584E94-461C-44A1-B5DC-A4A429D7CA33}">
      <dgm:prSet/>
      <dgm:spPr/>
      <dgm:t>
        <a:bodyPr/>
        <a:lstStyle/>
        <a:p>
          <a:endParaRPr lang="en-US"/>
        </a:p>
      </dgm:t>
    </dgm:pt>
    <dgm:pt modelId="{8DD583CC-C74E-4761-809A-19346A54FA22}">
      <dgm:prSet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মালিকানা স্বত্ব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42A2C13B-39E6-4C47-98D6-1367001FC95B}" type="parTrans" cxnId="{D610FC69-F9D6-4829-AB91-746A303BA4FE}">
      <dgm:prSet/>
      <dgm:spPr/>
      <dgm:t>
        <a:bodyPr/>
        <a:lstStyle/>
        <a:p>
          <a:endParaRPr lang="en-US"/>
        </a:p>
      </dgm:t>
    </dgm:pt>
    <dgm:pt modelId="{8E54B847-3E9A-4BFC-B6CB-0A5DA1BFCE9E}" type="sibTrans" cxnId="{D610FC69-F9D6-4829-AB91-746A303BA4FE}">
      <dgm:prSet/>
      <dgm:spPr/>
      <dgm:t>
        <a:bodyPr/>
        <a:lstStyle/>
        <a:p>
          <a:endParaRPr lang="en-US"/>
        </a:p>
      </dgm:t>
    </dgm:pt>
    <dgm:pt modelId="{D8BD951E-816D-449E-9583-21627E7B6F8D}">
      <dgm:prSet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মোট ক্রেডিট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4EDBDA48-B99B-4CA9-AE67-F7C3A279E85F}" type="parTrans" cxnId="{905205D9-5A1D-4C7A-A1F9-FAB9B27257B1}">
      <dgm:prSet/>
      <dgm:spPr/>
      <dgm:t>
        <a:bodyPr/>
        <a:lstStyle/>
        <a:p>
          <a:endParaRPr lang="en-US"/>
        </a:p>
      </dgm:t>
    </dgm:pt>
    <dgm:pt modelId="{C2764BEA-6A00-462B-BC4A-06D81EBCECF5}" type="sibTrans" cxnId="{905205D9-5A1D-4C7A-A1F9-FAB9B27257B1}">
      <dgm:prSet/>
      <dgm:spPr/>
      <dgm:t>
        <a:bodyPr/>
        <a:lstStyle/>
        <a:p>
          <a:endParaRPr lang="en-US"/>
        </a:p>
      </dgm:t>
    </dgm:pt>
    <dgm:pt modelId="{8EAED769-7C93-4A21-B071-D12799355F3B}" type="pres">
      <dgm:prSet presAssocID="{C4B392AC-27E1-474D-B2A0-C7824D6AFC32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32A5B198-E7C6-4D5D-9C48-F1521532D4C4}" type="pres">
      <dgm:prSet presAssocID="{3D88F10F-8A66-43C7-B226-FE3CB75F4D64}" presName="compNode" presStyleCnt="0"/>
      <dgm:spPr/>
    </dgm:pt>
    <dgm:pt modelId="{04D8B98F-96AD-4AB7-9082-2799BC50781B}" type="pres">
      <dgm:prSet presAssocID="{3D88F10F-8A66-43C7-B226-FE3CB75F4D64}" presName="dummyConnPt" presStyleCnt="0"/>
      <dgm:spPr/>
    </dgm:pt>
    <dgm:pt modelId="{ED8A01A5-134C-48B8-A748-CC464717B90E}" type="pres">
      <dgm:prSet presAssocID="{3D88F10F-8A66-43C7-B226-FE3CB75F4D6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D9F400-986C-4201-B29C-E6E933F7F000}" type="pres">
      <dgm:prSet presAssocID="{D5F23873-1A0E-4EA6-AAD0-9F77F22C9A23}" presName="sibTrans" presStyleLbl="bgSibTrans2D1" presStyleIdx="0" presStyleCnt="5"/>
      <dgm:spPr/>
      <dgm:t>
        <a:bodyPr/>
        <a:lstStyle/>
        <a:p>
          <a:endParaRPr lang="en-US"/>
        </a:p>
      </dgm:t>
    </dgm:pt>
    <dgm:pt modelId="{99BAFC72-3925-4CCB-AD8E-063E8934CC99}" type="pres">
      <dgm:prSet presAssocID="{D362414E-205B-4CA6-A8C2-DA1B564A2A02}" presName="compNode" presStyleCnt="0"/>
      <dgm:spPr/>
    </dgm:pt>
    <dgm:pt modelId="{2BA8F6FB-1A82-4ED3-8D91-31A7E387008A}" type="pres">
      <dgm:prSet presAssocID="{D362414E-205B-4CA6-A8C2-DA1B564A2A02}" presName="dummyConnPt" presStyleCnt="0"/>
      <dgm:spPr/>
    </dgm:pt>
    <dgm:pt modelId="{187E71CC-D094-40C5-8691-7DE880C2B257}" type="pres">
      <dgm:prSet presAssocID="{D362414E-205B-4CA6-A8C2-DA1B564A2A0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F59CCB-2528-4A4F-A163-05112766C39B}" type="pres">
      <dgm:prSet presAssocID="{5C993347-8E58-4B2C-BC54-180179CA9E6B}" presName="sibTrans" presStyleLbl="bgSibTrans2D1" presStyleIdx="1" presStyleCnt="5"/>
      <dgm:spPr/>
      <dgm:t>
        <a:bodyPr/>
        <a:lstStyle/>
        <a:p>
          <a:endParaRPr lang="en-US"/>
        </a:p>
      </dgm:t>
    </dgm:pt>
    <dgm:pt modelId="{B77C3DD8-DE65-4413-AB67-CE9BB9B244F1}" type="pres">
      <dgm:prSet presAssocID="{50E60DCA-3071-4092-A819-5397AF2AD106}" presName="compNode" presStyleCnt="0"/>
      <dgm:spPr/>
    </dgm:pt>
    <dgm:pt modelId="{73429E16-9BC3-48D3-AB81-EE3CE9CE83DD}" type="pres">
      <dgm:prSet presAssocID="{50E60DCA-3071-4092-A819-5397AF2AD106}" presName="dummyConnPt" presStyleCnt="0"/>
      <dgm:spPr/>
    </dgm:pt>
    <dgm:pt modelId="{B0AAEE6E-DF29-48D0-A921-CD00D23E897B}" type="pres">
      <dgm:prSet presAssocID="{50E60DCA-3071-4092-A819-5397AF2AD106}" presName="node" presStyleLbl="node1" presStyleIdx="2" presStyleCnt="6" custLinFactNeighborX="-1654" custLinFactNeighborY="-6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9A6ABF-316E-4F3D-99C8-C6A8042EC535}" type="pres">
      <dgm:prSet presAssocID="{BB30313C-084A-4073-9DF9-D95AE2502D7F}" presName="sibTrans" presStyleLbl="bgSibTrans2D1" presStyleIdx="2" presStyleCnt="5"/>
      <dgm:spPr/>
      <dgm:t>
        <a:bodyPr/>
        <a:lstStyle/>
        <a:p>
          <a:endParaRPr lang="en-US"/>
        </a:p>
      </dgm:t>
    </dgm:pt>
    <dgm:pt modelId="{B09679B0-C4D5-4472-AAF2-A6268A537D6B}" type="pres">
      <dgm:prSet presAssocID="{D8BD951E-816D-449E-9583-21627E7B6F8D}" presName="compNode" presStyleCnt="0"/>
      <dgm:spPr/>
    </dgm:pt>
    <dgm:pt modelId="{02465361-609B-494A-B45F-E2D3102D095B}" type="pres">
      <dgm:prSet presAssocID="{D8BD951E-816D-449E-9583-21627E7B6F8D}" presName="dummyConnPt" presStyleCnt="0"/>
      <dgm:spPr/>
    </dgm:pt>
    <dgm:pt modelId="{6D89A0C4-D124-4B54-8F8A-3A1445A86AED}" type="pres">
      <dgm:prSet presAssocID="{D8BD951E-816D-449E-9583-21627E7B6F8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E365A5-069C-43F7-AD5D-D121AFE4F08E}" type="pres">
      <dgm:prSet presAssocID="{C2764BEA-6A00-462B-BC4A-06D81EBCECF5}" presName="sibTrans" presStyleLbl="bgSibTrans2D1" presStyleIdx="3" presStyleCnt="5"/>
      <dgm:spPr/>
      <dgm:t>
        <a:bodyPr/>
        <a:lstStyle/>
        <a:p>
          <a:endParaRPr lang="en-US"/>
        </a:p>
      </dgm:t>
    </dgm:pt>
    <dgm:pt modelId="{2CC56F94-6A3A-4C8D-A95E-D89C3FA7D7FF}" type="pres">
      <dgm:prSet presAssocID="{8DD583CC-C74E-4761-809A-19346A54FA22}" presName="compNode" presStyleCnt="0"/>
      <dgm:spPr/>
    </dgm:pt>
    <dgm:pt modelId="{C04371B4-1F55-4D6B-AA2B-C8BCBD3AF8F1}" type="pres">
      <dgm:prSet presAssocID="{8DD583CC-C74E-4761-809A-19346A54FA22}" presName="dummyConnPt" presStyleCnt="0"/>
      <dgm:spPr/>
    </dgm:pt>
    <dgm:pt modelId="{23B162C3-3E08-4F14-B0CA-B2EDFE9E4C15}" type="pres">
      <dgm:prSet presAssocID="{8DD583CC-C74E-4761-809A-19346A54FA2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1C30A3-317E-48B0-B7F5-0865043D0077}" type="pres">
      <dgm:prSet presAssocID="{8E54B847-3E9A-4BFC-B6CB-0A5DA1BFCE9E}" presName="sibTrans" presStyleLbl="bgSibTrans2D1" presStyleIdx="4" presStyleCnt="5"/>
      <dgm:spPr/>
      <dgm:t>
        <a:bodyPr/>
        <a:lstStyle/>
        <a:p>
          <a:endParaRPr lang="en-US"/>
        </a:p>
      </dgm:t>
    </dgm:pt>
    <dgm:pt modelId="{FDDC43BD-0DB2-4E32-94EE-8E64E3A3D392}" type="pres">
      <dgm:prSet presAssocID="{DFC83CC6-08B5-4AA1-B810-0A7C936F0E3C}" presName="compNode" presStyleCnt="0"/>
      <dgm:spPr/>
    </dgm:pt>
    <dgm:pt modelId="{0E58FCC5-9BBE-4A58-BE09-A4FBE3BC84AD}" type="pres">
      <dgm:prSet presAssocID="{DFC83CC6-08B5-4AA1-B810-0A7C936F0E3C}" presName="dummyConnPt" presStyleCnt="0"/>
      <dgm:spPr/>
    </dgm:pt>
    <dgm:pt modelId="{EA11D0F8-04FF-4968-971F-91F2F4B90579}" type="pres">
      <dgm:prSet presAssocID="{DFC83CC6-08B5-4AA1-B810-0A7C936F0E3C}" presName="node" presStyleLbl="node1" presStyleIdx="5" presStyleCnt="6" custLinFactNeighborX="-376" custLinFactNeighborY="-5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CD8B2E-7AC8-481A-9622-CA3236B6FF61}" srcId="{C4B392AC-27E1-474D-B2A0-C7824D6AFC32}" destId="{3D88F10F-8A66-43C7-B226-FE3CB75F4D64}" srcOrd="0" destOrd="0" parTransId="{5EA9490E-EFC6-4A5C-BD2A-CD4C637ACFB5}" sibTransId="{D5F23873-1A0E-4EA6-AAD0-9F77F22C9A23}"/>
    <dgm:cxn modelId="{83645A71-818B-4236-9232-99A5DF5BB064}" type="presOf" srcId="{3D88F10F-8A66-43C7-B226-FE3CB75F4D64}" destId="{ED8A01A5-134C-48B8-A748-CC464717B90E}" srcOrd="0" destOrd="0" presId="urn:microsoft.com/office/officeart/2005/8/layout/bProcess4"/>
    <dgm:cxn modelId="{A7FE44EC-9309-4486-AED2-F5428E8D8E35}" type="presOf" srcId="{D5F23873-1A0E-4EA6-AAD0-9F77F22C9A23}" destId="{F6D9F400-986C-4201-B29C-E6E933F7F000}" srcOrd="0" destOrd="0" presId="urn:microsoft.com/office/officeart/2005/8/layout/bProcess4"/>
    <dgm:cxn modelId="{4EFF71E0-E00E-4E62-BE1A-E21E20FFD454}" type="presOf" srcId="{D362414E-205B-4CA6-A8C2-DA1B564A2A02}" destId="{187E71CC-D094-40C5-8691-7DE880C2B257}" srcOrd="0" destOrd="0" presId="urn:microsoft.com/office/officeart/2005/8/layout/bProcess4"/>
    <dgm:cxn modelId="{D9FD820E-CA1B-4E89-B974-1EAED74E409C}" type="presOf" srcId="{C2764BEA-6A00-462B-BC4A-06D81EBCECF5}" destId="{EAE365A5-069C-43F7-AD5D-D121AFE4F08E}" srcOrd="0" destOrd="0" presId="urn:microsoft.com/office/officeart/2005/8/layout/bProcess4"/>
    <dgm:cxn modelId="{56C3BFD0-3D59-46C5-99C4-4151CE5119D9}" srcId="{C4B392AC-27E1-474D-B2A0-C7824D6AFC32}" destId="{50E60DCA-3071-4092-A819-5397AF2AD106}" srcOrd="2" destOrd="0" parTransId="{0F4EABA1-EE01-4B25-AAC1-F855465CBFFA}" sibTransId="{BB30313C-084A-4073-9DF9-D95AE2502D7F}"/>
    <dgm:cxn modelId="{9F805C7C-5248-4680-9C4E-3684A6CAF6FC}" type="presOf" srcId="{8DD583CC-C74E-4761-809A-19346A54FA22}" destId="{23B162C3-3E08-4F14-B0CA-B2EDFE9E4C15}" srcOrd="0" destOrd="0" presId="urn:microsoft.com/office/officeart/2005/8/layout/bProcess4"/>
    <dgm:cxn modelId="{AFBC25D8-8898-4424-A15C-FF8C409131E3}" type="presOf" srcId="{BB30313C-084A-4073-9DF9-D95AE2502D7F}" destId="{629A6ABF-316E-4F3D-99C8-C6A8042EC535}" srcOrd="0" destOrd="0" presId="urn:microsoft.com/office/officeart/2005/8/layout/bProcess4"/>
    <dgm:cxn modelId="{D610FC69-F9D6-4829-AB91-746A303BA4FE}" srcId="{C4B392AC-27E1-474D-B2A0-C7824D6AFC32}" destId="{8DD583CC-C74E-4761-809A-19346A54FA22}" srcOrd="4" destOrd="0" parTransId="{42A2C13B-39E6-4C47-98D6-1367001FC95B}" sibTransId="{8E54B847-3E9A-4BFC-B6CB-0A5DA1BFCE9E}"/>
    <dgm:cxn modelId="{028564A9-65AB-49D9-BE1C-E1D5F5A008C5}" type="presOf" srcId="{8E54B847-3E9A-4BFC-B6CB-0A5DA1BFCE9E}" destId="{4E1C30A3-317E-48B0-B7F5-0865043D0077}" srcOrd="0" destOrd="0" presId="urn:microsoft.com/office/officeart/2005/8/layout/bProcess4"/>
    <dgm:cxn modelId="{A7CC49A7-1366-4D86-A2BC-7A025DBA6A27}" type="presOf" srcId="{5C993347-8E58-4B2C-BC54-180179CA9E6B}" destId="{8BF59CCB-2528-4A4F-A163-05112766C39B}" srcOrd="0" destOrd="0" presId="urn:microsoft.com/office/officeart/2005/8/layout/bProcess4"/>
    <dgm:cxn modelId="{A7F1E0A7-0026-416E-A34C-0EC42BD68A7B}" type="presOf" srcId="{50E60DCA-3071-4092-A819-5397AF2AD106}" destId="{B0AAEE6E-DF29-48D0-A921-CD00D23E897B}" srcOrd="0" destOrd="0" presId="urn:microsoft.com/office/officeart/2005/8/layout/bProcess4"/>
    <dgm:cxn modelId="{905205D9-5A1D-4C7A-A1F9-FAB9B27257B1}" srcId="{C4B392AC-27E1-474D-B2A0-C7824D6AFC32}" destId="{D8BD951E-816D-449E-9583-21627E7B6F8D}" srcOrd="3" destOrd="0" parTransId="{4EDBDA48-B99B-4CA9-AE67-F7C3A279E85F}" sibTransId="{C2764BEA-6A00-462B-BC4A-06D81EBCECF5}"/>
    <dgm:cxn modelId="{58012D59-C01B-40DB-8A90-F7C4D88100D0}" srcId="{C4B392AC-27E1-474D-B2A0-C7824D6AFC32}" destId="{D362414E-205B-4CA6-A8C2-DA1B564A2A02}" srcOrd="1" destOrd="0" parTransId="{F729452A-86C2-48CB-8C66-3430525198E2}" sibTransId="{5C993347-8E58-4B2C-BC54-180179CA9E6B}"/>
    <dgm:cxn modelId="{89584E94-461C-44A1-B5DC-A4A429D7CA33}" srcId="{C4B392AC-27E1-474D-B2A0-C7824D6AFC32}" destId="{DFC83CC6-08B5-4AA1-B810-0A7C936F0E3C}" srcOrd="5" destOrd="0" parTransId="{8BB256B5-9E5E-4460-98B9-9D119F216FE1}" sibTransId="{5B89F7A8-C836-416C-A1E1-A24DEF871FCC}"/>
    <dgm:cxn modelId="{8A6FA984-04CB-42BA-8C38-FA5EE5142DB9}" type="presOf" srcId="{C4B392AC-27E1-474D-B2A0-C7824D6AFC32}" destId="{8EAED769-7C93-4A21-B071-D12799355F3B}" srcOrd="0" destOrd="0" presId="urn:microsoft.com/office/officeart/2005/8/layout/bProcess4"/>
    <dgm:cxn modelId="{DBDACEBF-24B7-44B8-A777-5805F350B79D}" type="presOf" srcId="{D8BD951E-816D-449E-9583-21627E7B6F8D}" destId="{6D89A0C4-D124-4B54-8F8A-3A1445A86AED}" srcOrd="0" destOrd="0" presId="urn:microsoft.com/office/officeart/2005/8/layout/bProcess4"/>
    <dgm:cxn modelId="{DBCB97D5-532F-4C16-92EB-D57CC2F92E6B}" type="presOf" srcId="{DFC83CC6-08B5-4AA1-B810-0A7C936F0E3C}" destId="{EA11D0F8-04FF-4968-971F-91F2F4B90579}" srcOrd="0" destOrd="0" presId="urn:microsoft.com/office/officeart/2005/8/layout/bProcess4"/>
    <dgm:cxn modelId="{BC472EC6-55D3-4845-B3CD-0E0EAC4BB946}" type="presParOf" srcId="{8EAED769-7C93-4A21-B071-D12799355F3B}" destId="{32A5B198-E7C6-4D5D-9C48-F1521532D4C4}" srcOrd="0" destOrd="0" presId="urn:microsoft.com/office/officeart/2005/8/layout/bProcess4"/>
    <dgm:cxn modelId="{88D621B7-867D-4781-8EF5-983166DCA7C8}" type="presParOf" srcId="{32A5B198-E7C6-4D5D-9C48-F1521532D4C4}" destId="{04D8B98F-96AD-4AB7-9082-2799BC50781B}" srcOrd="0" destOrd="0" presId="urn:microsoft.com/office/officeart/2005/8/layout/bProcess4"/>
    <dgm:cxn modelId="{B6A00BCA-96EB-481A-8F4A-DE17BACCFAE2}" type="presParOf" srcId="{32A5B198-E7C6-4D5D-9C48-F1521532D4C4}" destId="{ED8A01A5-134C-48B8-A748-CC464717B90E}" srcOrd="1" destOrd="0" presId="urn:microsoft.com/office/officeart/2005/8/layout/bProcess4"/>
    <dgm:cxn modelId="{CF9B3690-7351-4F06-883D-659091434E94}" type="presParOf" srcId="{8EAED769-7C93-4A21-B071-D12799355F3B}" destId="{F6D9F400-986C-4201-B29C-E6E933F7F000}" srcOrd="1" destOrd="0" presId="urn:microsoft.com/office/officeart/2005/8/layout/bProcess4"/>
    <dgm:cxn modelId="{8FEB51C5-07CC-4352-8FE7-EC0FAA782823}" type="presParOf" srcId="{8EAED769-7C93-4A21-B071-D12799355F3B}" destId="{99BAFC72-3925-4CCB-AD8E-063E8934CC99}" srcOrd="2" destOrd="0" presId="urn:microsoft.com/office/officeart/2005/8/layout/bProcess4"/>
    <dgm:cxn modelId="{1939FB6E-8E14-43EF-B706-0246716D55C8}" type="presParOf" srcId="{99BAFC72-3925-4CCB-AD8E-063E8934CC99}" destId="{2BA8F6FB-1A82-4ED3-8D91-31A7E387008A}" srcOrd="0" destOrd="0" presId="urn:microsoft.com/office/officeart/2005/8/layout/bProcess4"/>
    <dgm:cxn modelId="{224AF88C-0E56-4E51-B48E-67F74829EA26}" type="presParOf" srcId="{99BAFC72-3925-4CCB-AD8E-063E8934CC99}" destId="{187E71CC-D094-40C5-8691-7DE880C2B257}" srcOrd="1" destOrd="0" presId="urn:microsoft.com/office/officeart/2005/8/layout/bProcess4"/>
    <dgm:cxn modelId="{E77B955E-1E3E-4472-A283-D773E712F454}" type="presParOf" srcId="{8EAED769-7C93-4A21-B071-D12799355F3B}" destId="{8BF59CCB-2528-4A4F-A163-05112766C39B}" srcOrd="3" destOrd="0" presId="urn:microsoft.com/office/officeart/2005/8/layout/bProcess4"/>
    <dgm:cxn modelId="{B0764F76-FE89-4BEE-A7E0-FB08EDE841B5}" type="presParOf" srcId="{8EAED769-7C93-4A21-B071-D12799355F3B}" destId="{B77C3DD8-DE65-4413-AB67-CE9BB9B244F1}" srcOrd="4" destOrd="0" presId="urn:microsoft.com/office/officeart/2005/8/layout/bProcess4"/>
    <dgm:cxn modelId="{9941195B-B032-458E-A758-EC7C136CCEC7}" type="presParOf" srcId="{B77C3DD8-DE65-4413-AB67-CE9BB9B244F1}" destId="{73429E16-9BC3-48D3-AB81-EE3CE9CE83DD}" srcOrd="0" destOrd="0" presId="urn:microsoft.com/office/officeart/2005/8/layout/bProcess4"/>
    <dgm:cxn modelId="{F503DB46-4C1F-479E-A26B-33D76C1EE743}" type="presParOf" srcId="{B77C3DD8-DE65-4413-AB67-CE9BB9B244F1}" destId="{B0AAEE6E-DF29-48D0-A921-CD00D23E897B}" srcOrd="1" destOrd="0" presId="urn:microsoft.com/office/officeart/2005/8/layout/bProcess4"/>
    <dgm:cxn modelId="{ACECF088-72FF-4219-968B-05CE2C257ABF}" type="presParOf" srcId="{8EAED769-7C93-4A21-B071-D12799355F3B}" destId="{629A6ABF-316E-4F3D-99C8-C6A8042EC535}" srcOrd="5" destOrd="0" presId="urn:microsoft.com/office/officeart/2005/8/layout/bProcess4"/>
    <dgm:cxn modelId="{B42F112B-1443-491C-AEB8-7921579E4E05}" type="presParOf" srcId="{8EAED769-7C93-4A21-B071-D12799355F3B}" destId="{B09679B0-C4D5-4472-AAF2-A6268A537D6B}" srcOrd="6" destOrd="0" presId="urn:microsoft.com/office/officeart/2005/8/layout/bProcess4"/>
    <dgm:cxn modelId="{86E26767-12D8-45CF-99D4-D290A20C6431}" type="presParOf" srcId="{B09679B0-C4D5-4472-AAF2-A6268A537D6B}" destId="{02465361-609B-494A-B45F-E2D3102D095B}" srcOrd="0" destOrd="0" presId="urn:microsoft.com/office/officeart/2005/8/layout/bProcess4"/>
    <dgm:cxn modelId="{F427DB76-FB73-4DBD-9822-9FDA8443857E}" type="presParOf" srcId="{B09679B0-C4D5-4472-AAF2-A6268A537D6B}" destId="{6D89A0C4-D124-4B54-8F8A-3A1445A86AED}" srcOrd="1" destOrd="0" presId="urn:microsoft.com/office/officeart/2005/8/layout/bProcess4"/>
    <dgm:cxn modelId="{0B3E9BC3-62D5-4E40-921C-EECC3B1BA847}" type="presParOf" srcId="{8EAED769-7C93-4A21-B071-D12799355F3B}" destId="{EAE365A5-069C-43F7-AD5D-D121AFE4F08E}" srcOrd="7" destOrd="0" presId="urn:microsoft.com/office/officeart/2005/8/layout/bProcess4"/>
    <dgm:cxn modelId="{71F213D0-504E-4EA5-9440-E406EABE6DDC}" type="presParOf" srcId="{8EAED769-7C93-4A21-B071-D12799355F3B}" destId="{2CC56F94-6A3A-4C8D-A95E-D89C3FA7D7FF}" srcOrd="8" destOrd="0" presId="urn:microsoft.com/office/officeart/2005/8/layout/bProcess4"/>
    <dgm:cxn modelId="{4F4E17FB-D34D-498A-B23E-42BE5A29A507}" type="presParOf" srcId="{2CC56F94-6A3A-4C8D-A95E-D89C3FA7D7FF}" destId="{C04371B4-1F55-4D6B-AA2B-C8BCBD3AF8F1}" srcOrd="0" destOrd="0" presId="urn:microsoft.com/office/officeart/2005/8/layout/bProcess4"/>
    <dgm:cxn modelId="{A284EBDD-998B-4B6B-BF22-C605A89A5524}" type="presParOf" srcId="{2CC56F94-6A3A-4C8D-A95E-D89C3FA7D7FF}" destId="{23B162C3-3E08-4F14-B0CA-B2EDFE9E4C15}" srcOrd="1" destOrd="0" presId="urn:microsoft.com/office/officeart/2005/8/layout/bProcess4"/>
    <dgm:cxn modelId="{EE4C87EE-F347-45BC-8C2C-5044BBF77B0C}" type="presParOf" srcId="{8EAED769-7C93-4A21-B071-D12799355F3B}" destId="{4E1C30A3-317E-48B0-B7F5-0865043D0077}" srcOrd="9" destOrd="0" presId="urn:microsoft.com/office/officeart/2005/8/layout/bProcess4"/>
    <dgm:cxn modelId="{51ACE087-91AE-4D6B-98CA-D2FA7A5D0E86}" type="presParOf" srcId="{8EAED769-7C93-4A21-B071-D12799355F3B}" destId="{FDDC43BD-0DB2-4E32-94EE-8E64E3A3D392}" srcOrd="10" destOrd="0" presId="urn:microsoft.com/office/officeart/2005/8/layout/bProcess4"/>
    <dgm:cxn modelId="{C74E7C7B-47E3-49EC-AAB2-A12207B382B9}" type="presParOf" srcId="{FDDC43BD-0DB2-4E32-94EE-8E64E3A3D392}" destId="{0E58FCC5-9BBE-4A58-BE09-A4FBE3BC84AD}" srcOrd="0" destOrd="0" presId="urn:microsoft.com/office/officeart/2005/8/layout/bProcess4"/>
    <dgm:cxn modelId="{C72FE666-F658-4A4D-BC7C-85838F7DB0DA}" type="presParOf" srcId="{FDDC43BD-0DB2-4E32-94EE-8E64E3A3D392}" destId="{EA11D0F8-04FF-4968-971F-91F2F4B90579}" srcOrd="1" destOrd="0" presId="urn:microsoft.com/office/officeart/2005/8/layout/bProcess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38766-9613-4F7F-9EB3-793CC3B549F8}" type="datetimeFigureOut">
              <a:rPr lang="en-US" smtClean="0"/>
              <a:pPr/>
              <a:t>8/24/2019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54E9-AE17-4B85-855E-F2D5E70C1C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425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38766-9613-4F7F-9EB3-793CC3B549F8}" type="datetimeFigureOut">
              <a:rPr lang="en-US" smtClean="0"/>
              <a:pPr/>
              <a:t>8/24/2019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54E9-AE17-4B85-855E-F2D5E70C1C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3888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38766-9613-4F7F-9EB3-793CC3B549F8}" type="datetimeFigureOut">
              <a:rPr lang="en-US" smtClean="0"/>
              <a:pPr/>
              <a:t>8/24/2019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54E9-AE17-4B85-855E-F2D5E70C1C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7681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38766-9613-4F7F-9EB3-793CC3B549F8}" type="datetimeFigureOut">
              <a:rPr lang="en-US" smtClean="0"/>
              <a:pPr/>
              <a:t>8/24/2019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54E9-AE17-4B85-855E-F2D5E70C1C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7480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38766-9613-4F7F-9EB3-793CC3B549F8}" type="datetimeFigureOut">
              <a:rPr lang="en-US" smtClean="0"/>
              <a:pPr/>
              <a:t>8/24/2019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54E9-AE17-4B85-855E-F2D5E70C1C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3146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38766-9613-4F7F-9EB3-793CC3B549F8}" type="datetimeFigureOut">
              <a:rPr lang="en-US" smtClean="0"/>
              <a:pPr/>
              <a:t>8/24/2019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54E9-AE17-4B85-855E-F2D5E70C1C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0324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38766-9613-4F7F-9EB3-793CC3B549F8}" type="datetimeFigureOut">
              <a:rPr lang="en-US" smtClean="0"/>
              <a:pPr/>
              <a:t>8/24/2019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54E9-AE17-4B85-855E-F2D5E70C1C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2232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38766-9613-4F7F-9EB3-793CC3B549F8}" type="datetimeFigureOut">
              <a:rPr lang="en-US" smtClean="0"/>
              <a:pPr/>
              <a:t>8/24/2019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54E9-AE17-4B85-855E-F2D5E70C1C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148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38766-9613-4F7F-9EB3-793CC3B549F8}" type="datetimeFigureOut">
              <a:rPr lang="en-US" smtClean="0"/>
              <a:pPr/>
              <a:t>8/24/2019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54E9-AE17-4B85-855E-F2D5E70C1C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7576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38766-9613-4F7F-9EB3-793CC3B549F8}" type="datetimeFigureOut">
              <a:rPr lang="en-US" smtClean="0"/>
              <a:pPr/>
              <a:t>8/24/2019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54E9-AE17-4B85-855E-F2D5E70C1C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8411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38766-9613-4F7F-9EB3-793CC3B549F8}" type="datetimeFigureOut">
              <a:rPr lang="en-US" smtClean="0"/>
              <a:pPr/>
              <a:t>8/24/2019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54E9-AE17-4B85-855E-F2D5E70C1C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6450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38766-9613-4F7F-9EB3-793CC3B549F8}" type="datetimeFigureOut">
              <a:rPr lang="en-US" smtClean="0"/>
              <a:pPr/>
              <a:t>8/24/2019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254E9-AE17-4B85-855E-F2D5E70C1C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1300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4845" y="901337"/>
            <a:ext cx="10149841" cy="55092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রেওয়ামিলের উদ্দেশ্যসমূহ নিন্মরূপ:</a:t>
            </a:r>
          </a:p>
          <a:p>
            <a:pPr>
              <a:buFont typeface="Wingdings" pitchFamily="2" charset="2"/>
              <a:buChar char="ü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জাবেদা ও খতিয়ানে লেনদেনগুলো সঠিকভাবে লিপিবদ্ধ করা হয়েছে কিনা তা যাচাই করা রেওয়ামিলের মূখ্য উদ্দেশ্য।</a:t>
            </a:r>
          </a:p>
          <a:p>
            <a:pPr>
              <a:buFont typeface="Wingdings" pitchFamily="2" charset="2"/>
              <a:buChar char="ü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আর্থিক বিবরণী ততা বিশদ আয় বিবরণী ও আর্থিক অবস্থার বিবরণী প্রস্তুত সহসতর করা।</a:t>
            </a:r>
          </a:p>
          <a:p>
            <a:pPr>
              <a:buFont typeface="Wingdings" pitchFamily="2" charset="2"/>
              <a:buChar char="ü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জাবেদা ও খতিয়ানে কোন ভুত্রুটি থাকলে তা উৎঘাটন  ও সংশোধন করা।</a:t>
            </a:r>
          </a:p>
          <a:p>
            <a:pPr>
              <a:buFont typeface="Wingdings" pitchFamily="2" charset="2"/>
              <a:buChar char="ü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দু’তরফা দাখিলা পদ্ধতি মোতাবেক জাবেদা ও খতিয়ানে লেনদেন লিপিবদ্ধ হয়েছে কিনা তা নিশ্চিত হওয়ার জন্য রেওয়ামিল প্রস্তুত করা হয়।</a:t>
            </a:r>
          </a:p>
          <a:p>
            <a:pPr>
              <a:buFont typeface="Wingdings" pitchFamily="2" charset="2"/>
              <a:buChar char="ü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খতিয়ানের সকল জের এক সাথে থাকে বলে আর্থিক বিবরণী প্রস্তুতে সময় ওশ্রমের অবচয় রোধ হয়।</a:t>
            </a:r>
          </a:p>
          <a:p>
            <a:pPr>
              <a:buFont typeface="Wingdings" pitchFamily="2" charset="2"/>
              <a:buChar char="ü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রেওয়ামিলের সাহায্যে কারবারের আর্থিক অবস্থা সম্প্র্কে ধারনা পাওয়া যায়।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708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838200"/>
          </a:xfrm>
        </p:spPr>
        <p:txBody>
          <a:bodyPr>
            <a:norm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			রেওয়ামিলের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ডেবিট ও ক্রডিট উদ্বৃত্ত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609600"/>
            <a:ext cx="5384800" cy="6248400"/>
          </a:xfrm>
        </p:spPr>
        <p:txBody>
          <a:bodyPr>
            <a:noAutofit/>
          </a:bodyPr>
          <a:lstStyle/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ক)যাবতীয়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সম্পদ সমূহযেমন_ভূমি, দালান কোঠা,আসবাবপত্র, যন্ত্রপাতি,বিনিযোগ,ইত্যাদি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খ) যাবতীয় খরচ যেমন-ক্রয়, প্ররম্ভিক মজুদ, মজুরী, বেতন, বিজ্ঞাপন,ভাড়া , কমিশন,ইত্যাদি।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গ)অগ্রীম খরচ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ঘ) প্রাপ্য আয়সমূহ যেমন- বিনিয়োগের প্রাপ্য সুদ,বকেয়া কমিশন ইত্যাদি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ঙ) বিক্রয় ফেরত, উত্তোলন, প্রদত্ত ঋণ ইত্যাদি।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90600"/>
            <a:ext cx="5384800" cy="5867400"/>
          </a:xfrm>
        </p:spPr>
        <p:txBody>
          <a:bodyPr>
            <a:normAutofit fontScale="92500" lnSpcReduction="20000"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bn-BD" sz="4100" dirty="0" smtClean="0">
                <a:latin typeface="NikoshBAN" pitchFamily="2" charset="0"/>
                <a:cs typeface="NikoshBAN" pitchFamily="2" charset="0"/>
              </a:rPr>
              <a:t>) যাবতীয় দ্বায়সমূহ যেমন- পাওনাদার হিসাব, প্রদেয় নোট,মূলধন, ব্যাংক ঋণ ইত্যাদি</a:t>
            </a:r>
          </a:p>
          <a:p>
            <a:r>
              <a:rPr lang="bn-BD" sz="4100" dirty="0" smtClean="0">
                <a:latin typeface="NikoshBAN" pitchFamily="2" charset="0"/>
                <a:cs typeface="NikoshBAN" pitchFamily="2" charset="0"/>
              </a:rPr>
              <a:t>খ) যাতীয় আয়সমূহ- বিক্রয়, প্রাপ্ত সুদ, বিনিয়োগের সুদ, প্রাপ্ত কমিশন ইত্যাদি</a:t>
            </a:r>
          </a:p>
          <a:p>
            <a:r>
              <a:rPr lang="bn-BD" sz="4100" dirty="0" smtClean="0">
                <a:latin typeface="NikoshBAN" pitchFamily="2" charset="0"/>
                <a:cs typeface="NikoshBAN" pitchFamily="2" charset="0"/>
              </a:rPr>
              <a:t>গ)অনুপার্জিত আয় যেমন- অগ্রিম ভাড়া প্রাপ্তী</a:t>
            </a:r>
          </a:p>
          <a:p>
            <a:r>
              <a:rPr lang="bn-BD" sz="4100" dirty="0" smtClean="0">
                <a:latin typeface="NikoshBAN" pitchFamily="2" charset="0"/>
                <a:cs typeface="NikoshBAN" pitchFamily="2" charset="0"/>
              </a:rPr>
              <a:t>ঘ) যেকোন ধরনের সঞ্চিতি যেমন- অনাদায়ী পাওনা সঞ্চিতী, বাট্রা সঞ্চিতী ইত্যাদি</a:t>
            </a:r>
          </a:p>
          <a:p>
            <a:r>
              <a:rPr lang="bn-BD" sz="4100" dirty="0" smtClean="0">
                <a:latin typeface="NikoshBAN" pitchFamily="2" charset="0"/>
                <a:cs typeface="NikoshBAN" pitchFamily="2" charset="0"/>
              </a:rPr>
              <a:t>ঙ) ক্রয় ফেরত</a:t>
            </a:r>
            <a:endParaRPr lang="en-US" sz="41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750422" y="1986764"/>
          <a:ext cx="8383452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6264"/>
                <a:gridCol w="1435462"/>
                <a:gridCol w="2849155"/>
                <a:gridCol w="1342571"/>
              </a:tblGrid>
              <a:tr h="370840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হিসাবের নাম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হিসাবের নাম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মূলধন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৫০,০০০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ভ্যানগাড়ী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২০০০০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ব্যাংকে জমা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১০০০০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প্রদেয় বিল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২০,০০০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ক্রয়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৪০,০০০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বেতন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১০০০০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যন্ত্রপাতি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৫০০০০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পাওনাদার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৭০,০০০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মজুরি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১০,০০০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ব্যাংকজমার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সুদ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১৫০০০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ভাড়া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৫০০০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অবচয়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২০০০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পরিবহন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৬০০০০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কমিশন প্রাপ্তি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৩০০০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76549" y="692331"/>
            <a:ext cx="8347165" cy="107721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মেসার্স সিয়াম ট্রেডার্সের খতিয়ান উদ্বৃত্ত সমূহ হতে ২০১৮ সালের ডিসেম্বর তারিখের রেওয়ামিল তৈরী কর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4023360" y="444137"/>
            <a:ext cx="3892731" cy="1489165"/>
          </a:xfrm>
          <a:prstGeom prst="cloud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30582" y="2181497"/>
            <a:ext cx="6648995" cy="397031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রেওয়ামিল কাকে বলে?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দুটিটি সম্পাদের নাম  বল।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দুইটি দবায়ের নাম বল।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মজুরি , বেতন কোন হিসাব,?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কমিশন, শিক্ষানুবিষ ভাতা কোন হিসাব?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ব্যাংক ঋণ,  বকেয়া বেতন  কোন হিসাব?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বিনিয়োগ, বিনিয়োগের সুদ কোন হিসাব?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3634" y="630621"/>
            <a:ext cx="8534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213944" y="5880537"/>
            <a:ext cx="9979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রেওয়ামিলই গানিতিক শুদ্ধতার একমাত্র উপায়  উক্তির যতার্থতা  মূল্যায়ন কর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967" y="1324303"/>
            <a:ext cx="6463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বাড়ীর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73255" y="1986456"/>
            <a:ext cx="9459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6000" y="381000"/>
            <a:ext cx="10160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016000" y="5562600"/>
            <a:ext cx="10160000" cy="110799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সকলের প্রতি শুভকামনা রইল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193962" y="76203"/>
            <a:ext cx="5898524" cy="1006475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n-BD" sz="6000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531" y="3733803"/>
            <a:ext cx="5080000" cy="26890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মো:তৈয়েবুর রহমান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হকারী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পূর্বাচল মাধ্যমিক বিদ্যালয়</a:t>
            </a:r>
          </a:p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অভয়নগর, যশোর।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মোবা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: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– ০1926320998</a:t>
            </a:r>
          </a:p>
          <a:p>
            <a:pPr algn="ctr"/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mtr01926@gmail.com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6705600" y="3784702"/>
            <a:ext cx="4876800" cy="2123658"/>
          </a:xfrm>
          <a:prstGeom prst="rect">
            <a:avLst/>
          </a:prstGeom>
          <a:ln w="57150"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দশম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হিসাব বিজ্ঞান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নবম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রেওয়ামিল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2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)                                     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তারিখ:-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০২/০৮/২০১৯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                                               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User\Downloads\New Folder\780--4-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2" y="1524003"/>
            <a:ext cx="1824567" cy="1728787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0966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1" y="669758"/>
            <a:ext cx="10286999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914400" y="5562600"/>
            <a:ext cx="10363200" cy="110799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সকলকে শুভেচ্ছা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193962" y="76203"/>
            <a:ext cx="5898524" cy="1006475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n-BD" sz="6000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531" y="3733803"/>
            <a:ext cx="5080000" cy="26890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মো:তৈয়েবুর রহমান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হকারী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পূর্বাচল মাধ্যমিক বিদ্যালয়</a:t>
            </a:r>
          </a:p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অভয়নগর, যশোর।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মোবা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: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– ০1926320998</a:t>
            </a:r>
          </a:p>
          <a:p>
            <a:pPr algn="ctr"/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mtr01926@gmail.com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6705600" y="3784702"/>
            <a:ext cx="4876800" cy="2616101"/>
          </a:xfrm>
          <a:prstGeom prst="rect">
            <a:avLst/>
          </a:prstGeom>
          <a:ln w="57150"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নবম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বাংলাদেশ ও বিশ্বপরিচয়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- ৯ম (জাতিসংগ ও বাংলাদেশ)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তারিখ:- ০২/০৭/২০১৯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User\Downloads\New Folder\780--4-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2" y="1524003"/>
            <a:ext cx="1824567" cy="1728787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0966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745" y="241495"/>
            <a:ext cx="4206241" cy="2854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79623" y="230778"/>
            <a:ext cx="4702628" cy="2982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6780" y="3823065"/>
            <a:ext cx="4151346" cy="2434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53944" y="3706992"/>
            <a:ext cx="3997234" cy="2563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741817" y="1410789"/>
            <a:ext cx="2116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সম্পাদ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042263" y="4023361"/>
            <a:ext cx="1645920" cy="953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ব্যাংক ঋণ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4754880" y="5185954"/>
            <a:ext cx="1881051" cy="121484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শ্রমিকের  মজুরি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950" y="235132"/>
            <a:ext cx="3761321" cy="23774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9715" y="2717073"/>
            <a:ext cx="2586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নগদ অর্থ (সম্পাদ)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14327528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4126" y="209006"/>
            <a:ext cx="4650377" cy="30958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23316" y="3526972"/>
            <a:ext cx="4715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মালিকের  মূলধন ( মালিকানা সত্ত)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photo00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829868" y="2821956"/>
            <a:ext cx="2938387" cy="37621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6834" y="6152606"/>
            <a:ext cx="1907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বিক্রয় (আয়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069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930400" y="1371600"/>
          <a:ext cx="8128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58308" y="624841"/>
            <a:ext cx="5632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তোমরা এখানে কি দেখতে পারছো?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2297" y="5508171"/>
            <a:ext cx="5197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      রেওয়ামিল</a:t>
            </a:r>
            <a:endParaRPr lang="en-US" sz="5400" dirty="0"/>
          </a:p>
        </p:txBody>
      </p:sp>
    </p:spTree>
  </p:cSld>
  <p:clrMapOvr>
    <a:masterClrMapping/>
  </p:clrMapOvr>
  <p:transition spd="slow"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5890" y="2258035"/>
            <a:ext cx="6722772" cy="255454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bn-IN" sz="6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রেওয়াম</a:t>
            </a:r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িল</a:t>
            </a:r>
            <a:r>
              <a:rPr lang="bn-IN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245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19349" y="2002811"/>
            <a:ext cx="9209313" cy="2308324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রেওয়ামিল কি  বলতে পারবে</a:t>
            </a:r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IN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রেওয়মিলের উদ্দেশ্য বলত</a:t>
            </a:r>
            <a:r>
              <a:rPr lang="bn-BD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পারবে</a:t>
            </a:r>
            <a:r>
              <a:rPr lang="bn-BD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8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রেওয়ামিল  তৈরী করতে পারবে</a:t>
            </a:r>
            <a:r>
              <a:rPr lang="bn-BD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9421" y="294651"/>
            <a:ext cx="30651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411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443</Words>
  <Application>Microsoft Office PowerPoint</Application>
  <PresentationFormat>Custom</PresentationFormat>
  <Paragraphs>107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   রেওয়ামিলের ডেবিট ও ক্রডিট উদ্বৃত্ত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User</cp:lastModifiedBy>
  <cp:revision>58</cp:revision>
  <dcterms:created xsi:type="dcterms:W3CDTF">2015-06-09T08:21:09Z</dcterms:created>
  <dcterms:modified xsi:type="dcterms:W3CDTF">2019-08-24T19:26:17Z</dcterms:modified>
</cp:coreProperties>
</file>