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73" r:id="rId8"/>
    <p:sldId id="277" r:id="rId9"/>
    <p:sldId id="278" r:id="rId10"/>
    <p:sldId id="262" r:id="rId11"/>
    <p:sldId id="263" r:id="rId12"/>
    <p:sldId id="275" r:id="rId13"/>
    <p:sldId id="266" r:id="rId14"/>
    <p:sldId id="267" r:id="rId15"/>
    <p:sldId id="276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85376-19D1-4BB5-9673-87855F4D51A0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6DAD6C-BD8A-46E5-9EA5-6847C8977018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গোলাপ</a:t>
          </a:r>
          <a:endParaRPr lang="en-US" dirty="0">
            <a:solidFill>
              <a:schemeClr val="tx1"/>
            </a:solidFill>
          </a:endParaRPr>
        </a:p>
      </dgm:t>
    </dgm:pt>
    <dgm:pt modelId="{F85A5ABE-862C-4807-B299-C1954B67E8C9}" type="parTrans" cxnId="{E58BEEBA-B9F7-48BE-B93E-191533041C4F}">
      <dgm:prSet/>
      <dgm:spPr/>
      <dgm:t>
        <a:bodyPr/>
        <a:lstStyle/>
        <a:p>
          <a:endParaRPr lang="en-US"/>
        </a:p>
      </dgm:t>
    </dgm:pt>
    <dgm:pt modelId="{6425A0D6-818A-495E-83F5-6216E8FB9A8C}" type="sibTrans" cxnId="{E58BEEBA-B9F7-48BE-B93E-191533041C4F}">
      <dgm:prSet/>
      <dgm:spPr/>
      <dgm:t>
        <a:bodyPr/>
        <a:lstStyle/>
        <a:p>
          <a:endParaRPr lang="en-US"/>
        </a:p>
      </dgm:t>
    </dgm:pt>
    <dgm:pt modelId="{914DD64B-57E9-4E6D-A8A4-82474DD66482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৫ সে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bn-IN" dirty="0" smtClean="0">
              <a:solidFill>
                <a:schemeClr val="tx1"/>
              </a:solidFill>
            </a:rPr>
            <a:t>মি দৈঘ্যর বৃত্ত আক।   </a:t>
          </a:r>
          <a:endParaRPr lang="en-US" dirty="0">
            <a:solidFill>
              <a:schemeClr val="tx1"/>
            </a:solidFill>
          </a:endParaRPr>
        </a:p>
      </dgm:t>
    </dgm:pt>
    <dgm:pt modelId="{5E42A1EA-2178-41F0-BCA6-E6DB699B2562}" type="parTrans" cxnId="{5D146C36-BE2C-43D4-9730-45CCFFA4C7DA}">
      <dgm:prSet/>
      <dgm:spPr/>
      <dgm:t>
        <a:bodyPr/>
        <a:lstStyle/>
        <a:p>
          <a:endParaRPr lang="en-US"/>
        </a:p>
      </dgm:t>
    </dgm:pt>
    <dgm:pt modelId="{4CD4F7AC-98FB-442D-9E80-78FE78DB0494}" type="sibTrans" cxnId="{5D146C36-BE2C-43D4-9730-45CCFFA4C7DA}">
      <dgm:prSet/>
      <dgm:spPr/>
      <dgm:t>
        <a:bodyPr/>
        <a:lstStyle/>
        <a:p>
          <a:endParaRPr lang="en-US"/>
        </a:p>
      </dgm:t>
    </dgm:pt>
    <dgm:pt modelId="{B0CDBCA1-FA33-4CE6-B9F7-EB541747F61E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IN" dirty="0" smtClean="0"/>
            <a:t>বৃত্তের ১ টি বৈশিষ্ট্য লিখ ।</a:t>
          </a:r>
          <a:endParaRPr lang="en-US" dirty="0"/>
        </a:p>
      </dgm:t>
    </dgm:pt>
    <dgm:pt modelId="{2AFDBDF8-7AFA-4F5E-AF89-3544F0779701}" type="parTrans" cxnId="{1934A996-033D-47B2-8E02-E741DBEA9E37}">
      <dgm:prSet/>
      <dgm:spPr/>
      <dgm:t>
        <a:bodyPr/>
        <a:lstStyle/>
        <a:p>
          <a:endParaRPr lang="en-US"/>
        </a:p>
      </dgm:t>
    </dgm:pt>
    <dgm:pt modelId="{D1134627-BBE3-4478-A54D-F727B2882864}" type="sibTrans" cxnId="{1934A996-033D-47B2-8E02-E741DBEA9E37}">
      <dgm:prSet/>
      <dgm:spPr/>
      <dgm:t>
        <a:bodyPr/>
        <a:lstStyle/>
        <a:p>
          <a:endParaRPr lang="en-US"/>
        </a:p>
      </dgm:t>
    </dgm:pt>
    <dgm:pt modelId="{7AB97842-D11B-4780-8012-A601E8ABF538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শাপলা</a:t>
          </a:r>
          <a:endParaRPr lang="en-US" dirty="0">
            <a:solidFill>
              <a:schemeClr val="tx1"/>
            </a:solidFill>
          </a:endParaRPr>
        </a:p>
      </dgm:t>
    </dgm:pt>
    <dgm:pt modelId="{C15358D5-78DA-4FA1-BF50-E56F3F12E4CA}" type="parTrans" cxnId="{3473C364-CE8B-422C-80A7-9891E89DBD1C}">
      <dgm:prSet/>
      <dgm:spPr/>
      <dgm:t>
        <a:bodyPr/>
        <a:lstStyle/>
        <a:p>
          <a:endParaRPr lang="en-US"/>
        </a:p>
      </dgm:t>
    </dgm:pt>
    <dgm:pt modelId="{5E625221-5658-43E8-8BC6-5201E0E1A99D}" type="sibTrans" cxnId="{3473C364-CE8B-422C-80A7-9891E89DBD1C}">
      <dgm:prSet/>
      <dgm:spPr/>
      <dgm:t>
        <a:bodyPr/>
        <a:lstStyle/>
        <a:p>
          <a:endParaRPr lang="en-US"/>
        </a:p>
      </dgm:t>
    </dgm:pt>
    <dgm:pt modelId="{CB45ACA6-91E5-4CA3-83FE-CA949175E07A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IN" dirty="0" smtClean="0"/>
            <a:t>কেন্দ্র কাকে বলে খাতায় লিখ ।</a:t>
          </a:r>
          <a:endParaRPr lang="en-US" dirty="0"/>
        </a:p>
      </dgm:t>
    </dgm:pt>
    <dgm:pt modelId="{70A14A01-6898-4AB1-9D1E-D273211164FE}" type="parTrans" cxnId="{E93E901F-9CB1-4DF3-82CF-6643AC4EE377}">
      <dgm:prSet/>
      <dgm:spPr/>
      <dgm:t>
        <a:bodyPr/>
        <a:lstStyle/>
        <a:p>
          <a:endParaRPr lang="en-US"/>
        </a:p>
      </dgm:t>
    </dgm:pt>
    <dgm:pt modelId="{5A026626-1854-406A-AFD4-51C08655F06F}" type="sibTrans" cxnId="{E93E901F-9CB1-4DF3-82CF-6643AC4EE377}">
      <dgm:prSet/>
      <dgm:spPr/>
      <dgm:t>
        <a:bodyPr/>
        <a:lstStyle/>
        <a:p>
          <a:endParaRPr lang="en-US"/>
        </a:p>
      </dgm:t>
    </dgm:pt>
    <dgm:pt modelId="{BEE40ED3-20C0-4B30-B0A0-4A920588CD98}">
      <dgm:prSet phldrT="[Text]" phldr="1"/>
      <dgm:spPr>
        <a:solidFill>
          <a:srgbClr val="FFFF0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5CF1F58D-4FB5-4E52-9309-DDC3C8420078}" type="parTrans" cxnId="{5DF2B147-1F7C-4E2A-8A2C-23D32F73B6BE}">
      <dgm:prSet/>
      <dgm:spPr/>
      <dgm:t>
        <a:bodyPr/>
        <a:lstStyle/>
        <a:p>
          <a:endParaRPr lang="en-US"/>
        </a:p>
      </dgm:t>
    </dgm:pt>
    <dgm:pt modelId="{212882BC-477A-4EFB-834B-EC8D9F982DDD}" type="sibTrans" cxnId="{5DF2B147-1F7C-4E2A-8A2C-23D32F73B6BE}">
      <dgm:prSet/>
      <dgm:spPr/>
      <dgm:t>
        <a:bodyPr/>
        <a:lstStyle/>
        <a:p>
          <a:endParaRPr lang="en-US"/>
        </a:p>
      </dgm:t>
    </dgm:pt>
    <dgm:pt modelId="{BA1AA2E1-EBDB-4358-AA44-1084A6C3C4E5}">
      <dgm:prSet phldrT="[Text]"/>
      <dgm:spPr>
        <a:solidFill>
          <a:srgbClr val="FF0000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জবা</a:t>
          </a:r>
          <a:endParaRPr lang="en-US" dirty="0">
            <a:solidFill>
              <a:schemeClr val="tx1"/>
            </a:solidFill>
          </a:endParaRPr>
        </a:p>
      </dgm:t>
    </dgm:pt>
    <dgm:pt modelId="{51BA65A2-9E71-400B-8BFF-5847D212CA99}" type="parTrans" cxnId="{71E253FE-F0CB-4939-B60E-5DE98D5C1620}">
      <dgm:prSet/>
      <dgm:spPr/>
      <dgm:t>
        <a:bodyPr/>
        <a:lstStyle/>
        <a:p>
          <a:endParaRPr lang="en-US"/>
        </a:p>
      </dgm:t>
    </dgm:pt>
    <dgm:pt modelId="{496B6603-CD25-4FC9-98A1-1F9136DCAAAC}" type="sibTrans" cxnId="{71E253FE-F0CB-4939-B60E-5DE98D5C1620}">
      <dgm:prSet/>
      <dgm:spPr/>
      <dgm:t>
        <a:bodyPr/>
        <a:lstStyle/>
        <a:p>
          <a:endParaRPr lang="en-US"/>
        </a:p>
      </dgm:t>
    </dgm:pt>
    <dgm:pt modelId="{491FFB3D-B2FA-42A3-9B25-24F2E5420B45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bn-IN" dirty="0" smtClean="0"/>
            <a:t>বৃত্ত কাকে বলে খাতায় লিখ ।</a:t>
          </a:r>
          <a:endParaRPr lang="en-US" dirty="0"/>
        </a:p>
      </dgm:t>
    </dgm:pt>
    <dgm:pt modelId="{0E634E08-3B88-4D57-A7A4-0A40FE0D7BCF}" type="parTrans" cxnId="{4463301B-3501-41A0-929F-9BEB55A530C9}">
      <dgm:prSet/>
      <dgm:spPr/>
      <dgm:t>
        <a:bodyPr/>
        <a:lstStyle/>
        <a:p>
          <a:endParaRPr lang="en-US"/>
        </a:p>
      </dgm:t>
    </dgm:pt>
    <dgm:pt modelId="{06A473CC-EE50-4A5A-B3C8-29632D7CAF32}" type="sibTrans" cxnId="{4463301B-3501-41A0-929F-9BEB55A530C9}">
      <dgm:prSet/>
      <dgm:spPr/>
      <dgm:t>
        <a:bodyPr/>
        <a:lstStyle/>
        <a:p>
          <a:endParaRPr lang="en-US"/>
        </a:p>
      </dgm:t>
    </dgm:pt>
    <dgm:pt modelId="{1E456120-A467-4F87-B143-97681FD3437F}">
      <dgm:prSet phldrT="[Text]" phldr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4589EA99-5774-46EE-A41D-B58849EA38B9}" type="parTrans" cxnId="{D58534BF-340B-42C7-8933-1DB29D5C1D50}">
      <dgm:prSet/>
      <dgm:spPr/>
      <dgm:t>
        <a:bodyPr/>
        <a:lstStyle/>
        <a:p>
          <a:endParaRPr lang="en-US"/>
        </a:p>
      </dgm:t>
    </dgm:pt>
    <dgm:pt modelId="{03FA7C91-C238-4DE7-AC62-B873389021C5}" type="sibTrans" cxnId="{D58534BF-340B-42C7-8933-1DB29D5C1D50}">
      <dgm:prSet/>
      <dgm:spPr/>
      <dgm:t>
        <a:bodyPr/>
        <a:lstStyle/>
        <a:p>
          <a:endParaRPr lang="en-US"/>
        </a:p>
      </dgm:t>
    </dgm:pt>
    <dgm:pt modelId="{DDE6128C-F0FC-4B93-93E2-8D6622338215}" type="pres">
      <dgm:prSet presAssocID="{4B385376-19D1-4BB5-9673-87855F4D51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CD32F-7300-47D0-AFAD-783A2E3F9524}" type="pres">
      <dgm:prSet presAssocID="{E76DAD6C-BD8A-46E5-9EA5-6847C8977018}" presName="composite" presStyleCnt="0"/>
      <dgm:spPr/>
    </dgm:pt>
    <dgm:pt modelId="{5FBB8ABB-DCD6-42AA-BB50-C9B6B3AC181D}" type="pres">
      <dgm:prSet presAssocID="{E76DAD6C-BD8A-46E5-9EA5-6847C897701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C8265-C11F-44C7-8B0A-58DCD844A323}" type="pres">
      <dgm:prSet presAssocID="{E76DAD6C-BD8A-46E5-9EA5-6847C897701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CEF3E-396E-4E1F-A5DD-DD7D7FFE7F56}" type="pres">
      <dgm:prSet presAssocID="{6425A0D6-818A-495E-83F5-6216E8FB9A8C}" presName="sp" presStyleCnt="0"/>
      <dgm:spPr/>
    </dgm:pt>
    <dgm:pt modelId="{26B42B48-A74F-4C0A-93E0-28240FEE5811}" type="pres">
      <dgm:prSet presAssocID="{7AB97842-D11B-4780-8012-A601E8ABF538}" presName="composite" presStyleCnt="0"/>
      <dgm:spPr/>
    </dgm:pt>
    <dgm:pt modelId="{804369B1-B603-4F0B-99AF-B4AB7A5A132B}" type="pres">
      <dgm:prSet presAssocID="{7AB97842-D11B-4780-8012-A601E8ABF5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F8D99-AFC8-44A7-A857-E142B153FABA}" type="pres">
      <dgm:prSet presAssocID="{7AB97842-D11B-4780-8012-A601E8ABF53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3E890-2B7F-4B30-BE42-2A4705513815}" type="pres">
      <dgm:prSet presAssocID="{5E625221-5658-43E8-8BC6-5201E0E1A99D}" presName="sp" presStyleCnt="0"/>
      <dgm:spPr/>
    </dgm:pt>
    <dgm:pt modelId="{309B6238-040E-4EBF-9047-6B71EFEAF820}" type="pres">
      <dgm:prSet presAssocID="{BA1AA2E1-EBDB-4358-AA44-1084A6C3C4E5}" presName="composite" presStyleCnt="0"/>
      <dgm:spPr/>
    </dgm:pt>
    <dgm:pt modelId="{BBDCB9EB-F099-4635-842F-4CA788F33CB6}" type="pres">
      <dgm:prSet presAssocID="{BA1AA2E1-EBDB-4358-AA44-1084A6C3C4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F816D-B295-4C23-99CB-A7ABA104D5C8}" type="pres">
      <dgm:prSet presAssocID="{BA1AA2E1-EBDB-4358-AA44-1084A6C3C4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A74599-6B39-4DC3-AD7B-37A09910C889}" type="presOf" srcId="{7AB97842-D11B-4780-8012-A601E8ABF538}" destId="{804369B1-B603-4F0B-99AF-B4AB7A5A132B}" srcOrd="0" destOrd="0" presId="urn:microsoft.com/office/officeart/2005/8/layout/chevron2"/>
    <dgm:cxn modelId="{E93E901F-9CB1-4DF3-82CF-6643AC4EE377}" srcId="{7AB97842-D11B-4780-8012-A601E8ABF538}" destId="{CB45ACA6-91E5-4CA3-83FE-CA949175E07A}" srcOrd="0" destOrd="0" parTransId="{70A14A01-6898-4AB1-9D1E-D273211164FE}" sibTransId="{5A026626-1854-406A-AFD4-51C08655F06F}"/>
    <dgm:cxn modelId="{A74F2464-A882-4992-8999-A289C9AA762C}" type="presOf" srcId="{CB45ACA6-91E5-4CA3-83FE-CA949175E07A}" destId="{406F8D99-AFC8-44A7-A857-E142B153FABA}" srcOrd="0" destOrd="0" presId="urn:microsoft.com/office/officeart/2005/8/layout/chevron2"/>
    <dgm:cxn modelId="{B91A8181-721F-4328-9D6A-D3297406CEDF}" type="presOf" srcId="{E76DAD6C-BD8A-46E5-9EA5-6847C8977018}" destId="{5FBB8ABB-DCD6-42AA-BB50-C9B6B3AC181D}" srcOrd="0" destOrd="0" presId="urn:microsoft.com/office/officeart/2005/8/layout/chevron2"/>
    <dgm:cxn modelId="{287472F3-5975-4FBC-8E7E-C556FF9FA850}" type="presOf" srcId="{B0CDBCA1-FA33-4CE6-B9F7-EB541747F61E}" destId="{B6EC8265-C11F-44C7-8B0A-58DCD844A323}" srcOrd="0" destOrd="1" presId="urn:microsoft.com/office/officeart/2005/8/layout/chevron2"/>
    <dgm:cxn modelId="{4463301B-3501-41A0-929F-9BEB55A530C9}" srcId="{BA1AA2E1-EBDB-4358-AA44-1084A6C3C4E5}" destId="{491FFB3D-B2FA-42A3-9B25-24F2E5420B45}" srcOrd="0" destOrd="0" parTransId="{0E634E08-3B88-4D57-A7A4-0A40FE0D7BCF}" sibTransId="{06A473CC-EE50-4A5A-B3C8-29632D7CAF32}"/>
    <dgm:cxn modelId="{5DF2B147-1F7C-4E2A-8A2C-23D32F73B6BE}" srcId="{7AB97842-D11B-4780-8012-A601E8ABF538}" destId="{BEE40ED3-20C0-4B30-B0A0-4A920588CD98}" srcOrd="1" destOrd="0" parTransId="{5CF1F58D-4FB5-4E52-9309-DDC3C8420078}" sibTransId="{212882BC-477A-4EFB-834B-EC8D9F982DDD}"/>
    <dgm:cxn modelId="{1934A996-033D-47B2-8E02-E741DBEA9E37}" srcId="{E76DAD6C-BD8A-46E5-9EA5-6847C8977018}" destId="{B0CDBCA1-FA33-4CE6-B9F7-EB541747F61E}" srcOrd="1" destOrd="0" parTransId="{2AFDBDF8-7AFA-4F5E-AF89-3544F0779701}" sibTransId="{D1134627-BBE3-4478-A54D-F727B2882864}"/>
    <dgm:cxn modelId="{F2A5E59A-E80D-4105-95EE-7B398A630FEF}" type="presOf" srcId="{1E456120-A467-4F87-B143-97681FD3437F}" destId="{843F816D-B295-4C23-99CB-A7ABA104D5C8}" srcOrd="0" destOrd="1" presId="urn:microsoft.com/office/officeart/2005/8/layout/chevron2"/>
    <dgm:cxn modelId="{D05991CA-5072-43E5-A3D3-4E2022345209}" type="presOf" srcId="{491FFB3D-B2FA-42A3-9B25-24F2E5420B45}" destId="{843F816D-B295-4C23-99CB-A7ABA104D5C8}" srcOrd="0" destOrd="0" presId="urn:microsoft.com/office/officeart/2005/8/layout/chevron2"/>
    <dgm:cxn modelId="{B7306E0A-933A-4F14-BFBF-57EF1FFAD5ED}" type="presOf" srcId="{4B385376-19D1-4BB5-9673-87855F4D51A0}" destId="{DDE6128C-F0FC-4B93-93E2-8D6622338215}" srcOrd="0" destOrd="0" presId="urn:microsoft.com/office/officeart/2005/8/layout/chevron2"/>
    <dgm:cxn modelId="{5D146C36-BE2C-43D4-9730-45CCFFA4C7DA}" srcId="{E76DAD6C-BD8A-46E5-9EA5-6847C8977018}" destId="{914DD64B-57E9-4E6D-A8A4-82474DD66482}" srcOrd="0" destOrd="0" parTransId="{5E42A1EA-2178-41F0-BCA6-E6DB699B2562}" sibTransId="{4CD4F7AC-98FB-442D-9E80-78FE78DB0494}"/>
    <dgm:cxn modelId="{71E253FE-F0CB-4939-B60E-5DE98D5C1620}" srcId="{4B385376-19D1-4BB5-9673-87855F4D51A0}" destId="{BA1AA2E1-EBDB-4358-AA44-1084A6C3C4E5}" srcOrd="2" destOrd="0" parTransId="{51BA65A2-9E71-400B-8BFF-5847D212CA99}" sibTransId="{496B6603-CD25-4FC9-98A1-1F9136DCAAAC}"/>
    <dgm:cxn modelId="{FFBA9987-A22F-447F-9A42-FC40FDD26272}" type="presOf" srcId="{BEE40ED3-20C0-4B30-B0A0-4A920588CD98}" destId="{406F8D99-AFC8-44A7-A857-E142B153FABA}" srcOrd="0" destOrd="1" presId="urn:microsoft.com/office/officeart/2005/8/layout/chevron2"/>
    <dgm:cxn modelId="{3473C364-CE8B-422C-80A7-9891E89DBD1C}" srcId="{4B385376-19D1-4BB5-9673-87855F4D51A0}" destId="{7AB97842-D11B-4780-8012-A601E8ABF538}" srcOrd="1" destOrd="0" parTransId="{C15358D5-78DA-4FA1-BF50-E56F3F12E4CA}" sibTransId="{5E625221-5658-43E8-8BC6-5201E0E1A99D}"/>
    <dgm:cxn modelId="{D58534BF-340B-42C7-8933-1DB29D5C1D50}" srcId="{BA1AA2E1-EBDB-4358-AA44-1084A6C3C4E5}" destId="{1E456120-A467-4F87-B143-97681FD3437F}" srcOrd="1" destOrd="0" parTransId="{4589EA99-5774-46EE-A41D-B58849EA38B9}" sibTransId="{03FA7C91-C238-4DE7-AC62-B873389021C5}"/>
    <dgm:cxn modelId="{2386C22B-EEAD-426B-98CA-8598D0C83E89}" type="presOf" srcId="{914DD64B-57E9-4E6D-A8A4-82474DD66482}" destId="{B6EC8265-C11F-44C7-8B0A-58DCD844A323}" srcOrd="0" destOrd="0" presId="urn:microsoft.com/office/officeart/2005/8/layout/chevron2"/>
    <dgm:cxn modelId="{36F2A960-E936-406F-8D17-A3CFFB3AC1C2}" type="presOf" srcId="{BA1AA2E1-EBDB-4358-AA44-1084A6C3C4E5}" destId="{BBDCB9EB-F099-4635-842F-4CA788F33CB6}" srcOrd="0" destOrd="0" presId="urn:microsoft.com/office/officeart/2005/8/layout/chevron2"/>
    <dgm:cxn modelId="{E58BEEBA-B9F7-48BE-B93E-191533041C4F}" srcId="{4B385376-19D1-4BB5-9673-87855F4D51A0}" destId="{E76DAD6C-BD8A-46E5-9EA5-6847C8977018}" srcOrd="0" destOrd="0" parTransId="{F85A5ABE-862C-4807-B299-C1954B67E8C9}" sibTransId="{6425A0D6-818A-495E-83F5-6216E8FB9A8C}"/>
    <dgm:cxn modelId="{223A3217-64C2-4EEC-B5B1-B1D6C0AEB789}" type="presParOf" srcId="{DDE6128C-F0FC-4B93-93E2-8D6622338215}" destId="{AE2CD32F-7300-47D0-AFAD-783A2E3F9524}" srcOrd="0" destOrd="0" presId="urn:microsoft.com/office/officeart/2005/8/layout/chevron2"/>
    <dgm:cxn modelId="{F514BBD7-2A64-4E1F-A97D-A8C023C492F4}" type="presParOf" srcId="{AE2CD32F-7300-47D0-AFAD-783A2E3F9524}" destId="{5FBB8ABB-DCD6-42AA-BB50-C9B6B3AC181D}" srcOrd="0" destOrd="0" presId="urn:microsoft.com/office/officeart/2005/8/layout/chevron2"/>
    <dgm:cxn modelId="{59C28898-994B-47C8-AB52-00D44A4E8D15}" type="presParOf" srcId="{AE2CD32F-7300-47D0-AFAD-783A2E3F9524}" destId="{B6EC8265-C11F-44C7-8B0A-58DCD844A323}" srcOrd="1" destOrd="0" presId="urn:microsoft.com/office/officeart/2005/8/layout/chevron2"/>
    <dgm:cxn modelId="{2E986E45-FA25-4CC0-A259-5C717B45AB02}" type="presParOf" srcId="{DDE6128C-F0FC-4B93-93E2-8D6622338215}" destId="{D8DCEF3E-396E-4E1F-A5DD-DD7D7FFE7F56}" srcOrd="1" destOrd="0" presId="urn:microsoft.com/office/officeart/2005/8/layout/chevron2"/>
    <dgm:cxn modelId="{E98BAC21-8502-4E4F-B23C-849A6363F7AF}" type="presParOf" srcId="{DDE6128C-F0FC-4B93-93E2-8D6622338215}" destId="{26B42B48-A74F-4C0A-93E0-28240FEE5811}" srcOrd="2" destOrd="0" presId="urn:microsoft.com/office/officeart/2005/8/layout/chevron2"/>
    <dgm:cxn modelId="{E809CCD0-C66B-4142-A5F6-C3635B3E3B02}" type="presParOf" srcId="{26B42B48-A74F-4C0A-93E0-28240FEE5811}" destId="{804369B1-B603-4F0B-99AF-B4AB7A5A132B}" srcOrd="0" destOrd="0" presId="urn:microsoft.com/office/officeart/2005/8/layout/chevron2"/>
    <dgm:cxn modelId="{8B664E38-5CB5-4331-8C9B-845F8259460B}" type="presParOf" srcId="{26B42B48-A74F-4C0A-93E0-28240FEE5811}" destId="{406F8D99-AFC8-44A7-A857-E142B153FABA}" srcOrd="1" destOrd="0" presId="urn:microsoft.com/office/officeart/2005/8/layout/chevron2"/>
    <dgm:cxn modelId="{AC0B751A-6FBA-4EA8-85C1-F03DD10FF305}" type="presParOf" srcId="{DDE6128C-F0FC-4B93-93E2-8D6622338215}" destId="{60D3E890-2B7F-4B30-BE42-2A4705513815}" srcOrd="3" destOrd="0" presId="urn:microsoft.com/office/officeart/2005/8/layout/chevron2"/>
    <dgm:cxn modelId="{91594775-A3F8-4228-ABDA-BD0A723B6DE4}" type="presParOf" srcId="{DDE6128C-F0FC-4B93-93E2-8D6622338215}" destId="{309B6238-040E-4EBF-9047-6B71EFEAF820}" srcOrd="4" destOrd="0" presId="urn:microsoft.com/office/officeart/2005/8/layout/chevron2"/>
    <dgm:cxn modelId="{C4D11CEB-D576-48C0-8761-4D245710F689}" type="presParOf" srcId="{309B6238-040E-4EBF-9047-6B71EFEAF820}" destId="{BBDCB9EB-F099-4635-842F-4CA788F33CB6}" srcOrd="0" destOrd="0" presId="urn:microsoft.com/office/officeart/2005/8/layout/chevron2"/>
    <dgm:cxn modelId="{46D547B9-6641-422B-B3A6-C6CB066A0D43}" type="presParOf" srcId="{309B6238-040E-4EBF-9047-6B71EFEAF820}" destId="{843F816D-B295-4C23-99CB-A7ABA104D5C8}" srcOrd="1" destOrd="0" presId="urn:microsoft.com/office/officeart/2005/8/layout/chevron2"/>
  </dgm:cxnLst>
  <dgm:bg/>
  <dgm:whole>
    <a:ln>
      <a:solidFill>
        <a:schemeClr val="accent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EFDE8-94CE-4AAB-90A9-03C55006D5F0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313A5-DCC6-4CC7-B93C-5D0743CB61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13A5-DCC6-4CC7-B93C-5D0743CB617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Click="0"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Alan%20Walker%20-%20Spectre%20%5b1%20Hour%20Version%5d%20-%20NCS%20Release%20%5bFree%20Download%5d-64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    আসসালামু আলাইকুম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সবাইকে মাল্টিমিডিয়া ক্লাসে স্বাগতম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h (37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447800"/>
            <a:ext cx="9144000" cy="5410200"/>
          </a:xfrm>
        </p:spPr>
      </p:pic>
      <p:pic>
        <p:nvPicPr>
          <p:cNvPr id="9" name="Alan Walker - Spectre [1 Hour Version] - NCS Release [Free Download]-6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09600" y="228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9660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bn-IN" sz="4900" dirty="0" smtClean="0">
                <a:solidFill>
                  <a:srgbClr val="FF0000"/>
                </a:solidFill>
              </a:rPr>
              <a:t>   বইয়ের পৃষ্ঠা ১১৪ বের করো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038600" cy="462381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/>
              <a:t>একটা কাগজ নাও এবং কাগজটির মাঝামাঝি একটি বিন্দু </a:t>
            </a:r>
            <a:r>
              <a:rPr lang="en-US" dirty="0" smtClean="0"/>
              <a:t>A </a:t>
            </a:r>
            <a:r>
              <a:rPr lang="bn-IN" dirty="0" smtClean="0"/>
              <a:t>চিহ্নিত কর । </a:t>
            </a:r>
            <a:r>
              <a:rPr lang="en-US" dirty="0" smtClean="0"/>
              <a:t>A </a:t>
            </a:r>
            <a:r>
              <a:rPr lang="bn-IN" dirty="0" smtClean="0"/>
              <a:t>বিন্দু থেকে ৫সেমি  দূরে অনেকগুলো বিন্দু চিহ্নিত কর।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038600" cy="462381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dirty="0" smtClean="0"/>
              <a:t>এরকম গোল আকৃতিকে বৃত্ত বলে।</a:t>
            </a:r>
          </a:p>
          <a:p>
            <a:pPr>
              <a:buNone/>
            </a:pPr>
            <a:r>
              <a:rPr lang="bn-IN" dirty="0" smtClean="0"/>
              <a:t>যে বিন্দুকে কেন্দ্র </a:t>
            </a:r>
          </a:p>
          <a:p>
            <a:pPr>
              <a:buNone/>
            </a:pPr>
            <a:r>
              <a:rPr lang="bn-IN" dirty="0" smtClean="0"/>
              <a:t>করে বৃত্ত আঁকা হয় </a:t>
            </a:r>
          </a:p>
          <a:p>
            <a:pPr>
              <a:buNone/>
            </a:pPr>
            <a:r>
              <a:rPr lang="bn-IN" dirty="0" smtClean="0"/>
              <a:t>তাকে কেন্দ্র বলে ।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9" descr="p4 worth $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267200"/>
            <a:ext cx="2438400" cy="2266950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বৃত্ত সম্পর্কে আরও কিছু জেনে নেই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</a:t>
            </a:r>
            <a:r>
              <a:rPr lang="bn-IN" dirty="0" smtClean="0"/>
              <a:t>বিন্দু থেকে</a:t>
            </a:r>
            <a:r>
              <a:rPr lang="en-US" dirty="0" smtClean="0"/>
              <a:t> B.C  </a:t>
            </a:r>
            <a:r>
              <a:rPr lang="bn-IN" dirty="0" smtClean="0"/>
              <a:t>ও</a:t>
            </a:r>
            <a:r>
              <a:rPr lang="en-US" dirty="0" smtClean="0"/>
              <a:t> D </a:t>
            </a:r>
            <a:r>
              <a:rPr lang="bn-IN" dirty="0" smtClean="0"/>
              <a:t>এর</a:t>
            </a:r>
            <a:r>
              <a:rPr lang="en-US" dirty="0" smtClean="0"/>
              <a:t> </a:t>
            </a:r>
            <a:r>
              <a:rPr lang="bn-IN" dirty="0" smtClean="0"/>
              <a:t>দৈর্ঘ্য কত?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sz="2800" dirty="0" smtClean="0"/>
              <a:t>C</a:t>
            </a:r>
            <a:r>
              <a:rPr lang="en-US" dirty="0" smtClean="0"/>
              <a:t>      </a:t>
            </a:r>
            <a:r>
              <a:rPr lang="bn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sz="2800" dirty="0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কেন্দ্র </a:t>
            </a:r>
            <a:r>
              <a:rPr lang="en-US" dirty="0" smtClean="0"/>
              <a:t>A</a:t>
            </a:r>
            <a:r>
              <a:rPr lang="bn-IN" dirty="0" smtClean="0"/>
              <a:t> থেকে প্রতিটি বিন্দুর দৈর্ঘ্য একই ।</a:t>
            </a:r>
            <a:r>
              <a:rPr lang="en-US" dirty="0" smtClean="0"/>
              <a:t>                                           </a:t>
            </a:r>
            <a:r>
              <a:rPr lang="en-US" sz="2400" dirty="0" smtClean="0"/>
              <a:t>D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3048000" y="3200400"/>
            <a:ext cx="2209800" cy="20574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r>
              <a:rPr lang="en-US" b="1" dirty="0" smtClean="0"/>
              <a:t>                                  </a:t>
            </a:r>
            <a:endParaRPr lang="en-US" b="1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IN" dirty="0" smtClean="0"/>
              <a:t>            </a:t>
            </a:r>
            <a:r>
              <a:rPr lang="bn-IN" dirty="0" smtClean="0">
                <a:solidFill>
                  <a:schemeClr val="tx1"/>
                </a:solidFill>
              </a:rPr>
              <a:t>দলীয় কাজ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IN" dirty="0" smtClean="0"/>
              <a:t>           জোড়ায় কাজ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IN" dirty="0" smtClean="0"/>
              <a:t>১।পাশের আকৃতি গুলো থেকে বৃত্ত সনাক্ত করে টিক চিহ্ন দাও ।</a:t>
            </a:r>
            <a:endParaRPr lang="en-US" dirty="0"/>
          </a:p>
        </p:txBody>
      </p:sp>
      <p:pic>
        <p:nvPicPr>
          <p:cNvPr id="17" name="Content Placeholder 16" descr="p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1752600"/>
            <a:ext cx="4114800" cy="4648200"/>
          </a:xfrm>
        </p:spPr>
      </p:pic>
      <p:sp>
        <p:nvSpPr>
          <p:cNvPr id="7" name="Rounded Rectangle 6"/>
          <p:cNvSpPr/>
          <p:nvPr/>
        </p:nvSpPr>
        <p:spPr>
          <a:xfrm>
            <a:off x="4876800" y="213360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7467600" y="3048000"/>
            <a:ext cx="1060704" cy="9144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arallelogram 8"/>
          <p:cNvSpPr/>
          <p:nvPr/>
        </p:nvSpPr>
        <p:spPr>
          <a:xfrm>
            <a:off x="4572000" y="4953000"/>
            <a:ext cx="1216152" cy="914400"/>
          </a:xfrm>
          <a:prstGeom prst="parallelogra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Manual Operation 9"/>
          <p:cNvSpPr/>
          <p:nvPr/>
        </p:nvSpPr>
        <p:spPr>
          <a:xfrm>
            <a:off x="6172200" y="5105400"/>
            <a:ext cx="914400" cy="612648"/>
          </a:xfrm>
          <a:prstGeom prst="flowChartManualOperati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6705600" y="3962400"/>
            <a:ext cx="838200" cy="7620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7315200" y="1981200"/>
            <a:ext cx="914400" cy="7620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3276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5867400" y="3200400"/>
            <a:ext cx="914400" cy="7620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7620000" y="4953000"/>
            <a:ext cx="914400" cy="9144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6324600" y="2057400"/>
            <a:ext cx="685800" cy="97840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bn-IN" sz="8000" dirty="0" smtClean="0">
                <a:solidFill>
                  <a:srgbClr val="00B050"/>
                </a:solidFill>
              </a:rPr>
              <a:t>     একক কাজ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8">
              <a:buNone/>
            </a:pPr>
            <a:r>
              <a:rPr lang="bn-IN" sz="3600" b="1" dirty="0" smtClean="0"/>
              <a:t> তোমাদের নিজের খাতায় </a:t>
            </a:r>
          </a:p>
          <a:p>
            <a:pPr lvl="8">
              <a:buNone/>
            </a:pPr>
            <a:r>
              <a:rPr lang="bn-IN" sz="3600" b="1" dirty="0" smtClean="0"/>
              <a:t> </a:t>
            </a:r>
            <a:r>
              <a:rPr lang="bn-IN" sz="3600" b="1" dirty="0" smtClean="0"/>
              <a:t>এচ্ছে</a:t>
            </a:r>
            <a:r>
              <a:rPr lang="bn-IN" sz="3600" b="1" dirty="0" smtClean="0"/>
              <a:t>মত </a:t>
            </a:r>
            <a:r>
              <a:rPr lang="bn-IN" sz="3600" b="1" dirty="0" smtClean="0"/>
              <a:t>একটি  বৃত্ত </a:t>
            </a:r>
            <a:r>
              <a:rPr lang="bn-IN" sz="3600" b="1" dirty="0" smtClean="0"/>
              <a:t>আঁক ।</a:t>
            </a:r>
            <a:endParaRPr lang="en-US" sz="3600" b="1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bn-IN" dirty="0" smtClean="0"/>
              <a:t>             মূল্যায়ন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bn-IN" dirty="0" smtClean="0"/>
              <a:t>১ । খাতা দেখে ।</a:t>
            </a:r>
          </a:p>
          <a:p>
            <a:pPr>
              <a:buNone/>
            </a:pPr>
            <a:r>
              <a:rPr lang="bn-IN" dirty="0" smtClean="0"/>
              <a:t>২ । মৌখিক ভাবে ।</a:t>
            </a:r>
            <a:endParaRPr lang="en-US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IN" sz="7200" dirty="0" smtClean="0"/>
              <a:t>     বাড়ির 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bn-IN" sz="4000" b="1" dirty="0" smtClean="0"/>
              <a:t>বৃত্তের ছবি এঁকে রং করে আনবে 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         ধন্যবাদ সবাইকে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5" name="Content Placeholder 4" descr="th (40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057400"/>
            <a:ext cx="7848600" cy="4114800"/>
          </a:xfrm>
        </p:spPr>
      </p:pic>
    </p:spTree>
  </p:cSld>
  <p:clrMapOvr>
    <a:masterClrMapping/>
  </p:clrMapOvr>
  <p:transition spd="med" advClick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62400" y="0"/>
            <a:ext cx="2057400" cy="1981200"/>
          </a:xfrm>
          <a:ln>
            <a:solidFill>
              <a:schemeClr val="bg2">
                <a:lumMod val="75000"/>
              </a:schemeClr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n-IN" dirty="0" smtClean="0"/>
              <a:t>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81000" y="3352800"/>
            <a:ext cx="4191000" cy="3048000"/>
          </a:xfrm>
          <a:solidFill>
            <a:srgbClr val="FFFF00"/>
          </a:solidFill>
        </p:spPr>
        <p:txBody>
          <a:bodyPr/>
          <a:lstStyle/>
          <a:p>
            <a:r>
              <a:rPr lang="bn-IN" dirty="0" smtClean="0"/>
              <a:t>আয়শা পারভীন</a:t>
            </a:r>
          </a:p>
          <a:p>
            <a:r>
              <a:rPr lang="bn-IN" dirty="0" smtClean="0"/>
              <a:t>সহকারি শিক্ষক</a:t>
            </a:r>
          </a:p>
          <a:p>
            <a:r>
              <a:rPr lang="bn-IN" dirty="0" smtClean="0"/>
              <a:t>আজমপুর সরকারি প্রাথমিক বিদ্যালয়</a:t>
            </a:r>
          </a:p>
          <a:p>
            <a:r>
              <a:rPr lang="bn-IN" dirty="0" smtClean="0"/>
              <a:t>সেনানিবাস,ঢাকা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343400" cy="29718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IN" dirty="0" smtClean="0"/>
              <a:t>শ্রেণিঃতৃতীয়</a:t>
            </a:r>
          </a:p>
          <a:p>
            <a:r>
              <a:rPr lang="bn-IN" dirty="0" smtClean="0"/>
              <a:t>বিষয়ঃগণিত</a:t>
            </a:r>
          </a:p>
          <a:p>
            <a:r>
              <a:rPr lang="bn-IN" dirty="0" smtClean="0"/>
              <a:t>অধ্যায়ঃ১০</a:t>
            </a:r>
          </a:p>
          <a:p>
            <a:r>
              <a:rPr lang="bn-IN" dirty="0" smtClean="0"/>
              <a:t>পাঠের শিরোনামঃবৃত্ত</a:t>
            </a:r>
          </a:p>
          <a:p>
            <a:r>
              <a:rPr lang="bn-IN" dirty="0" smtClean="0"/>
              <a:t>সময়ঃ৪০মিনিট </a:t>
            </a:r>
            <a:endParaRPr lang="en-US" dirty="0"/>
          </a:p>
        </p:txBody>
      </p:sp>
      <p:pic>
        <p:nvPicPr>
          <p:cNvPr id="8" name="Picture 7" descr="Ays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0"/>
            <a:ext cx="1905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1" name="Rectangle 10"/>
          <p:cNvSpPr/>
          <p:nvPr/>
        </p:nvSpPr>
        <p:spPr>
          <a:xfrm>
            <a:off x="609600" y="2743200"/>
            <a:ext cx="25908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শিক্ষক পরিচিতি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5410200" y="2667000"/>
            <a:ext cx="3200400" cy="457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পাঠ পরিচিতি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9" grpId="0" build="p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IN" dirty="0" smtClean="0"/>
              <a:t>         ছবিগুলো দেখি </a:t>
            </a:r>
            <a:endParaRPr lang="en-US" dirty="0"/>
          </a:p>
        </p:txBody>
      </p:sp>
      <p:pic>
        <p:nvPicPr>
          <p:cNvPr id="7" name="Content Placeholder 6" descr="th (1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2743200"/>
            <a:ext cx="2971800" cy="2743200"/>
          </a:xfrm>
        </p:spPr>
      </p:pic>
      <p:pic>
        <p:nvPicPr>
          <p:cNvPr id="8" name="Picture 7" descr="th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25908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ছবি গুলোর আকৃতি কেমন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/>
              <a:t>   গোলাকার ।</a:t>
            </a:r>
          </a:p>
          <a:p>
            <a:endParaRPr lang="bn-IN" dirty="0" smtClean="0"/>
          </a:p>
          <a:p>
            <a:r>
              <a:rPr lang="bn-IN" dirty="0" smtClean="0">
                <a:solidFill>
                  <a:srgbClr val="FF0000"/>
                </a:solidFill>
              </a:rPr>
              <a:t>এমন গোলাকার আকৃতিকে কি বলে আমরা জানি ? </a:t>
            </a:r>
          </a:p>
          <a:p>
            <a:endParaRPr lang="bn-IN" dirty="0" smtClean="0"/>
          </a:p>
          <a:p>
            <a:r>
              <a:rPr lang="bn-IN" dirty="0" smtClean="0"/>
              <a:t>             </a:t>
            </a:r>
            <a:r>
              <a:rPr lang="bn-IN" sz="8000" dirty="0" smtClean="0"/>
              <a:t>বৃত্ত</a:t>
            </a:r>
          </a:p>
          <a:p>
            <a:endParaRPr lang="bn-IN" dirty="0" smtClean="0"/>
          </a:p>
          <a:p>
            <a:endParaRPr lang="en-US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আজকের পাঠের বিষয়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2590800"/>
            <a:ext cx="3124200" cy="2895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</a:rPr>
              <a:t>বৃত্ত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             শিখন ফল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b="1" dirty="0" smtClean="0"/>
              <a:t>এ পাঠ শেষে শিক্ষার্থীরা –</a:t>
            </a:r>
          </a:p>
          <a:p>
            <a:pPr>
              <a:buNone/>
            </a:pPr>
            <a:r>
              <a:rPr lang="bn-IN" b="1" i="1" dirty="0" smtClean="0"/>
              <a:t>২৯</a:t>
            </a:r>
            <a:r>
              <a:rPr lang="en-US" b="1" i="1" dirty="0" smtClean="0"/>
              <a:t> . </a:t>
            </a:r>
            <a:r>
              <a:rPr lang="bn-IN" b="1" i="1" dirty="0" smtClean="0"/>
              <a:t>২ </a:t>
            </a:r>
            <a:r>
              <a:rPr lang="en-US" b="1" i="1" dirty="0" smtClean="0"/>
              <a:t>.</a:t>
            </a:r>
            <a:r>
              <a:rPr lang="bn-IN" b="1" i="1" dirty="0" smtClean="0"/>
              <a:t>১</a:t>
            </a:r>
            <a:r>
              <a:rPr lang="en-US" b="1" i="1" dirty="0" smtClean="0"/>
              <a:t>. </a:t>
            </a:r>
            <a:r>
              <a:rPr lang="bn-IN" b="1" i="1" dirty="0" smtClean="0"/>
              <a:t>বৃত্ত চিনে বলতে পারবে ।</a:t>
            </a:r>
          </a:p>
          <a:p>
            <a:pPr>
              <a:buNone/>
            </a:pPr>
            <a:r>
              <a:rPr lang="bn-IN" b="1" dirty="0" smtClean="0"/>
              <a:t>২৯</a:t>
            </a:r>
            <a:r>
              <a:rPr lang="en-US" b="1" dirty="0" smtClean="0"/>
              <a:t>.</a:t>
            </a:r>
            <a:r>
              <a:rPr lang="bn-IN" b="1" dirty="0" smtClean="0"/>
              <a:t>২</a:t>
            </a:r>
            <a:r>
              <a:rPr lang="en-US" b="1" dirty="0" smtClean="0"/>
              <a:t> .</a:t>
            </a:r>
            <a:r>
              <a:rPr lang="bn-IN" b="1" dirty="0" smtClean="0"/>
              <a:t>২বৃত্ত আঁকতে পারবে ।</a:t>
            </a:r>
            <a:endParaRPr lang="en-US" b="1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1062"/>
          </a:xfrm>
          <a:solidFill>
            <a:srgbClr val="00B0F0"/>
          </a:solidFill>
        </p:spPr>
        <p:txBody>
          <a:bodyPr/>
          <a:lstStyle/>
          <a:p>
            <a:r>
              <a:rPr lang="bn-IN" dirty="0" smtClean="0"/>
              <a:t>           বাস্তব পর্যায়</a:t>
            </a:r>
            <a:endParaRPr lang="en-US" dirty="0"/>
          </a:p>
        </p:txBody>
      </p:sp>
      <p:pic>
        <p:nvPicPr>
          <p:cNvPr id="16" name="Content Placeholder 15" descr="p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2000" y="2286000"/>
            <a:ext cx="3733800" cy="2933700"/>
          </a:xfrm>
        </p:spPr>
      </p:pic>
      <p:pic>
        <p:nvPicPr>
          <p:cNvPr id="10" name="Content Placeholder 9" descr="p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00601" y="2286000"/>
            <a:ext cx="3657599" cy="2819400"/>
          </a:xfrm>
        </p:spPr>
      </p:pic>
      <p:sp>
        <p:nvSpPr>
          <p:cNvPr id="11" name="Rectangle 10"/>
          <p:cNvSpPr/>
          <p:nvPr/>
        </p:nvSpPr>
        <p:spPr>
          <a:xfrm>
            <a:off x="762000" y="5410200"/>
            <a:ext cx="37338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পেন্সিল ও কম্পাস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5410200"/>
            <a:ext cx="3657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কাটা-কম্পাস ও স্কেল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অর্ধ বাস্তব পর্যায়</a:t>
            </a:r>
            <a:endParaRPr lang="en-US" dirty="0"/>
          </a:p>
        </p:txBody>
      </p:sp>
      <p:pic>
        <p:nvPicPr>
          <p:cNvPr id="6" name="Content Placeholder 5" descr="p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828800"/>
            <a:ext cx="7848600" cy="3733800"/>
          </a:xfrm>
        </p:spPr>
      </p:pic>
      <p:sp>
        <p:nvSpPr>
          <p:cNvPr id="8" name="Rectangle 7"/>
          <p:cNvSpPr/>
          <p:nvPr/>
        </p:nvSpPr>
        <p:spPr>
          <a:xfrm>
            <a:off x="762000" y="5715000"/>
            <a:ext cx="7772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বৃত্ত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 smtClean="0"/>
              <a:t>           </a:t>
            </a:r>
            <a:r>
              <a:rPr lang="bn-IN" dirty="0" smtClean="0">
                <a:solidFill>
                  <a:schemeClr val="tx1"/>
                </a:solidFill>
              </a:rPr>
              <a:t>বস্তু নিরপেক্ষ পর্যায়</a:t>
            </a:r>
            <a:br>
              <a:rPr lang="bn-IN" dirty="0" smtClean="0">
                <a:solidFill>
                  <a:schemeClr val="tx1"/>
                </a:solidFill>
              </a:rPr>
            </a:br>
            <a:r>
              <a:rPr lang="bn-IN" dirty="0" smtClean="0">
                <a:solidFill>
                  <a:schemeClr val="tx1"/>
                </a:solidFill>
              </a:rPr>
              <a:t>এ পর্যায়ে বোর্ডে বৃত্ত এঁকে দেখাবো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20191109_1757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799"/>
            <a:ext cx="9144000" cy="5410201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272</Words>
  <Application>Microsoft Office PowerPoint</Application>
  <PresentationFormat>On-screen Show (4:3)</PresentationFormat>
  <Paragraphs>86</Paragraphs>
  <Slides>17</Slides>
  <Notes>17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    আসসালামু আলাইকুম সবাইকে মাল্টিমিডিয়া ক্লাসে স্বাগতম</vt:lpstr>
      <vt:lpstr>        </vt:lpstr>
      <vt:lpstr>         ছবিগুলো দেখি </vt:lpstr>
      <vt:lpstr>  ছবি গুলোর আকৃতি কেমন ?</vt:lpstr>
      <vt:lpstr>আজকের পাঠের বিষয়</vt:lpstr>
      <vt:lpstr>             শিখন ফল</vt:lpstr>
      <vt:lpstr>           বাস্তব পর্যায়</vt:lpstr>
      <vt:lpstr>             অর্ধ বাস্তব পর্যায়</vt:lpstr>
      <vt:lpstr>           বস্তু নিরপেক্ষ পর্যায় এ পর্যায়ে বোর্ডে বৃত্ত এঁকে দেখাবো</vt:lpstr>
      <vt:lpstr>   বইয়ের পৃষ্ঠা ১১৪ বের করো </vt:lpstr>
      <vt:lpstr>বৃত্ত সম্পর্কে আরও কিছু জেনে নেই</vt:lpstr>
      <vt:lpstr>            দলীয় কাজ</vt:lpstr>
      <vt:lpstr>           জোড়ায় কাজ  </vt:lpstr>
      <vt:lpstr>     একক কাজ</vt:lpstr>
      <vt:lpstr>             মূল্যায়ন</vt:lpstr>
      <vt:lpstr>     বাড়ির কাজ</vt:lpstr>
      <vt:lpstr>           ধন্যবাদ সবাইকে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2006-08-16T00:00:00Z</dcterms:created>
  <dcterms:modified xsi:type="dcterms:W3CDTF">2019-11-11T10:37:20Z</dcterms:modified>
</cp:coreProperties>
</file>