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2" r:id="rId3"/>
    <p:sldId id="375" r:id="rId4"/>
    <p:sldId id="277" r:id="rId5"/>
    <p:sldId id="293" r:id="rId6"/>
    <p:sldId id="266" r:id="rId7"/>
    <p:sldId id="372" r:id="rId8"/>
    <p:sldId id="376" r:id="rId9"/>
    <p:sldId id="377" r:id="rId10"/>
    <p:sldId id="361" r:id="rId11"/>
    <p:sldId id="285" r:id="rId12"/>
    <p:sldId id="275" r:id="rId13"/>
    <p:sldId id="296" r:id="rId14"/>
    <p:sldId id="306" r:id="rId15"/>
    <p:sldId id="287" r:id="rId16"/>
    <p:sldId id="297" r:id="rId17"/>
    <p:sldId id="272" r:id="rId18"/>
    <p:sldId id="271" r:id="rId19"/>
    <p:sldId id="270" r:id="rId20"/>
    <p:sldId id="268" r:id="rId21"/>
    <p:sldId id="304" r:id="rId22"/>
    <p:sldId id="305" r:id="rId23"/>
    <p:sldId id="291" r:id="rId24"/>
    <p:sldId id="364" r:id="rId25"/>
    <p:sldId id="282" r:id="rId26"/>
    <p:sldId id="32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-52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C70F6-D4F5-4ED5-8920-9833187BB166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06103-5233-4DF2-B00C-0DEC4A7391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38479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C989F7-45B3-4810-BBEB-0412BB52D894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7FCD4F-5D69-4B53-842E-2C476C6EA7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09563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C989F7-45B3-4810-BBEB-0412BB52D894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7FCD4F-5D69-4B53-842E-2C476C6EA7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4132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C989F7-45B3-4810-BBEB-0412BB52D894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7FCD4F-5D69-4B53-842E-2C476C6EA7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74745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C989F7-45B3-4810-BBEB-0412BB52D894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7FCD4F-5D69-4B53-842E-2C476C6EA7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6560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C989F7-45B3-4810-BBEB-0412BB52D894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7FCD4F-5D69-4B53-842E-2C476C6EA7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31815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C989F7-45B3-4810-BBEB-0412BB52D894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7FCD4F-5D69-4B53-842E-2C476C6EA7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67473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C989F7-45B3-4810-BBEB-0412BB52D894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7FCD4F-5D69-4B53-842E-2C476C6EA7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96472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C989F7-45B3-4810-BBEB-0412BB52D894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7FCD4F-5D69-4B53-842E-2C476C6EA7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05258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C989F7-45B3-4810-BBEB-0412BB52D894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7FCD4F-5D69-4B53-842E-2C476C6EA7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9161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C989F7-45B3-4810-BBEB-0412BB52D894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7FCD4F-5D69-4B53-842E-2C476C6EA7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7570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C989F7-45B3-4810-BBEB-0412BB52D894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7FCD4F-5D69-4B53-842E-2C476C6EA7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3299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n 7"/>
          <p:cNvSpPr/>
          <p:nvPr userDrawn="1"/>
        </p:nvSpPr>
        <p:spPr>
          <a:xfrm>
            <a:off x="0" y="0"/>
            <a:ext cx="679731" cy="752560"/>
          </a:xfrm>
          <a:prstGeom prst="sun">
            <a:avLst/>
          </a:prstGeom>
          <a:solidFill>
            <a:srgbClr val="FF00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n 8"/>
          <p:cNvSpPr/>
          <p:nvPr userDrawn="1"/>
        </p:nvSpPr>
        <p:spPr>
          <a:xfrm>
            <a:off x="11523058" y="56644"/>
            <a:ext cx="668942" cy="695916"/>
          </a:xfrm>
          <a:prstGeom prst="sun">
            <a:avLst/>
          </a:prstGeom>
          <a:solidFill>
            <a:srgbClr val="FF00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n 9"/>
          <p:cNvSpPr/>
          <p:nvPr userDrawn="1"/>
        </p:nvSpPr>
        <p:spPr>
          <a:xfrm>
            <a:off x="0" y="6344155"/>
            <a:ext cx="752559" cy="639271"/>
          </a:xfrm>
          <a:prstGeom prst="sun">
            <a:avLst/>
          </a:prstGeom>
          <a:solidFill>
            <a:srgbClr val="FF00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n 10"/>
          <p:cNvSpPr/>
          <p:nvPr userDrawn="1"/>
        </p:nvSpPr>
        <p:spPr>
          <a:xfrm>
            <a:off x="11523058" y="6271327"/>
            <a:ext cx="668942" cy="712100"/>
          </a:xfrm>
          <a:prstGeom prst="sun">
            <a:avLst/>
          </a:prstGeom>
          <a:solidFill>
            <a:srgbClr val="FF000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Decision 11"/>
          <p:cNvSpPr/>
          <p:nvPr userDrawn="1"/>
        </p:nvSpPr>
        <p:spPr>
          <a:xfrm>
            <a:off x="679732" y="6586917"/>
            <a:ext cx="11037536" cy="271083"/>
          </a:xfrm>
          <a:prstGeom prst="flowChartDecision">
            <a:avLst/>
          </a:prstGeom>
          <a:solidFill>
            <a:srgbClr val="00B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Decision 12"/>
          <p:cNvSpPr/>
          <p:nvPr userDrawn="1"/>
        </p:nvSpPr>
        <p:spPr>
          <a:xfrm>
            <a:off x="550258" y="56644"/>
            <a:ext cx="11102273" cy="347958"/>
          </a:xfrm>
          <a:prstGeom prst="flowChartDecision">
            <a:avLst/>
          </a:prstGeom>
          <a:solidFill>
            <a:srgbClr val="00B05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Arrow Connector 14"/>
          <p:cNvCxnSpPr/>
          <p:nvPr userDrawn="1"/>
        </p:nvCxnSpPr>
        <p:spPr>
          <a:xfrm flipH="1">
            <a:off x="226577" y="598811"/>
            <a:ext cx="8092" cy="5874817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 userDrawn="1"/>
        </p:nvCxnSpPr>
        <p:spPr>
          <a:xfrm flipH="1">
            <a:off x="339864" y="825388"/>
            <a:ext cx="1" cy="5518767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 userDrawn="1"/>
        </p:nvCxnSpPr>
        <p:spPr>
          <a:xfrm>
            <a:off x="11976212" y="598811"/>
            <a:ext cx="36415" cy="5801989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2"/>
            <a:endCxn id="11" idx="0"/>
          </p:cNvCxnSpPr>
          <p:nvPr userDrawn="1"/>
        </p:nvCxnSpPr>
        <p:spPr>
          <a:xfrm>
            <a:off x="11857529" y="752560"/>
            <a:ext cx="0" cy="5518767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 userDrawn="1"/>
        </p:nvSpPr>
        <p:spPr>
          <a:xfrm>
            <a:off x="4051665" y="117334"/>
            <a:ext cx="4099457" cy="226578"/>
          </a:xfrm>
          <a:prstGeom prst="rect">
            <a:avLst/>
          </a:prstGeom>
          <a:solidFill>
            <a:srgbClr val="7030A0"/>
          </a:solidFill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TULU SARKER</a:t>
            </a:r>
          </a:p>
        </p:txBody>
      </p:sp>
    </p:spTree>
    <p:extLst>
      <p:ext uri="{BB962C8B-B14F-4D97-AF65-F5344CB8AC3E}">
        <p14:creationId xmlns="" xmlns:p14="http://schemas.microsoft.com/office/powerpoint/2010/main" val="197059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2391770" y="464024"/>
            <a:ext cx="7086600" cy="838200"/>
          </a:xfrm>
          <a:prstGeom prst="flowChartDecision">
            <a:avLst/>
          </a:prstGeom>
          <a:solidFill>
            <a:srgbClr val="00B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Kalpurush" pitchFamily="2" charset="0"/>
                <a:cs typeface="Kalpurush" pitchFamily="2" charset="0"/>
              </a:rPr>
              <a:t>স্বাগতম </a:t>
            </a:r>
            <a:endParaRPr lang="en-US" sz="5400" dirty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3" name="Picture 2" descr="E:\MOTIAR\Motiar D. Content\Class Viii\Picture\পাঠ ২৩\15.jpg">
            <a:extLst>
              <a:ext uri="{FF2B5EF4-FFF2-40B4-BE49-F238E27FC236}">
                <a16:creationId xmlns="" xmlns:a16="http://schemas.microsoft.com/office/drawing/2014/main" id="{86142A90-3D66-4351-A03B-193004B52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568" y="1433752"/>
            <a:ext cx="5773003" cy="399049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otiar\Documents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2286000"/>
            <a:ext cx="5105400" cy="297180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439215" y="624371"/>
            <a:ext cx="3886200" cy="830997"/>
          </a:xfrm>
          <a:prstGeom prst="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ওয়ার্কসিটের</a:t>
            </a:r>
            <a:r>
              <a:rPr lang="en-US" sz="4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গঠন</a:t>
            </a:r>
            <a:r>
              <a:rPr lang="en-US" sz="4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78702" y="1304330"/>
            <a:ext cx="21336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কলামের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শিরোনাম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অক্ষর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দিয়ে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61212" y="3220548"/>
            <a:ext cx="2151090" cy="1569660"/>
          </a:xfrm>
          <a:prstGeom prst="rect">
            <a:avLst/>
          </a:prstGeom>
          <a:solidFill>
            <a:srgbClr val="33CCFF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সারির</a:t>
            </a:r>
            <a:endParaRPr lang="en-US" sz="3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শিরোনাম</a:t>
            </a:r>
            <a:r>
              <a:rPr lang="en-US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সংখ্যা</a:t>
            </a:r>
            <a:r>
              <a:rPr lang="en-US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দিয়ে</a:t>
            </a:r>
            <a:endParaRPr lang="en-US" sz="3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114800" y="2209800"/>
            <a:ext cx="1752600" cy="1371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962401" y="3677751"/>
            <a:ext cx="515911" cy="41996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057400" y="5410200"/>
            <a:ext cx="7924800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কলামের</a:t>
            </a:r>
            <a:r>
              <a:rPr lang="en-US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শিরোনাম</a:t>
            </a:r>
            <a:r>
              <a:rPr lang="en-US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B ও </a:t>
            </a:r>
            <a:r>
              <a:rPr lang="en-US" sz="32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সারি</a:t>
            </a:r>
            <a:r>
              <a:rPr lang="en-US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শিরোনাম</a:t>
            </a:r>
            <a:r>
              <a:rPr lang="en-US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2 </a:t>
            </a:r>
            <a:r>
              <a:rPr lang="en-US" sz="32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হলে</a:t>
            </a:r>
            <a:r>
              <a:rPr lang="en-US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ছেদ</a:t>
            </a:r>
            <a:r>
              <a:rPr lang="en-US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বিন্দুতে</a:t>
            </a:r>
            <a:r>
              <a:rPr lang="en-US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অবস্থাকারী</a:t>
            </a:r>
            <a:r>
              <a:rPr lang="en-US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সেলের</a:t>
            </a:r>
            <a:r>
              <a:rPr lang="en-US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নাম</a:t>
            </a:r>
            <a:r>
              <a:rPr lang="en-US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B2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6705600" y="1905000"/>
            <a:ext cx="1752600" cy="18669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458200" y="531860"/>
            <a:ext cx="1981200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কলাম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সারির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মিলিত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স্থান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হল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সেল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121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8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2300" y="524470"/>
            <a:ext cx="5867400" cy="92333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এক্সেল</a:t>
            </a:r>
            <a:r>
              <a:rPr lang="en-US" sz="54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খোলার</a:t>
            </a:r>
            <a:r>
              <a:rPr lang="en-US" sz="54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পদ্ধতি</a:t>
            </a:r>
            <a:endParaRPr lang="en-US" sz="54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3429000" y="5486400"/>
            <a:ext cx="1905000" cy="129540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All Programs</a:t>
            </a:r>
            <a:r>
              <a:rPr lang="en-US" sz="1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9" name="Right Arrow 8"/>
          <p:cNvSpPr/>
          <p:nvPr/>
        </p:nvSpPr>
        <p:spPr>
          <a:xfrm>
            <a:off x="5486400" y="5562600"/>
            <a:ext cx="1676400" cy="1143000"/>
          </a:xfrm>
          <a:prstGeom prst="rightArrow">
            <a:avLst/>
          </a:prstGeom>
          <a:solidFill>
            <a:srgbClr val="FF33C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MS Office</a:t>
            </a:r>
            <a:r>
              <a:rPr lang="en-US" sz="1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7239000" y="5486400"/>
            <a:ext cx="1752600" cy="1295400"/>
          </a:xfrm>
          <a:prstGeom prst="rightArrow">
            <a:avLst/>
          </a:prstGeom>
          <a:solidFill>
            <a:srgbClr val="008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MS Excel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29" name="Right Arrow 28"/>
          <p:cNvSpPr/>
          <p:nvPr/>
        </p:nvSpPr>
        <p:spPr>
          <a:xfrm>
            <a:off x="1600200" y="5486400"/>
            <a:ext cx="1752600" cy="1295400"/>
          </a:xfrm>
          <a:prstGeom prst="rightArrow">
            <a:avLst/>
          </a:prstGeom>
          <a:solidFill>
            <a:srgbClr val="00206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Kalpurush" panose="02000600000000000000" pitchFamily="2" charset="0"/>
                <a:cs typeface="Kalpurush" panose="02000600000000000000" pitchFamily="2" charset="0"/>
              </a:rPr>
              <a:t>Start Button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600200"/>
            <a:ext cx="8382000" cy="3733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Oval 29"/>
          <p:cNvSpPr/>
          <p:nvPr/>
        </p:nvSpPr>
        <p:spPr>
          <a:xfrm>
            <a:off x="9067800" y="5562600"/>
            <a:ext cx="1371600" cy="10668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Click</a:t>
            </a:r>
            <a:endParaRPr lang="en-US" sz="1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676400" y="4953000"/>
            <a:ext cx="6096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1828800" y="4572000"/>
            <a:ext cx="1676400" cy="228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4419600" y="3810000"/>
            <a:ext cx="1676400" cy="228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7239000" y="3429000"/>
            <a:ext cx="2438400" cy="228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363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0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E:\MOTIAR\Motiar D. Content\Class Viii\Picture\পাঠ ২৩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1405718"/>
            <a:ext cx="3657600" cy="34710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152899" y="541204"/>
            <a:ext cx="2667002" cy="769441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অথবা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4971872"/>
            <a:ext cx="8153400" cy="1200329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কম্পিউটারের</a:t>
            </a:r>
            <a:r>
              <a:rPr lang="en-US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ডেস্কটপে</a:t>
            </a:r>
            <a:r>
              <a:rPr lang="en-US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স্প্রেডসিট</a:t>
            </a:r>
            <a:r>
              <a:rPr lang="en-US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প্রোগ্রামের</a:t>
            </a:r>
            <a:r>
              <a:rPr lang="en-US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আইকনে</a:t>
            </a:r>
            <a:r>
              <a:rPr lang="en-US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ডাবল</a:t>
            </a:r>
            <a:r>
              <a:rPr lang="en-US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ক্লিক</a:t>
            </a:r>
            <a:r>
              <a:rPr lang="en-US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16200000" flipV="1">
            <a:off x="3924300" y="3162300"/>
            <a:ext cx="2590800" cy="838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4114800" y="1600200"/>
            <a:ext cx="13716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415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4600" y="5105400"/>
            <a:ext cx="7086600" cy="132343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স্প্রেডসিটে</a:t>
            </a:r>
            <a:r>
              <a:rPr lang="en-US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অসংখ্য</a:t>
            </a:r>
            <a:r>
              <a:rPr lang="en-US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ছোট</a:t>
            </a:r>
            <a:r>
              <a:rPr lang="en-US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ছোট</a:t>
            </a:r>
            <a:r>
              <a:rPr lang="en-US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ঘর</a:t>
            </a:r>
            <a:r>
              <a:rPr lang="en-US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মিলে</a:t>
            </a:r>
            <a:r>
              <a:rPr lang="en-US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ওয়ার্কসিট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33800" y="540603"/>
            <a:ext cx="4267200" cy="830997"/>
          </a:xfrm>
          <a:prstGeom prst="rect">
            <a:avLst/>
          </a:prstGeom>
          <a:ln w="38100"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ওয়ার্কশীট</a:t>
            </a:r>
            <a:endParaRPr lang="en-US" sz="2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 descr="C:\Users\Motiar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1600200"/>
            <a:ext cx="7772399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7835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95335"/>
          <a:stretch/>
        </p:blipFill>
        <p:spPr bwMode="auto">
          <a:xfrm>
            <a:off x="2365529" y="2303205"/>
            <a:ext cx="7543800" cy="2310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249" b="5437"/>
          <a:stretch/>
        </p:blipFill>
        <p:spPr bwMode="auto">
          <a:xfrm>
            <a:off x="2365530" y="2514600"/>
            <a:ext cx="7546975" cy="38689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62400" y="2189824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       </a:t>
            </a:r>
            <a:r>
              <a:rPr lang="en-US" b="1" dirty="0"/>
              <a:t>Book1 - Microsoft Excel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16239" y="681924"/>
            <a:ext cx="5486400" cy="830997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Kalpurush" panose="02000600000000000000" pitchFamily="2" charset="0"/>
                <a:cs typeface="Kalpurush" panose="02000600000000000000" pitchFamily="2" charset="0"/>
              </a:rPr>
              <a:t>টাইটেল</a:t>
            </a:r>
            <a:r>
              <a:rPr lang="en-US" sz="4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latin typeface="Kalpurush" panose="02000600000000000000" pitchFamily="2" charset="0"/>
                <a:cs typeface="Kalpurush" panose="02000600000000000000" pitchFamily="2" charset="0"/>
              </a:rPr>
              <a:t>বার</a:t>
            </a:r>
            <a:endParaRPr lang="en-US" sz="4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4029" y="1622461"/>
            <a:ext cx="8686800" cy="46166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এক্সেল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উইনডোর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একবারে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উপরে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ওয়ার্কবুকের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শিরোনাম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লেখা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থাকে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="" xmlns:p14="http://schemas.microsoft.com/office/powerpoint/2010/main" val="51794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74743" y="569269"/>
            <a:ext cx="4038600" cy="830997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Kalpurush" panose="02000600000000000000" pitchFamily="2" charset="0"/>
                <a:cs typeface="Kalpurush" panose="02000600000000000000" pitchFamily="2" charset="0"/>
              </a:rPr>
              <a:t>অফিস</a:t>
            </a:r>
            <a:r>
              <a:rPr lang="en-US" sz="4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latin typeface="Kalpurush" panose="02000600000000000000" pitchFamily="2" charset="0"/>
                <a:cs typeface="Kalpurush" panose="02000600000000000000" pitchFamily="2" charset="0"/>
              </a:rPr>
              <a:t>বাটন</a:t>
            </a:r>
            <a:endParaRPr lang="en-US" sz="4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1600201"/>
            <a:ext cx="8534400" cy="1200329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এক্সেল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উইন্ডোর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একবারে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উপরের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বাম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কোনার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দিকে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বাটনটি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হল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অফিস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বাটন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  <p:pic>
        <p:nvPicPr>
          <p:cNvPr id="3074" name="Picture 2" descr="E:\MOTIAR\Flower\collection-excel-20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200400"/>
            <a:ext cx="8001000" cy="32478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MOTIAR\Motiar D. Content\Class Viii\Picture\পাঠ ২৩\Capture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3200401"/>
            <a:ext cx="762000" cy="666749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59377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0" y="578702"/>
            <a:ext cx="5486400" cy="830997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অফিস</a:t>
            </a:r>
            <a:r>
              <a:rPr lang="en-US" sz="4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বাটনের</a:t>
            </a:r>
            <a:r>
              <a:rPr lang="en-US" sz="4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মেনুসমূহ</a:t>
            </a:r>
            <a:endParaRPr lang="en-US" sz="4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600200"/>
            <a:ext cx="2286000" cy="472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1782762" y="1752601"/>
            <a:ext cx="2332038" cy="549275"/>
          </a:xfrm>
          <a:prstGeom prst="wedgeRectCallout">
            <a:avLst>
              <a:gd name="adj1" fmla="val 84731"/>
              <a:gd name="adj2" fmla="val 37412"/>
            </a:avLst>
          </a:prstGeom>
          <a:solidFill>
            <a:srgbClr val="66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en-US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নতুন</a:t>
            </a:r>
            <a:r>
              <a:rPr lang="en-US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বুকশীট</a:t>
            </a:r>
            <a:r>
              <a:rPr lang="en-US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আনার</a:t>
            </a:r>
            <a:r>
              <a:rPr lang="en-US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জন্য</a:t>
            </a:r>
            <a:r>
              <a:rPr lang="en-US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1752600" y="2667001"/>
            <a:ext cx="2362200" cy="381000"/>
          </a:xfrm>
          <a:prstGeom prst="wedgeRectCallout">
            <a:avLst>
              <a:gd name="adj1" fmla="val 77352"/>
              <a:gd name="adj2" fmla="val -36352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42900" indent="-342900" algn="just"/>
            <a:r>
              <a:rPr lang="en-US" sz="1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সেভ</a:t>
            </a:r>
            <a:r>
              <a:rPr lang="en-US" sz="1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1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ফাইল</a:t>
            </a:r>
            <a:r>
              <a:rPr lang="en-US" sz="1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খোলা</a:t>
            </a:r>
            <a:r>
              <a:rPr lang="en-US" sz="1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জন্য</a:t>
            </a:r>
            <a:endParaRPr lang="en-US" sz="1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1676400" y="5715000"/>
            <a:ext cx="2362200" cy="304800"/>
          </a:xfrm>
          <a:prstGeom prst="wedgeRectCallout">
            <a:avLst>
              <a:gd name="adj1" fmla="val 88769"/>
              <a:gd name="adj2" fmla="val 26033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/>
            <a:r>
              <a:rPr lang="en-US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ফইল</a:t>
            </a:r>
            <a:r>
              <a:rPr lang="en-US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গুটিয়ে</a:t>
            </a:r>
            <a:r>
              <a:rPr lang="en-US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ফেলা</a:t>
            </a:r>
            <a:r>
              <a:rPr lang="en-US" b="1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en-US" sz="2000" b="1" dirty="0"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en-US" sz="2000" b="1" dirty="0"/>
              <a:t> </a:t>
            </a:r>
            <a:endParaRPr lang="en-US" sz="2000" b="1" dirty="0">
              <a:latin typeface="TonnyBanglaMJ" pitchFamily="2" charset="0"/>
              <a:cs typeface="TonnyBanglaMJ" pitchFamily="2" charset="0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7086600" y="1981200"/>
            <a:ext cx="3200400" cy="609600"/>
          </a:xfrm>
          <a:prstGeom prst="wedgeRectCallout">
            <a:avLst>
              <a:gd name="adj1" fmla="val -79074"/>
              <a:gd name="adj2" fmla="val 140235"/>
            </a:avLst>
          </a:prstGeom>
          <a:solidFill>
            <a:srgbClr val="FF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en-US" sz="20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>
                <a:latin typeface="Kalpurush" panose="02000600000000000000" pitchFamily="2" charset="0"/>
                <a:cs typeface="Kalpurush" panose="02000600000000000000" pitchFamily="2" charset="0"/>
              </a:rPr>
              <a:t>১ম </a:t>
            </a:r>
            <a:r>
              <a:rPr lang="en-US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বার</a:t>
            </a:r>
            <a:r>
              <a:rPr lang="en-US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ফাইল</a:t>
            </a:r>
            <a:r>
              <a:rPr lang="en-US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সংরক্ষণ</a:t>
            </a:r>
            <a:r>
              <a:rPr lang="en-US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করার</a:t>
            </a:r>
            <a:r>
              <a:rPr lang="en-US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জন্য</a:t>
            </a:r>
            <a:endParaRPr lang="en-US" sz="2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7315200" y="2971801"/>
            <a:ext cx="2743200" cy="690563"/>
          </a:xfrm>
          <a:prstGeom prst="wedgeRectCallout">
            <a:avLst>
              <a:gd name="adj1" fmla="val -86719"/>
              <a:gd name="adj2" fmla="val 52671"/>
            </a:avLst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/>
            <a:r>
              <a:rPr lang="en-US" sz="2000" b="1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ডকুমেন্টটি</a:t>
            </a:r>
            <a:r>
              <a:rPr lang="en-US" sz="1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অন্য</a:t>
            </a:r>
            <a:r>
              <a:rPr lang="en-US" sz="1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নামে</a:t>
            </a:r>
            <a:r>
              <a:rPr lang="en-US" sz="1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  <a:r>
              <a:rPr lang="en-US" sz="1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অন্য</a:t>
            </a:r>
            <a:r>
              <a:rPr lang="en-US" sz="1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স্থানে</a:t>
            </a:r>
            <a:r>
              <a:rPr lang="en-US" sz="1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সংরক্ষণের</a:t>
            </a:r>
            <a:r>
              <a:rPr lang="en-US" sz="1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জন্য</a:t>
            </a:r>
            <a:endParaRPr lang="en-US" sz="2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AutoShape 13"/>
          <p:cNvSpPr>
            <a:spLocks noChangeArrowheads="1"/>
          </p:cNvSpPr>
          <p:nvPr/>
        </p:nvSpPr>
        <p:spPr bwMode="auto">
          <a:xfrm>
            <a:off x="7543800" y="4343400"/>
            <a:ext cx="2743200" cy="457200"/>
          </a:xfrm>
          <a:prstGeom prst="wedgeRectCallout">
            <a:avLst>
              <a:gd name="adj1" fmla="val -87620"/>
              <a:gd name="adj2" fmla="val 106256"/>
            </a:avLst>
          </a:prstGeom>
          <a:solidFill>
            <a:srgbClr val="FFCC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en-US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ডাটা</a:t>
            </a:r>
            <a:r>
              <a:rPr lang="en-US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অন্যস্থানের</a:t>
            </a:r>
            <a:r>
              <a:rPr lang="en-US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পাঠানোর</a:t>
            </a:r>
            <a:r>
              <a:rPr lang="en-US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জন্য</a:t>
            </a:r>
            <a:endParaRPr lang="en-US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6" name="AutoShape 14"/>
          <p:cNvSpPr>
            <a:spLocks noChangeArrowheads="1"/>
          </p:cNvSpPr>
          <p:nvPr/>
        </p:nvSpPr>
        <p:spPr bwMode="auto">
          <a:xfrm>
            <a:off x="1828800" y="4191000"/>
            <a:ext cx="1828800" cy="381000"/>
          </a:xfrm>
          <a:prstGeom prst="wedgeRectCallout">
            <a:avLst>
              <a:gd name="adj1" fmla="val 118586"/>
              <a:gd name="adj2" fmla="val -59701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/>
            <a:r>
              <a:rPr lang="en-US" sz="1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ডাটা</a:t>
            </a:r>
            <a:r>
              <a:rPr lang="en-US" sz="1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প্রিন্ট</a:t>
            </a:r>
            <a:r>
              <a:rPr lang="en-US" sz="1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করার</a:t>
            </a:r>
            <a:r>
              <a:rPr lang="en-US" sz="1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জন্য</a:t>
            </a:r>
            <a:endParaRPr lang="en-US" sz="1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1" name="AutoShape 18"/>
          <p:cNvSpPr>
            <a:spLocks noChangeArrowheads="1"/>
          </p:cNvSpPr>
          <p:nvPr/>
        </p:nvSpPr>
        <p:spPr bwMode="auto">
          <a:xfrm>
            <a:off x="7315200" y="5576888"/>
            <a:ext cx="3200400" cy="442912"/>
          </a:xfrm>
          <a:prstGeom prst="wedgeRectCallout">
            <a:avLst>
              <a:gd name="adj1" fmla="val -82601"/>
              <a:gd name="adj2" fmla="val -4582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/>
            <a:r>
              <a:rPr lang="en-US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ডাটা</a:t>
            </a:r>
            <a:r>
              <a:rPr lang="en-US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বিভ্ন্নি</a:t>
            </a:r>
            <a:r>
              <a:rPr lang="en-US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মাধ্যমে</a:t>
            </a:r>
            <a:r>
              <a:rPr lang="en-US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প্রকাশ</a:t>
            </a:r>
            <a:r>
              <a:rPr lang="en-US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করার</a:t>
            </a:r>
            <a:r>
              <a:rPr lang="en-US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জন্য</a:t>
            </a:r>
            <a:endParaRPr lang="en-US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140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5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5" grpId="0" animBg="1"/>
      <p:bldP spid="16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0400" y="540603"/>
            <a:ext cx="5486400" cy="830997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Kalpurush" panose="02000600000000000000" pitchFamily="2" charset="0"/>
                <a:cs typeface="Kalpurush" panose="02000600000000000000" pitchFamily="2" charset="0"/>
              </a:rPr>
              <a:t>কুইক</a:t>
            </a:r>
            <a:r>
              <a:rPr lang="en-US" sz="4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latin typeface="Kalpurush" panose="02000600000000000000" pitchFamily="2" charset="0"/>
                <a:cs typeface="Kalpurush" panose="02000600000000000000" pitchFamily="2" charset="0"/>
              </a:rPr>
              <a:t>অ্যাকসেস</a:t>
            </a:r>
            <a:r>
              <a:rPr lang="en-US" sz="4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latin typeface="Kalpurush" panose="02000600000000000000" pitchFamily="2" charset="0"/>
                <a:cs typeface="Kalpurush" panose="02000600000000000000" pitchFamily="2" charset="0"/>
              </a:rPr>
              <a:t>টুলবার</a:t>
            </a:r>
            <a:endParaRPr lang="en-US" sz="4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1371600"/>
            <a:ext cx="8534400" cy="95410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অফিস</a:t>
            </a:r>
            <a:r>
              <a:rPr lang="en-US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বাটনের</a:t>
            </a:r>
            <a:r>
              <a:rPr lang="en-US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পাশে</a:t>
            </a:r>
            <a:r>
              <a:rPr lang="en-US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কুইক</a:t>
            </a:r>
            <a:r>
              <a:rPr lang="en-US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অ্যাকসেস</a:t>
            </a:r>
            <a:r>
              <a:rPr lang="en-US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টুলবারের</a:t>
            </a:r>
            <a:r>
              <a:rPr lang="en-US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অবস্থান</a:t>
            </a:r>
            <a:r>
              <a:rPr lang="en-US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2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সচরাচর</a:t>
            </a:r>
            <a:r>
              <a:rPr lang="en-US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যে</a:t>
            </a:r>
            <a:r>
              <a:rPr lang="en-US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বাটনগুলো</a:t>
            </a:r>
            <a:r>
              <a:rPr lang="en-US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বেশি</a:t>
            </a:r>
            <a:r>
              <a:rPr lang="en-US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ব্যবহৃত</a:t>
            </a:r>
            <a:r>
              <a:rPr lang="en-US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সেগুলো</a:t>
            </a:r>
            <a:r>
              <a:rPr lang="en-US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এখানে</a:t>
            </a:r>
            <a:r>
              <a:rPr lang="en-US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থাকে</a:t>
            </a:r>
            <a:r>
              <a:rPr lang="en-US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pic>
        <p:nvPicPr>
          <p:cNvPr id="2" name="Picture 2" descr="C:\Users\Motiar\Desktop\Capture 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743200"/>
            <a:ext cx="7924800" cy="36952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Motiar\Desktop\Capture 0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94279"/>
          <a:stretch/>
        </p:blipFill>
        <p:spPr bwMode="auto">
          <a:xfrm>
            <a:off x="1981200" y="2566083"/>
            <a:ext cx="7924800" cy="2113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81200" y="2743200"/>
            <a:ext cx="1447800" cy="2113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363681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2400" y="533401"/>
            <a:ext cx="4343400" cy="830997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Kalpurush" panose="02000600000000000000" pitchFamily="2" charset="0"/>
                <a:cs typeface="Kalpurush" panose="02000600000000000000" pitchFamily="2" charset="0"/>
              </a:rPr>
              <a:t>রিবন</a:t>
            </a:r>
            <a:endParaRPr lang="en-US" sz="4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122" name="Picture 2" descr="E:\MOTIAR\Motiar D. Content\Class Viii\Picture\পাঠ ২৩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600200"/>
            <a:ext cx="8305800" cy="133350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676400" y="4494074"/>
            <a:ext cx="8534400" cy="120032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মাইক্রোসফট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এক্সেলে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বিভিন্ন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কমান্ডকে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গুচ্ছাকারে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সাজানো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হয়েছে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এগুলোকে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রিবন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বলে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1828800" y="2133600"/>
            <a:ext cx="8229600" cy="609600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52600" y="2743200"/>
            <a:ext cx="8305800" cy="190500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438400" y="1981200"/>
            <a:ext cx="457200" cy="1295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28800" y="3276600"/>
            <a:ext cx="1295400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মেনু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ট্যাব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2400" y="3124201"/>
            <a:ext cx="1676400" cy="1200329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চিত্রভিত্তিক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কমান্ড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(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আইকন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)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876800" y="2590800"/>
            <a:ext cx="0" cy="4953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924800" y="3276600"/>
            <a:ext cx="1981200" cy="1015663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মেনু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ট্যাবের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আওতায়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বিভিন্ন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গ্রুপ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ট্যাব</a:t>
            </a:r>
            <a:endParaRPr lang="en-US" sz="2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8763000" y="2743200"/>
            <a:ext cx="0" cy="4953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8351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4" grpId="0" animBg="1"/>
      <p:bldP spid="6" grpId="0" animBg="1"/>
      <p:bldP spid="10" grpId="0" animBg="1"/>
      <p:bldP spid="11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614333"/>
            <a:ext cx="89916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সেল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অবস্থান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সেলের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বিষয়বস্তু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দেখানোর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বার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ফর্মুলা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বার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133600" y="5444936"/>
            <a:ext cx="78486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chemeClr val="tx1"/>
                </a:solidFill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ফর্মেটিং</a:t>
            </a:r>
            <a:r>
              <a:rPr lang="en-US" sz="2400" dirty="0">
                <a:solidFill>
                  <a:schemeClr val="tx1"/>
                </a:solidFill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টুলবারের</a:t>
            </a:r>
            <a:r>
              <a:rPr lang="en-US" sz="2400" dirty="0">
                <a:solidFill>
                  <a:schemeClr val="tx1"/>
                </a:solidFill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নীচে</a:t>
            </a:r>
            <a:r>
              <a:rPr lang="en-US" sz="2400" dirty="0">
                <a:solidFill>
                  <a:schemeClr val="tx1"/>
                </a:solidFill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লম্বা</a:t>
            </a:r>
            <a:r>
              <a:rPr lang="en-US" sz="2400" dirty="0">
                <a:solidFill>
                  <a:schemeClr val="tx1"/>
                </a:solidFill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দু’টি</a:t>
            </a:r>
            <a:r>
              <a:rPr lang="en-US" sz="2400" dirty="0">
                <a:solidFill>
                  <a:schemeClr val="tx1"/>
                </a:solidFill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অংশে</a:t>
            </a:r>
            <a:r>
              <a:rPr lang="en-US" sz="2400" dirty="0">
                <a:solidFill>
                  <a:schemeClr val="tx1"/>
                </a:solidFill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বিভক্ত</a:t>
            </a:r>
            <a:r>
              <a:rPr lang="en-US" sz="2400" dirty="0">
                <a:solidFill>
                  <a:schemeClr val="tx1"/>
                </a:solidFill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বারটিকে</a:t>
            </a:r>
            <a:r>
              <a:rPr lang="en-US" sz="2400" dirty="0">
                <a:solidFill>
                  <a:schemeClr val="tx1"/>
                </a:solidFill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ফর্মুলা</a:t>
            </a:r>
            <a:r>
              <a:rPr lang="en-US" sz="2400" dirty="0">
                <a:solidFill>
                  <a:schemeClr val="tx1"/>
                </a:solidFill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বার</a:t>
            </a:r>
            <a:endParaRPr lang="en-US" sz="24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2" descr="C:\Users\Motiar\Desktop\Capture 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47800"/>
            <a:ext cx="7924800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E:\MOTIAR\Motiar D. Content\Class Viii\Picture\পাঠ ২৩\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1" y="2474238"/>
            <a:ext cx="7924800" cy="268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04999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26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2589663" y="495300"/>
            <a:ext cx="7162800" cy="7620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Kalpurush" pitchFamily="2" charset="0"/>
                <a:cs typeface="Kalpurush" pitchFamily="2" charset="0"/>
              </a:rPr>
              <a:t>পরিচিতি </a:t>
            </a:r>
            <a:endParaRPr lang="en-US" sz="3600" dirty="0">
              <a:latin typeface="Kalpurush" pitchFamily="2" charset="0"/>
              <a:cs typeface="Kalpurush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7A3E1FDC-4AC1-4FE7-BFEF-6A5E7BC4DAF2}"/>
              </a:ext>
            </a:extLst>
          </p:cNvPr>
          <p:cNvGrpSpPr/>
          <p:nvPr/>
        </p:nvGrpSpPr>
        <p:grpSpPr>
          <a:xfrm>
            <a:off x="6019800" y="1257300"/>
            <a:ext cx="306388" cy="5105400"/>
            <a:chOff x="6019800" y="1257300"/>
            <a:chExt cx="306388" cy="5105400"/>
          </a:xfrm>
        </p:grpSpPr>
        <p:cxnSp>
          <p:nvCxnSpPr>
            <p:cNvPr id="5" name="Straight Arrow Connector 4"/>
            <p:cNvCxnSpPr/>
            <p:nvPr/>
          </p:nvCxnSpPr>
          <p:spPr>
            <a:xfrm rot="5400000">
              <a:off x="3618708" y="3809206"/>
              <a:ext cx="5105400" cy="1588"/>
            </a:xfrm>
            <a:prstGeom prst="straightConnector1">
              <a:avLst/>
            </a:prstGeom>
            <a:ln w="571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rot="5400000">
              <a:off x="4039394" y="3428206"/>
              <a:ext cx="3962400" cy="1588"/>
            </a:xfrm>
            <a:prstGeom prst="straightConnector1">
              <a:avLst/>
            </a:prstGeom>
            <a:ln w="381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5400000">
              <a:off x="4344194" y="3428206"/>
              <a:ext cx="3962400" cy="1588"/>
            </a:xfrm>
            <a:prstGeom prst="straightConnector1">
              <a:avLst/>
            </a:prstGeom>
            <a:ln w="381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Flowchart: Decision 9"/>
          <p:cNvSpPr/>
          <p:nvPr/>
        </p:nvSpPr>
        <p:spPr>
          <a:xfrm>
            <a:off x="2514600" y="1371600"/>
            <a:ext cx="2514600" cy="762000"/>
          </a:xfrm>
          <a:prstGeom prst="flowChartDecision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Kalpurush" pitchFamily="2" charset="0"/>
                <a:cs typeface="Kalpurush" pitchFamily="2" charset="0"/>
              </a:rPr>
              <a:t>শিক্ষক</a:t>
            </a:r>
            <a:r>
              <a:rPr lang="bn-BD" sz="2400" dirty="0"/>
              <a:t> </a:t>
            </a:r>
            <a:endParaRPr lang="en-US" sz="2400" dirty="0"/>
          </a:p>
        </p:txBody>
      </p:sp>
      <p:sp>
        <p:nvSpPr>
          <p:cNvPr id="11" name="Flowchart: Decision 10"/>
          <p:cNvSpPr/>
          <p:nvPr/>
        </p:nvSpPr>
        <p:spPr>
          <a:xfrm>
            <a:off x="7086600" y="1295400"/>
            <a:ext cx="2514600" cy="762000"/>
          </a:xfrm>
          <a:prstGeom prst="flowChartDecision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Kalpurush" pitchFamily="2" charset="0"/>
                <a:cs typeface="Kalpurush" pitchFamily="2" charset="0"/>
              </a:rPr>
              <a:t>পাঠ 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1828800" y="2209799"/>
            <a:ext cx="3810000" cy="3669708"/>
          </a:xfrm>
          <a:prstGeom prst="flowChartProcess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 smtClean="0">
              <a:latin typeface="Kalpurush" pitchFamily="2" charset="0"/>
              <a:cs typeface="Kalpurush" pitchFamily="2" charset="0"/>
            </a:endParaRPr>
          </a:p>
          <a:p>
            <a:pPr algn="ctr"/>
            <a:endParaRPr lang="en-US" sz="2000" dirty="0" smtClean="0">
              <a:latin typeface="Kalpurush" pitchFamily="2" charset="0"/>
              <a:cs typeface="Kalpurush" pitchFamily="2" charset="0"/>
            </a:endParaRPr>
          </a:p>
          <a:p>
            <a:pPr algn="ctr"/>
            <a:endParaRPr lang="en-US" sz="2000" dirty="0" smtClean="0">
              <a:latin typeface="Kalpurush" pitchFamily="2" charset="0"/>
              <a:cs typeface="Kalpurush" pitchFamily="2" charset="0"/>
            </a:endParaRPr>
          </a:p>
          <a:p>
            <a:pPr algn="ctr"/>
            <a:endParaRPr lang="en-US" sz="2000" dirty="0" smtClean="0">
              <a:latin typeface="Kalpurush" pitchFamily="2" charset="0"/>
              <a:cs typeface="Kalpurush" pitchFamily="2" charset="0"/>
            </a:endParaRPr>
          </a:p>
          <a:p>
            <a:pPr algn="ctr"/>
            <a:endParaRPr lang="en-US" sz="2000" dirty="0" smtClean="0">
              <a:latin typeface="Kalpurush" pitchFamily="2" charset="0"/>
              <a:cs typeface="Kalpurush" pitchFamily="2" charset="0"/>
            </a:endParaRPr>
          </a:p>
          <a:p>
            <a:pPr algn="ctr"/>
            <a:endParaRPr lang="en-US" sz="2000" dirty="0" smtClean="0">
              <a:latin typeface="Kalpurush" pitchFamily="2" charset="0"/>
              <a:cs typeface="Kalpurush" pitchFamily="2" charset="0"/>
            </a:endParaRPr>
          </a:p>
          <a:p>
            <a:pPr algn="ctr"/>
            <a:endParaRPr lang="en-US" sz="2000" dirty="0" smtClean="0">
              <a:latin typeface="Kalpurush" pitchFamily="2" charset="0"/>
              <a:cs typeface="Kalpurush" pitchFamily="2" charset="0"/>
            </a:endParaRPr>
          </a:p>
          <a:p>
            <a:pPr algn="ctr"/>
            <a:r>
              <a:rPr lang="bn-BD" sz="2000" dirty="0" smtClean="0">
                <a:latin typeface="Kalpurush" pitchFamily="2" charset="0"/>
                <a:cs typeface="Kalpurush" pitchFamily="2" charset="0"/>
              </a:rPr>
              <a:t>টুলু </a:t>
            </a:r>
            <a:r>
              <a:rPr lang="bn-BD" sz="2000" dirty="0">
                <a:latin typeface="Kalpurush" pitchFamily="2" charset="0"/>
                <a:cs typeface="Kalpurush" pitchFamily="2" charset="0"/>
              </a:rPr>
              <a:t>সরকার (সহকারী শিক্ষক) </a:t>
            </a:r>
          </a:p>
          <a:p>
            <a:pPr algn="ctr"/>
            <a:r>
              <a:rPr lang="bn-BD" sz="2000" dirty="0">
                <a:latin typeface="Kalpurush" pitchFamily="2" charset="0"/>
                <a:cs typeface="Kalpurush" pitchFamily="2" charset="0"/>
              </a:rPr>
              <a:t>কাদিরখোলা মাধ্যমিক বিদ্যালয়</a:t>
            </a:r>
          </a:p>
          <a:p>
            <a:pPr algn="ctr"/>
            <a:r>
              <a:rPr lang="bn-BD" sz="2000" dirty="0">
                <a:latin typeface="Kalpurush" pitchFamily="2" charset="0"/>
                <a:cs typeface="Kalpurush" pitchFamily="2" charset="0"/>
              </a:rPr>
              <a:t>রামপাল , বাগেরহাট । </a:t>
            </a:r>
          </a:p>
          <a:p>
            <a:pPr algn="ctr"/>
            <a:r>
              <a:rPr lang="bn-BD" sz="2000" dirty="0">
                <a:latin typeface="Kalpurush" pitchFamily="2" charset="0"/>
                <a:cs typeface="Kalpurush" pitchFamily="2" charset="0"/>
              </a:rPr>
              <a:t>E-mail: tulusarker81@gmail.com</a:t>
            </a:r>
          </a:p>
          <a:p>
            <a:pPr algn="ctr"/>
            <a:r>
              <a:rPr lang="bn-BD" sz="2000" dirty="0">
                <a:latin typeface="Kalpurush" pitchFamily="2" charset="0"/>
                <a:cs typeface="Kalpurush" pitchFamily="2" charset="0"/>
              </a:rPr>
              <a:t>Mobile:01723-570381</a:t>
            </a:r>
          </a:p>
          <a:p>
            <a:pPr algn="ctr"/>
            <a:endParaRPr lang="bn-BD" dirty="0"/>
          </a:p>
          <a:p>
            <a:pPr algn="ctr"/>
            <a:endParaRPr lang="en-US" dirty="0"/>
          </a:p>
        </p:txBody>
      </p:sp>
      <p:sp>
        <p:nvSpPr>
          <p:cNvPr id="13" name="Flowchart: Process 12"/>
          <p:cNvSpPr/>
          <p:nvPr/>
        </p:nvSpPr>
        <p:spPr>
          <a:xfrm>
            <a:off x="6629400" y="2209799"/>
            <a:ext cx="3732212" cy="3669707"/>
          </a:xfrm>
          <a:prstGeom prst="flowChartProcess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rgbClr val="00B050"/>
              </a:solidFill>
              <a:latin typeface="Kalpurush" pitchFamily="2" charset="0"/>
              <a:cs typeface="Kalpurush" pitchFamily="2" charset="0"/>
            </a:endParaRPr>
          </a:p>
          <a:p>
            <a:pPr algn="ctr"/>
            <a:endParaRPr lang="en-US" sz="2000" dirty="0" smtClean="0">
              <a:solidFill>
                <a:srgbClr val="00B050"/>
              </a:solidFill>
              <a:latin typeface="Kalpurush" pitchFamily="2" charset="0"/>
              <a:cs typeface="Kalpurush" pitchFamily="2" charset="0"/>
            </a:endParaRPr>
          </a:p>
          <a:p>
            <a:pPr algn="ctr"/>
            <a:endParaRPr lang="en-US" sz="2000" dirty="0" smtClean="0">
              <a:solidFill>
                <a:srgbClr val="00B050"/>
              </a:solidFill>
              <a:latin typeface="Kalpurush" pitchFamily="2" charset="0"/>
              <a:cs typeface="Kalpurush" pitchFamily="2" charset="0"/>
            </a:endParaRPr>
          </a:p>
          <a:p>
            <a:pPr algn="ctr"/>
            <a:endParaRPr lang="en-US" sz="2000" dirty="0" smtClean="0">
              <a:solidFill>
                <a:srgbClr val="00B050"/>
              </a:solidFill>
              <a:latin typeface="Kalpurush" pitchFamily="2" charset="0"/>
              <a:cs typeface="Kalpurush" pitchFamily="2" charset="0"/>
            </a:endParaRPr>
          </a:p>
          <a:p>
            <a:pPr algn="ctr"/>
            <a:endParaRPr lang="en-US" sz="2000" dirty="0" smtClean="0">
              <a:solidFill>
                <a:srgbClr val="00B050"/>
              </a:solidFill>
              <a:latin typeface="Kalpurush" pitchFamily="2" charset="0"/>
              <a:cs typeface="Kalpurush" pitchFamily="2" charset="0"/>
            </a:endParaRPr>
          </a:p>
          <a:p>
            <a:pPr algn="ctr"/>
            <a:r>
              <a:rPr lang="en-US" sz="2000" dirty="0" err="1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শ্রেণিঃ</a:t>
            </a:r>
            <a:r>
              <a:rPr lang="en-US" sz="2000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  </a:t>
            </a:r>
            <a:r>
              <a:rPr lang="en-US" sz="2000" b="1" dirty="0" err="1">
                <a:ln/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অষ্টম</a:t>
            </a:r>
            <a:endParaRPr lang="bn-BD" sz="2000" b="1" dirty="0">
              <a:ln/>
              <a:solidFill>
                <a:srgbClr val="00B05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000" dirty="0" err="1" smtClean="0">
                <a:latin typeface="Kalpurush" pitchFamily="2" charset="0"/>
                <a:cs typeface="Kalpurush" pitchFamily="2" charset="0"/>
              </a:rPr>
              <a:t>বিষয়ঃ</a:t>
            </a:r>
            <a:r>
              <a:rPr lang="en-US" sz="2000" b="1" dirty="0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/>
                <a:solidFill>
                  <a:srgbClr val="0099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sz="2000" b="1" dirty="0">
                <a:ln/>
                <a:solidFill>
                  <a:srgbClr val="0099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2000" b="1" dirty="0" err="1">
                <a:ln/>
                <a:solidFill>
                  <a:srgbClr val="0099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sz="2000" b="1" dirty="0">
                <a:ln/>
                <a:solidFill>
                  <a:srgbClr val="0099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ln/>
                <a:solidFill>
                  <a:srgbClr val="0099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endParaRPr lang="bn-IN" sz="2000" dirty="0">
              <a:latin typeface="Kalpurush" pitchFamily="2" charset="0"/>
              <a:cs typeface="Kalpurush" pitchFamily="2" charset="0"/>
            </a:endParaRPr>
          </a:p>
          <a:p>
            <a:pPr algn="ctr"/>
            <a:r>
              <a:rPr lang="en-US" sz="2000" b="1" dirty="0" err="1">
                <a:ln/>
                <a:solidFill>
                  <a:srgbClr val="4F032E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অধ্যায়</a:t>
            </a:r>
            <a:r>
              <a:rPr lang="en-US" sz="2000" b="1" dirty="0">
                <a:ln/>
                <a:solidFill>
                  <a:srgbClr val="4F032E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en-US" sz="2000" b="1" dirty="0" err="1">
                <a:ln/>
                <a:solidFill>
                  <a:srgbClr val="4F032E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চতুর্থ</a:t>
            </a:r>
            <a:endParaRPr lang="en-US" sz="1400" b="1" dirty="0">
              <a:ln/>
              <a:solidFill>
                <a:srgbClr val="4F032E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000" dirty="0" err="1">
                <a:latin typeface="Kalpurush" pitchFamily="2" charset="0"/>
                <a:cs typeface="Kalpurush" pitchFamily="2" charset="0"/>
              </a:rPr>
              <a:t>সময়ঃ</a:t>
            </a:r>
            <a:r>
              <a:rPr lang="en-US" sz="2000" dirty="0">
                <a:latin typeface="Kalpurush" pitchFamily="2" charset="0"/>
                <a:cs typeface="Kalpurush" pitchFamily="2" charset="0"/>
              </a:rPr>
              <a:t> ৫০ </a:t>
            </a:r>
            <a:r>
              <a:rPr lang="en-US" sz="2000" dirty="0" err="1">
                <a:latin typeface="Kalpurush" pitchFamily="2" charset="0"/>
                <a:cs typeface="Kalpurush" pitchFamily="2" charset="0"/>
              </a:rPr>
              <a:t>মিনিট</a:t>
            </a:r>
            <a:r>
              <a:rPr lang="en-US" sz="2000" dirty="0">
                <a:latin typeface="Kalpurush" pitchFamily="2" charset="0"/>
                <a:cs typeface="Kalpurush" pitchFamily="2" charset="0"/>
              </a:rPr>
              <a:t> </a:t>
            </a:r>
          </a:p>
          <a:p>
            <a:pPr algn="ctr"/>
            <a:r>
              <a:rPr lang="en-US" sz="2000" dirty="0" err="1">
                <a:latin typeface="Kalpurush" pitchFamily="2" charset="0"/>
                <a:cs typeface="Kalpurush" pitchFamily="2" charset="0"/>
              </a:rPr>
              <a:t>তারিখঃ</a:t>
            </a:r>
            <a:r>
              <a:rPr lang="en-US" sz="2000" dirty="0">
                <a:latin typeface="Kalpurush" pitchFamily="2" charset="0"/>
                <a:cs typeface="Kalpurush" pitchFamily="2" charset="0"/>
              </a:rPr>
              <a:t> ২৫/</a:t>
            </a:r>
            <a:r>
              <a:rPr lang="as-IN" sz="2000" dirty="0">
                <a:latin typeface="Kalpurush" pitchFamily="2" charset="0"/>
                <a:cs typeface="Kalpurush" pitchFamily="2" charset="0"/>
              </a:rPr>
              <a:t>০</a:t>
            </a:r>
            <a:r>
              <a:rPr lang="en-US" sz="2000" dirty="0">
                <a:latin typeface="Kalpurush" pitchFamily="2" charset="0"/>
                <a:cs typeface="Kalpurush" pitchFamily="2" charset="0"/>
              </a:rPr>
              <a:t>৯/২০১৯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6922A0F9-E8BF-4E2A-BC84-AD4610A9B0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824" y="2323559"/>
            <a:ext cx="1421534" cy="1581869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6F80DABC-7862-4837-BE12-24D529E267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904" y="2333519"/>
            <a:ext cx="1374642" cy="1614638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4234" y="584963"/>
            <a:ext cx="4339166" cy="830997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শিট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ট্যাব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8194" name="Picture 2" descr="E:\MOTIAR\Motiar D. Content\Class Viii\Picture\পাঠ ২৩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5807740"/>
            <a:ext cx="7924800" cy="2120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676400" y="1469649"/>
            <a:ext cx="8686800" cy="954107"/>
          </a:xfrm>
          <a:prstGeom prst="rect">
            <a:avLst/>
          </a:prstGeom>
          <a:ln w="38100">
            <a:solidFill>
              <a:schemeClr val="accent4">
                <a:lumMod val="50000"/>
              </a:schemeClr>
            </a:solidFill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chemeClr val="tx1"/>
                </a:solidFill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ওয়ার্কবুক</a:t>
            </a:r>
            <a:r>
              <a:rPr lang="en-US" sz="2800" dirty="0">
                <a:solidFill>
                  <a:schemeClr val="tx1"/>
                </a:solidFill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উইন্ডোর</a:t>
            </a:r>
            <a:r>
              <a:rPr lang="en-US" sz="2800" dirty="0">
                <a:solidFill>
                  <a:schemeClr val="tx1"/>
                </a:solidFill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নীচে</a:t>
            </a:r>
            <a:r>
              <a:rPr lang="en-US" sz="2800" dirty="0">
                <a:solidFill>
                  <a:schemeClr val="tx1"/>
                </a:solidFill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বামদিকে</a:t>
            </a:r>
            <a:r>
              <a:rPr lang="en-US" sz="2800" dirty="0">
                <a:solidFill>
                  <a:schemeClr val="tx1"/>
                </a:solidFill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শীট</a:t>
            </a:r>
            <a:r>
              <a:rPr lang="en-US" sz="2800" dirty="0">
                <a:solidFill>
                  <a:schemeClr val="tx1"/>
                </a:solidFill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ট্যাব</a:t>
            </a:r>
            <a:r>
              <a:rPr lang="en-US" sz="2800" dirty="0">
                <a:solidFill>
                  <a:schemeClr val="tx1"/>
                </a:solidFill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। </a:t>
            </a:r>
            <a:r>
              <a:rPr lang="en-US" sz="2800" dirty="0" err="1">
                <a:solidFill>
                  <a:schemeClr val="tx1"/>
                </a:solidFill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একটি</a:t>
            </a:r>
            <a:r>
              <a:rPr lang="en-US" sz="2800" dirty="0">
                <a:solidFill>
                  <a:schemeClr val="tx1"/>
                </a:solidFill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ওয়ার্কবুকে</a:t>
            </a:r>
            <a:r>
              <a:rPr lang="en-US" sz="2800" dirty="0">
                <a:solidFill>
                  <a:schemeClr val="tx1"/>
                </a:solidFill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সাধারণত</a:t>
            </a:r>
            <a:r>
              <a:rPr lang="en-US" sz="2800" dirty="0">
                <a:solidFill>
                  <a:schemeClr val="tx1"/>
                </a:solidFill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তিনটি</a:t>
            </a:r>
            <a:r>
              <a:rPr lang="en-US" sz="2800" dirty="0">
                <a:solidFill>
                  <a:schemeClr val="tx1"/>
                </a:solidFill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ওয়ার্কশীট</a:t>
            </a:r>
            <a:r>
              <a:rPr lang="en-US" sz="2800" dirty="0">
                <a:solidFill>
                  <a:schemeClr val="tx1"/>
                </a:solidFill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থাকে</a:t>
            </a:r>
            <a:r>
              <a:rPr lang="en-US" sz="2800" dirty="0">
                <a:solidFill>
                  <a:schemeClr val="tx1"/>
                </a:solidFill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। </a:t>
            </a:r>
            <a:r>
              <a:rPr lang="en-US" sz="2800" dirty="0" err="1">
                <a:solidFill>
                  <a:schemeClr val="tx1"/>
                </a:solidFill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যেমন</a:t>
            </a:r>
            <a:r>
              <a:rPr lang="en-US" sz="2800" dirty="0">
                <a:solidFill>
                  <a:schemeClr val="tx1"/>
                </a:solidFill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 : Sheet 1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2" descr="C:\Users\Motiar\Desktop\Capture 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417" y="2723231"/>
            <a:ext cx="79248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21418" y="5807740"/>
            <a:ext cx="2245783" cy="2120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2097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217" grpId="0" animBg="1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43200" y="381000"/>
            <a:ext cx="6477000" cy="70788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000" b="1" u="sng" spc="1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New File </a:t>
            </a:r>
            <a:r>
              <a:rPr lang="bn-BD" sz="4000" b="1" u="sng" spc="1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তৈরী</a:t>
            </a:r>
            <a:r>
              <a:rPr lang="en-US" sz="4000" b="1" u="sng" spc="1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4000" b="1" u="sng" spc="1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করার নিয়ম </a:t>
            </a:r>
            <a:endParaRPr lang="en-US" sz="4000" b="1" u="sng" spc="150" dirty="0">
              <a:ln w="11430"/>
              <a:solidFill>
                <a:schemeClr val="accent4">
                  <a:lumMod val="50000"/>
                </a:schemeClr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733801" y="1905000"/>
            <a:ext cx="800099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644" r="8185" b="16129"/>
          <a:stretch/>
        </p:blipFill>
        <p:spPr bwMode="auto">
          <a:xfrm>
            <a:off x="4337256" y="1143000"/>
            <a:ext cx="6025945" cy="525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3" descr="E:\MOTIAR\Board\w 4.png"/>
          <p:cNvPicPr>
            <a:picLocks noChangeAspect="1" noChangeArrowheads="1"/>
          </p:cNvPicPr>
          <p:nvPr/>
        </p:nvPicPr>
        <p:blipFill rotWithShape="1">
          <a:blip r:embed="rId3"/>
          <a:srcRect r="50000"/>
          <a:stretch/>
        </p:blipFill>
        <p:spPr bwMode="auto">
          <a:xfrm>
            <a:off x="3505201" y="1143000"/>
            <a:ext cx="876299" cy="525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3390901" y="1143000"/>
            <a:ext cx="552449" cy="5554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684639" y="1622324"/>
            <a:ext cx="609600" cy="5493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381499" y="2268446"/>
            <a:ext cx="723901" cy="10081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880737" y="5725180"/>
            <a:ext cx="19050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4. Create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52600" y="1490246"/>
            <a:ext cx="14478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1. Office Button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52600" y="2448580"/>
            <a:ext cx="14478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2. New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76400" y="3276601"/>
            <a:ext cx="1524000" cy="830997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3. Blank Workbook</a:t>
            </a:r>
          </a:p>
        </p:txBody>
      </p:sp>
      <p:sp>
        <p:nvSpPr>
          <p:cNvPr id="14" name="Oval 13"/>
          <p:cNvSpPr/>
          <p:nvPr/>
        </p:nvSpPr>
        <p:spPr>
          <a:xfrm>
            <a:off x="8686801" y="4648200"/>
            <a:ext cx="723901" cy="10081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762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2" grpId="0" animBg="1"/>
      <p:bldP spid="9" grpId="0" animBg="1"/>
      <p:bldP spid="10" grpId="0" animBg="1"/>
      <p:bldP spid="11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609601"/>
            <a:ext cx="8077200" cy="64633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কি-বোর্ডের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মাধ্যমে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নতুন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ওয়ার্কশিট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খোলা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76500" y="1596788"/>
            <a:ext cx="7239000" cy="646331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Ctrl+n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চেপে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নতুন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ওয়ার্কশিট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খোলা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যায়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pic>
        <p:nvPicPr>
          <p:cNvPr id="2051" name="Picture 3" descr="C:\Users\Motiar\Desktop\Capture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74245"/>
            <a:ext cx="8077200" cy="28987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867400" y="2874246"/>
            <a:ext cx="1371600" cy="32615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56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81400" y="1066801"/>
            <a:ext cx="4953000" cy="1200329"/>
          </a:xfrm>
          <a:prstGeom prst="rect">
            <a:avLst/>
          </a:prstGeom>
          <a:solidFill>
            <a:srgbClr val="FFFFCC"/>
          </a:solidFill>
          <a:ln w="76200">
            <a:solidFill>
              <a:srgbClr val="6699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জোড়ায়</a:t>
            </a:r>
            <a:r>
              <a:rPr lang="en-US" sz="72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72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16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3276600"/>
            <a:ext cx="8077200" cy="230832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Ms</a:t>
            </a:r>
            <a:r>
              <a:rPr lang="en-US" sz="4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-excel </a:t>
            </a:r>
            <a:r>
              <a:rPr lang="en-US" sz="4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প্রোগ্রাম</a:t>
            </a:r>
            <a:r>
              <a:rPr lang="en-US" sz="4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ব্যবহার</a:t>
            </a:r>
            <a:r>
              <a:rPr lang="en-US" sz="4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4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একটি</a:t>
            </a:r>
            <a:r>
              <a:rPr lang="en-US" sz="4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নতুন</a:t>
            </a:r>
            <a:r>
              <a:rPr lang="en-US" sz="4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ওয়ার্কসিট</a:t>
            </a:r>
            <a:r>
              <a:rPr lang="en-US" sz="4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খোলার</a:t>
            </a:r>
            <a:r>
              <a:rPr lang="en-US" sz="4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ধাপগুলো</a:t>
            </a:r>
            <a:r>
              <a:rPr lang="en-US" sz="4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লিখ</a:t>
            </a:r>
            <a:r>
              <a:rPr lang="en-US" sz="4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="" xmlns:p14="http://schemas.microsoft.com/office/powerpoint/2010/main" val="134541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91000" y="457200"/>
            <a:ext cx="3200400" cy="92333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Kalpurush" panose="02000600000000000000" pitchFamily="2" charset="0"/>
                <a:cs typeface="Kalpurush" panose="02000600000000000000" pitchFamily="2" charset="0"/>
              </a:rPr>
              <a:t>মূল্যায়ন</a:t>
            </a:r>
            <a:endParaRPr lang="en-US" sz="5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47900" y="2177956"/>
            <a:ext cx="7696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১।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স্প্রেডসিট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bn-BD" sz="3200" dirty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২। ২টি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প্রাচীন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গণনা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যন্ত্রের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নাম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৩। ১টি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ওয়ার্কসিটে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কতটি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সারি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থাকে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</a:p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৪।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স্প্রেডসিট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সফটওয়্যার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ব্যবহারের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উদ্দেশ্য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="" xmlns:p14="http://schemas.microsoft.com/office/powerpoint/2010/main" val="118589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9500" y="780870"/>
            <a:ext cx="4876800" cy="1015663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বাড়ির কাজ</a:t>
            </a:r>
            <a:endParaRPr lang="en-US" sz="6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AutoShape 2" descr="data:image/jpeg;base64,/9j/4AAQSkZJRgABAQAAAQABAAD/2wCEAAkGBxQTEhQUExQWFhUXFxwaGBgYGB8cGBsfGRofGhsfGxoeICggHB4lGxwcIjEhJSorLi8uGh8zODMsNygtLiwBCgoKDg0OGxAQGzQkHyQsLDQ0LCwsLDQsNCwsLCwsLCwsLy8sLCwsLCwsLCwsLCwsLCwsLCwsLCwsLCwsLCwsLP/AABEIAMIBAwMBIgACEQEDEQH/xAAcAAABBQEBAQAAAAAAAAAAAAAAAgMEBQYHAQj/xAA+EAACAQMCBQEGBAYCAgEDBQABAhEAAyESMQQFIkFRYQYTMnGBkaGxwfAUI0JS0eEH8WJygpKTohUWM1Nj/8QAGQEAAwEBAQAAAAAAAAAAAAAAAAECAwQF/8QALhEAAgICAgECBAUEAwAAAAAAAAECEQMhEjFRBEETImHwFDKBweGRodHxQlJx/9oADAMBAAIRAxEAPwDlnBctbTdf3lsWlOlmzjXjoBGoahI2Ewe1PnjwgFuzassBKa4Ll9WNSls29iQv/l6TVSLQbUFZmJJxpmc4Mk7nz2mpHBcHrRkhlvJreW6V0qANOe+oMIjJOdqmrJ7J/GcSr2VV7A96NTM4uASuxKgZ1A/+0gHECqf+DGpwzaFU6ciWJ/tCg5zuQY77kAtwfdlm0kTAAYBlJ6gdHdckTEDbGJk8n4UMSxEgK0gKHIGmCxQ9hODjMd4BIxroaVEng7tsSA5UohYXMq2oLgLBHeQDiZzTvGcaLrTZV3f4rjMNIxiSqsRA/uOc1UJZLmFEDeSNoHcgY3/EUWuMcBwpI1ZOnG3mO0fPv5p0Kh67ZZn0qZYYMmDgR5zAB2pzguNe2hQFRDaoYA5UZAO4DD7xg71CS8YnW2rAjPwx5nsQuI8eKLVwAg+uRgCJ2B/0KY60X9y5bJF22s9RJtkliFY7J/UQDIye67EEm94bjdC6bTh9aiPeHqI/AKwJKn/1np2rHG6AxhIXUCVYyfXrABjfadxvArU8l4crD+6dU16WIUMBAmFOkgmPmYkRNZSguJHRr+Rq1m2A1rSbgDEN8QEAqQO+5hoGK1HJeOJuD3ZMlTgSDjcQN9pA9MbzWFs8y1RrHUuS2QVg6VYgAH9R3AitBym8Pd6H6dTHpEzOOoE7Y75GKwhCpW0TZ0HlHPASskQwEjxjtk/P6/ONPXPvZvlTOAQoNueobAHvgmQQuP8Aut/bWBEzXazSIqiiikUFFFFABRRRQAUUUUAFFFFABRRRQAUUUUAFFFFABRRRQBGvceikqxgj0NFZ/mB4j3jwGicROw2oqeX0L4ryfKguszi4zjUxA3A8bxAA28Vu7Lr/AALFkVw4Nssyg+7galuB11ahbJaEAEz33GCsWWuSsk6EMbQApk5JEDJ+uO9aK5xnu7VpXtysFlAK6g2JInqVZWCpBBA8wQdMxaD2im1c4u3aZDZAt4uWhr6wp/lkhipHnVJWd81H9kuavZuj3bW0DWyt0sJBXV1Sp+IhQGhSJjfevb1tWt3Sp6nZVWW6pcgmSTLA+SSRG25qifWhIMAznAkEfiN6pO9jW0ar2o5hZW6gVhcfDXroLKdWokpoZYGhelfiEBewM45myYwPH6Uu++oyd+58nc/nSnRZbQWYCIJAU+MqCe57E0DQ3r37z5FLt2yYgSTtGTj996TbtlpgEwJMCYA3J9Kc97tgKogGO+Nz5O9AyTwXEW1jUqkgEkvLBiJAUAbCDv5A2FSV5i1wBHLaADpUMdIIXJA2GYP3Heq0hSHyQRlQBg5z3wIyN9oqW/BKj+7uNJKA9GQC6hgJjJyAYkT3jNNKyWkaT2ZW28W7huKjABnTqYDUJ0rtJOPqPOdl/Ai1cYe9a9cFwC2xGonIEGSQOmCMx6YrH+z1+2rlGUaW+EqveBODMnAIA2n7a7guCcXDcVGWwrAe8iFYyCCJ9DM5HmkruqM2zq3szy+9ZJDCFxMmZgQY8Z9BP0zpKqOQ8cGS2skysgk7wYxIBO3ireg1XQUUUUDCiiigAooooAKKKKACiiigAooooAKKKKACiioXMn2UHc5E7iDgdxmMxSYBe5pbVtLGD5O207/5/wAUXOaW4OlgxAG3/ltMea5r7cczYIrgrctTBZGDg/IwNwNogZgmsq3tCy3Qlq8qrcEIQWAz2aBJAwpxBIx2rJueybOicb/yFpuMoQAAxDb485orC8Xfs23ZLlriLrg9Vy2UCMTklQcxNFZc8hXJHKuXcu122fqGlkyF/pZtBYd2IfSNI7t9uwX+AtL7t04R3s3bBLXQWuoz2cqz+9hbIy5OqIEgxNcpTjLipwqElkRtSISFtnW6sylgQRJUEyf6RtXdeMuC7yw3rVwOSrOyamFhiSey6I1kghYDdgNVdsaIkcP4bk3vL+m0xa0bwQkMGuEnUelFJa4YDAMoIJA8xVTzSxocgFmEnrZSpJnqnVkwZGQMg4rbcx4Nv4b+KQuDq6bhW5afog6QVSC3Q0HYHUNUrmo9oEsEAcNb0CWJFxpuMYPUxkjaYXJGk5JcgSUjK65OZO/fua9v3i7Fm3YycAZPoMUu3aBkkwAO2+8YHekmwckA6Q0aiMTuATsDAJj0NAyUbY0g6QIUTEk5nJ8H6gY2qERUnh+ELBjq2G2STMaRA8kj0/CmLtoqxU7gwR+8UhId4ZwuTB+cgjeCI9Y+1O27Za6Am7GR5mfXO9MJEHVG2PUzUotpOrOQCDqAMglQVjcAj86Yjb+yHs1cvMWlGJ1FyzjQFQxqJEtJzAjdZJjB013mQU/wrpd02yyOzuGKwynAHTMqNRU5A9a51yjj7isj2iQyhtUbjBDb9oMwPGfToPsPxurine+i3A4dWZlQxncMcHaMzsN9qqL39TJ+DtPKPde7UWSugAQFiBgY/wC81OrE+wg0nIIBBCHEMPpOqIOZ7DattRJUzWLtBRRRUlBRRRQAUUUUAFFFFABVPz1mQG5qhRExv6ASe5/TerTiHIViBJAJA3n6d659zfnd1LlxrqMQunoIIHxEGDI798jp9KKsmTNPwvtApVSWGcwd/rBgfWrTheOVwMgE9q5xy/ikKtcugDLQI6V6jtsDsdhid4p7h+MQPrFxmVtgYMCBnOO/qMeTXP8AGalXj6EqTOl0VVcr5gXiWUjTjcNIxkHORBqwfiVAJLAACZJgV0FpirrQP2fwrOcw5kBIBaFjWdmM9lxjMCY79qrvaX2zS0dKeUJJmAr5E4OTsV3rl3OPaW4Ljmy0k9G8naFgwCCASZztviubI5TfGP8AX/BLkTPa6866IIBOlktkA95AGuRPVg/gRWa5H7O3mGu/Is28GGHvAGcKRbXMNkmI2k1qeW8u4dgov3WV2JYqFRoVZ6U1pALDrUkggRiYpJ5WLtz+Fs3Rw1v3oeHaYQYOp2eQ0DVpWdTMswFrXGuFJsSZK4McR7tPc8f/ACtI0azLR8428ekUVEv8ouWj7tSrKkKGFwQdIiR/NXx4FFc7We9NF/J4Od8o5hbsoddubqBXtOD8Lhxc6tUgjSIgAZJHcmt4n/Iq2QNLFvf6rrWdJRbLXGNwqWMKxZSpFxQIM/3GMDzJPe62DOSlodLBcBG0wCpMqBsai8Vxeu2AFgyrEZ0qQoSVzHUACcbqMxt0qVons0vFe0LXLV4XOIvPbIPQQpEkMVAMjSms7qJg4FZTjeN1IqR8JJnEmciY7jPrJNRlecTgkTP514RqPSp7CBJnt/umlQ0qDUNIjeTJ7mYH+fvXiMex+n7+tNmnDbxqBqih5LmqA5nSoCiQBEkkT5ljn1M1M5stpgrWS+SQ4ZgxmZkQACJJ/ZqsU7ZI80+eKzqMEwB8PcDfff13pNbsQwthjGDmfwEn8KlcMgIBbsDAidUdj8qXcYArqkg53kAE49RmcQMRG+ZXCMpGjp1H4XBIEATpiMydyTIkeKAfRJ4Th1BVQ8KQCGIETA1avUE4B7EVuPYIr/FoLrG5awDkxJEn4d87/Wubm4ykrEA5K5zjwMZjftnatLyjng+GGECVO+wicZIzt6Cn9TKXk+oODsWwAUCxJMjOSerPqakVzb2A9qv5ZVlktLjRksWPbPj9PNdGs3QwkfmDB7gxiRQaRlaF0UUUFBRRRQAUUUUAFFM8VxS21LMYA+9Vl/nqdJRgd5UwD6HJB3280Ccki5rGf8jco97Y97bj3igk5+JdJmM9vTJqHzr2xdWKqp0yF8EgnJM7YmPJxVd7N+3ZLMjqxU4XA94GYfaMA95kfKiL2TzTMRea5dtglgughGzBDFie+7FtZmDlRvM1Y8wufw9qzBS5cAggKwuHXgHBh/mR322n32oS0E0q6hz1OkFYj4YAwSqwpMnecZqo4bmrW76vbu/AFChyTJktG0ACFMCMwczSlJXrog3vspya+bgg/wArIl+pgxGsjaCZJIwInvFbJ+Vm4hDDJcapOSA2MZAGmDv2rn6f8hX2OYJQZgwoMgZHcR+kya03Ked3JcIvvbzkmNQ0/DIBM/2iYgETHgVPKI1Rm/abkBtWbiXLrEuyAuAswrHRJM+QpIAggEwJqv8AZTl3DdNwJ75kuF3YkK4CshRlU6WmPdzkr1kdzUj2htPflheKszahK4RkVmtmAZBLQAROmY7xWeu8j4hwGLN1odZChm1BQztIw2q6SNJOI1blYmOeP/jA2vNuC4e2bvE2xb/lKCyozZVm94q6REgALERAAGINc84Hmvvb1y7aW2WdEnFwKqpAILCJMKNTTkd5OGOc3FSwq2kuJcZupLkdS3AoUKW0NCtCiVJicwM5nhr7e6YBlUWyRcAKyUZggiTqcgmIUbZJ8TTnuyls0B5zxckpcXSSSBqOATIGDEiY+lFRuC4y8EWOCS7I1a9XEdWrqnodUnP9IAop8fqLZm+J4px06tUroMQykEhgoxJyBPqKjXC2nSQOnJkDVjpiTnvsJqx5jwigABgzapdgAAJgKAe57nbcfSrurpH1xn75H0P2q4NNaKQiwhdltju0DbdoG/jak6YE+f03r1lAiDkiflvg/vvRiB5/LJ/1VlDc08R0jH7zSSfMGnb0aEG0jP6H5b0mAwuNx8/32pRM47j9B/qvbpJCk+Pvnf1pNtgCCRI8bT9qYAwEev5+fxqTwN8DDAkfPt48x6CmreYnbY/+IGcfj+NP37cLGDB6CCJIMbjc4g+n5IQi7eBcnTAJkxkROw9MfnVnw3Gm3pKxB6YgwpJMxjfSRsfET2qEC6TqJn+nx6znH2p/h7AAl4AJEGdj6gZ7jbz2poTR0z2b9o7oOrrZZEkEk7bhfkfPfYRXdPZ6/rsKcnEEkyWxucDMelfMXKVCkOgyfi6iCJ+kYOZx9c19A/8AG1i4nDabl1XzIAOoiROSMDMiB4paM8apmuooopmwUUUUANcTxC21LNsPufQDuT4rNN7Vln0qgWD1AkaoG5Gw+hrScQqsCpgmNsT4kVkOe8qt8Pw7OxuEmQMjDZIJIA+3y8VSoiV+wx7RW7t1feqy+7gQWIgHuG074z5xg1n25tatI6wHJHXcIM+pB7geR61IXm6Dh2VyfeYCzmAR6GCfUjxk1m+L5iTbuWx7sLsFZ1LgkTIyAQY8zjNDfsZM94X2gS4zi3w6OZgnViMdyIxG3jzNQOCce8N0IrOrgAIGnqDQwAwQsA/Mz6Bwey119CC44U5aVUKMSTBbqwDjuYE5lby1wdjg5dGJd9SFAxgxEkDeZnIAGTtWeTildgY32lA1a7jMrsY6lkE5ORvuTme0xuKh3byIA2CIDNpPSSnSo6hqClgQTEwMjNaHmHHWb6j3mgMRmfMiZbsZCnq+9VHMOU2VsOEYNcDMRGQRGowZzged19axUvYpDXA8erOALarpAYlhhAGAAVdi2B1bwPNbn2a9ov4XgjaRwzNlXMEkvhu5b4urV+Fc24Z2R8x0HKkdgMNjOJk+gG9W/s9ztT0HT1uq69I6AdQcmCJP9IzkP2ipcpRWhdGs4Ll7s9ssyrZKhmcRqOk5XQCFEkxmQIyalcRaUsrOxRA38wRqXTp1KGVBEAgmJMmO9VN3mum0fd6eHCL0gELrwQ2RBHcE5OfODTn2kA/k8UHe2bmll/rIGWhgoJUzkTJ1LisL+Iqr9SkZv2llrzEt7y4x0rbLlrgIJBP8saNwenUTtk0i1yrifcsAty2jqsq7aRcAJKwCAGHvMjPf0MaHmPBWb9x+Ls8RodVRxaZCGBVdSlTqGpRnSw/tHc1mLfEkWnVhqtx8R1SCCIIglQYBGQcO30601H5UVZu+A/445kttV92piY/nBcTjDQRjyKK54vNuJXFu7d0D4YuOoj0UPAoq/l+2FDHMeLU9IGCZ+Niu5MxOWyc53PzqJwqAnqHS2J2jxnt4n50vi0bXGJbwIGTOJAgfLHrSBZ6SxkLMTG5Pbt2k/wDc00kkUhprZBziDH2p4JKKYMAZIEjLbTsO5ouDXbD7sp0n5RKn54YfQVHamMcRQZE5xG+fl++9TWsjSjlgF0adiTI3gRnfz+ks8DwTO0CRCljnbSD9sA037xiG7gAZIkqAQBp8dtvNICbxHEqVddKgf0BTMQdy252id4+dVmgk+PninrtuMNIPpB7SQfWSMdsjcUyG/wCqaQCio0TIkHbvkflj8fWvARGCZ8dvQ0/f4OADkEgGGEbgbHvv3jtvXlmypWSSpG537xgY2Md5zRYhm84MQIxn50kKdvr/AIP414wpSNGZjzG9MZfezVwoQVC+WJ/tBBjHYmBmY8HFde9leO92bJsCWdutQZJhRusbZB9JwIrkXImJK25gMM4HqTBIgHpEHO/31Ka+HlgWZkYI5JGjQcABjEEjsp2VidpGMvzEpb2fRdrjlYSNR8wrH9KqOZe2XC2jpDNcf+y2pJ9Z/fauQJzW7DWmuEW9QJtq0bZKk6pIOxzsO1WPLeYW7caLcY3kSYzJaZreFNWzs/DOtI6rwXtPYux7ssw7wJj5jcVYjj7f933BH6VxDiONWdSKyPBhlIU/gQDFWnK/by8hS1etG9rcIroALktgAiYPzxTaRS9N50bvnvEuLguWipAUiQQDOABtLZJxmsxz3+L0aX1amExqDrnvn4DmImMDbetLxiAqdS6oBIHrFYbmPtHeke4iMSmHMzpYepAmfkO5rmzZ3H5Ujmz4eHTH7XIrRVveXS106Tp1RbWOn4VzpB7AiY7YqFxXIdNxH4Zteq4DqNsEASQVCE7Z1GcYxtFS3uXMPMPEGGOnvssRIOxMYn5UleaooIJXWAARESdjI/UfavPj6rKnaf6HMl5HOKsQwVVAfuxEDAM/1QcHbtjxVLzC3xUFbeklyVkg4UyZYMQSdwYJnxVpc5sRgMoDLDGcBY29YI7U7w/EBZadxEfPxG5jIo+LO1IrijKc55bxKW1YDUNBDS0GSZyCBqHYSJjf0oOHugXhqdSoyrIpktA28icHefFdG5koZWhiylWVgNjIIyMn6/KsC3I+KRrSe7L2lZRqQBYyCGJA1euR/T99sOS+xcfBE4uy2tb1oYYhYE4IXI1aQdMAbjsScVM4LmF9VZml9ZZVAJzohzcx2VWWBuSxk4NNcJa93xF/hdelXJFm5cMD3iHozOkTDCQRk58U7zZryXLNnqVioyZ1QzMqnRJE6RgZGx3zWz2rHXuWqcrtW7Yu3AYTSzTxEM8ySgSOkFUbczg4MCqm9b4fiWNwoW+KbevsRGskY1TGTHwSZECrq/wFsFNSKymTcuOxuXYViFDScDStwHTkSDBgzT/xXDKp90lxVuYU6yTCHKmSd5yyiDKxvjCMrVq7EM8z4lbZW0yuFYaSYm4EA6hOBGFkjBGcwJpuP5lbaEsq1pQCQWcySwUEA9KgETLEZH42HMUuPcZbaEqmXAnQdZEYJOoSSQcA5xvMTj2t2+jSHtumn3jr1ocFojSOltUEiRkZrfGkqvstL3ZD4fiulZcDGxdgRGwj5UVuWsK5Le6mWJkpJOTliSJY7nAEzGIopPLHwafBf3Rz6xeDXAyoNIJ0gQCWZYidyJzGYnG+Y4vKEKEEHyMn5EGIyO1N3bilQBIif39fNJ99IhhPg9x/n6110QP2UlGQNOrqUAndRkEeqn6xTV1RiMwomN5Of1FLTh3w6ZAg6lxpI8/2n8+01JfhffmU0i7/AFWyQv1QkwZ307jtjZWM8skpw7MpPWQm8erY7iMf/KohuBhDb9j4G0VZcys6LNhIgkuWmAd1AlZ6SNo381WcXbAdtPwydJBmfFCEJukbznvvPr+NN706lzefB2A70i4hU5xsfvVDH0aEYE5JGCM48HaO32pd5cBsAf057/I/nXli1rBzBA8b+n2+mPWp/JroJb3ipcXRBlXYoohQwCMuxb1yMg0gStkCxbDMSCRAmdoO5OPHgV4EALBWDeMYMEdskjePvim7oIg6dOCAQCA0YJzv61Ie0ztqAln6oWG3J3Ak7j6YNAFlyohTqyIYL0iYOkjE4kEjxGProOOR3J0EvoEqjZBEj+qTkCJB8GDWV4S/cdtIfG0YBO+xj4jJ7yftWh5dzRk/sBkmGIQrjLOVgk7x8RzNRJbI1eyx4r2P9673CWGpiTiRjxiveF9ktEsHPwtuPKlfHrNSrXCv/TeukdovOftnan/4e5//AHXf/uv/AJrRS0e5HBFvkl/cp73seZj3nntOwqv5vypuFsMVc6jcQgr0kQDsZnvWoYXe1+96xdf/ADVTzm07J/Ne46BhOpmYDv5BB+oo5Ez9OlFuvYoOScXe99b1tc0611E3XiJzIDZHkYrecf7S3VIC2RaNzGoElAJkBowg3kgTjtmk8n5X7sa9NtV3AZSTEbySSD6b1R3ueO3EFb2q2pVjIDNLLtBPw+J9NxXHnanLSukeTmXSRouYcxJ/lq2SGyd8GJAiZ+lUnGc1NpSD1MVn0Xf+r5enY9qr+ZcXcus62xBUyZYARO2SARG49K9uXYtspIQmRKkuwAEooJkROZkEYAGKxjj0rMWyZw/OFWHuN0D+pA2mf/EnBn6xG1S154hvaNxpnBk9zqPTAnxI74qrs8A1tfd9Fx9JMLh1B/8A9NgSBuQPGZqHY5SdZZrhZZALEEwP7BBIJbt9I3rTjB9gma484UsSrCC2k6iR+JEbSYJ+U7VNfimbPYf+YAbHSAcRkD/JkVmOY8hQXOlf/NlDMNIjGMSMEk5OT9Jp5wnu1VrgJaFDrbLQSJA9T3gnM7E74uKa+XYzzm38PetXJtkgka2Q5lTB0yexEZiSudql2ubWeJtmw2m1ftW1/hrrQ2F6lV26mk4UOveJmmFcGF02oubCGUazjqXvMxBjbMmoje7W8qhF1ahqAnR0gAZJwfXyKcXumCIh4yLgFx1YoVt6zEadLEjSDJku+YnOSMVKRRZRQI13Qx0KwP8ALghT0kwzOoAG4CEmDEMe2CPavO6Kh1NpBxhidasVG8qCBOKb9ltMM11W98ye8DFJXTgQpY/HEEMB6SQTp00ouRS0y25jwiiwoK6QCVUzpwOkqBMmFMSds75rL8/Cg2RaHUiyxMAEnchf7e0fP5Vo+P4fXfNoPbS2to+7KjWXBAxpYiTA/ojcRtFYfnQa3eYS0qNJnMNvEkDtnFTgi2+x8m1RfWObvpEsJ74BorHrf8k0Vt+GC5eRXQAB/VmTuMjECO3mmzbKgMVwSQJGDgf5FXfG+zV1JOkaOpgSeogAxPiSNvX6iPzTg3AtL/SFOY8sZkSfE/IjtFbrJF9MXJFajFcqSCRB7SJ/EYr3iFkkydhM7zgH8Zx6VO4Dl5e4VkkqJUHafiAkkYmcjx61cp7PtcUIGwXLMSud4MHJxmPmRmlLLGL2wckhPtGqi2g3doA8KNRZoH9xYgHxoI71nOITqgNrjdv9yfvNWvOgysxDHSjDSIwoBOkHfURn7+pqDad3caRpDODMDuT3AGN/SnF6sdkewhR11CPnsZx9vWveIsxAk94naPM7ef8A6a0PDcqDHTeLKhHTpziAQc+JE+sjtVnb9kzBFt1cGAC2HXuYO2871nL1EIvbFZlLtvSMN0xA6YBG5Ejcz5qIkqxCEzEeucEeua2vF+xLB1i4IkHTHfGoAk/L0yfSU3vYwEAqzKZmCsjf0jbb5Ul6rF5EpJGY5hxDFbaMCFC9AJGEJGyjAJcMT3kmfNI4JckuxUAGI3mO3z8mtZY9nAH0u66tBCgrEzqk5mJ1TjvT55CggXLpMzkt+M+hHnsaUvVY+kOU0UvIrdu5buByNjpUqGJYHUSAIIkd5HcA4ivW5JcU2rwE9QkIdLY3baQNpEHer/g/Z2xbuafftJUYnG5IIjtI2z+NSeS6H4x0WYGLhIGkRgKTOdjGBHmIiFmuT4kxty0c85hxFxrjKzs0MQJOMbY2FWPIea30LqHaBadoPUAQhKkTtmPvU2/7JXrzFrarlmJlxME4/DFXHs/yLibKXhc1AKupNBDDESGjIWJBzEma6pSpWdnHLGVoxI4y9duqGuPqZgMscSY+ldR9muFFuz/MdrrBiAZMmO8hu3YHxWH/AP2fxevXpVZM9LDE5wMfathb4u5w/DOQpUhgkouF1ggM4VjjBj7fPLOpNVEXHKk27LDjuOKmAJM7T5wAe0Y/xWd9pOC1zdVCWVYZdQUyYyBuQD2IySPWfOF97xEKttmuKcsox2ALTtkHbz861vA+zN4Wha91rO5lunUTqYwD3Pr9e1ck5/C6eznm2tHMOardt9QdGgjUV3B7CQZ9f2ad9l+a3NRQr75WgG2U1zJG0yRkDbeY7iuq8R/x89349ADTqKYOREQMEb9uwmYmjh/+OBatkDSWO5HS4BJxqBBIg7ego/F4+NMzT0ZC9xiW5/hkSy//APGwC6ZA3npktncj6UjguKVSCzN1SABBVgQB1N3gjuBso7AVIvewHGWusWhdKsNCM2u3icuu2FgepJquucj4tSiMCmo3iimYX3YEEdRnq7AT374qLxtakBPvcRNwlv6W2gfCGkEMJIkRIJOIkZmk3z7wBUgMhMz89hGApiIEiD9ai8Dye+svfLNoYMukYef7xjG3r9BU/i+FvlgXti5b0sekAMQpXuVkDJ6d+nftUtxXQFXyfg76M5dGKAGAJliTOoETEDA9N42Oh5I2plW6ILTPTLCZAM5BI3jwT2NTOE9m7jM1u7cKwQ1souNikTIBCkEGZPeBVenIricXbNlLrlH03Hc9BBVj05mBImMbCpeSM39R2VVvlui3evEAqj3CgUwxZWZVBWPhLHbyfsrnXvSLdkKbdu2mmSsMSBJJWTGxjwJ3AzecZy1RxLcOmBZPv7pAJ94WaVUgRJE6tXhQO1WPAcC12Ljv7xAjMttvgbPTIMSSgMGAIkGcClN097+9CnRTXuRC1ZtXdZa6ksAGMREjobVBHVqIkS3iTWf4nh7j2luXQhYFnVGUQqmQSRHXkH4vFX3MLxV00r0IR0QCCSQQDiI1SNzMLETAR7Qe9biEW1aBtPbZA0NAGrIJJxBbMD7zURlK1f39CE9nNW4PTg6p3wMQcj8CKK1fubwxrsYx/Ma2HxjIaDHjtERiKK9FZTbZaX+LuAq7iVAwB2OJnpmM4z2oLLcAcqoIBM99u7ZiPUHf6VU2eJfiDpYMRJLRI95jTJPbB+EDt9p4u3bZNo2ywUBpmBA2JAGRqj6rXA4cX9TNobuXTBV4XJgBT1NOewnPbb8JlWuZrbhVIJLAAHJknae52x6moPP77FpuIVkQO04BOmQJOe1Q+V8wCk6ZjYyAdJmRGZO3rsKrhyjbE17lzdt2L2lbgiWMgEkkLMZO41QdMeKpub8r4eyNdi6dROxEhR5yv/t9xjen7XNLGtelzKswGkESZGrqOTmTtSr7WjMsDEnU4BJhMRET8+4JPpVx5RfvQ1aM/wDxD6VJYkyR+U/epvC84YKSJBB6QPOe57b+ds1FbhrX8MGZ/wCdAMdoJxsNwoafpO9QlAGmTusn0MkAfMkfjXTwjJdGhpOI5/cbGrViN/hJ/E+Z/wA0jmnG8SiW9WoQA+P6Q3w6jBk5PTIj1qh4dTAwCSe+w8k+I++RUi8hJYlu/gxtiP8AFR8KCfQmx7nfMbjXAZOpYBEEGRPoD2Pf9al80N8pZk5ZTcPkQJk9h8qqOGRblzqz5Ynedsbk1Pt2X1sU1GGgQZO8n8fSqkoql4EL5RwV/ieJhFdiI1CQDjEEk/3A/j61ufZn2Z4uxc4i5dsiWslFMaiWMS0AkBhBgjAzVd7FcRe4dmcNJbeQMSSxM7klic1u+H9p7m50t9N/tXLkzyhP5UVHK4S0ReD5HcUAaDgf2n8cUu7yu5ovD3WotbKrIJIJO6zsYxPgkVd8H7QEkdKz9f8AdTjxW5075OaPxkmujpXq5P2RjBytwIKXPqhP41C4rhmWzxFv3Tn3ioJ0sYhwSVHn0rpFnigdx9j/AIpy7xIB2P41D9dJrob9S5qmkcg5XfvqzLbsuFJljBWcnbUAcfv0uLfPrltcyQDlRid/WMMO/kVveJ4idhntnH2rB86sshZnXdy4xI7Aj8zG+2K5rt9HLGLjpiLXtq5DE6hnsc7Yx/jx61a8g9qmuqzsASDAnAwDkfl9PWKwHNuGGt9OCJYRBwZ6SD6z+FReERtSkTPUGUnuASQZ/wDiflJrX4UZRKOq2/aV2fSpjO0YMnz4+fip9zmJAAZZkxkSVnuN5P79K5meYsiBgCJjIwRsCNt9R/AVd8BzB3aA4ErqA1Y7A5P0MetZSx1tBSNxwXHIyTpGIGBPj7VG4rjbeSEPST/Tt5+R+p3NU9o6VZRdlSelj1QBAM9j9Oxqj4ri398DrmBnMzG4EemKhRtio0l7mhBZSxAJkER2/pBHfGx+0RSbfEM1shdOciBM+RBnfsR6RWeXixC2wNSwrAggA9hGwn4Rj18Z11viYXUwZlGCACQuJB323z6elaOKXsFBb5YluSSvUZDGCyxOCYOwxGfiPmpLXLYAwIQYM4G3aOwjP3rN8y5mTqMt07Q2kkxkTII8yPAHeqYce19CdS4JAJYkgzjwTiCBE77xWbUnsnian+IsFX6FlgA2N/EN9jtvB+ddyvibTIUUKVScMSxxIIM5nJMEedu2d4PmjFQHAhkKjEgzgSQSJ3ETsPobzgeIVrynpW3atiSttYAggGfO+BHbzVvHKqY+KL1fZzhCATwgckTrz1TmcOPyopS2XXCa9O493chM56QTgZoqOcv+xOzh/AcyuIxVFBaYVcFRr7Qe2cH1maVxXM+I1A3B7tgCY0wDtErgCIiTtBqrNqNLjVpGGY9vkB27b/aae4UjqLknM52M7z8/X517LhG+VAK5lzB7gQ3GMgEgE7TGfT86Vw1wIqsdQYtIMEzHwjfzn5ik37JvuCoUJsY6QoG0TsN8DwaRx1rQAZuEKojsoLb5B2P0MziqSVKK0OiFYXqkwATn5T85qabRKMFJJMEjGMYJ/qjJx6moXCGB5Jq74C6qaywBgAwTse3rFGSTRbRTNZ0kA7RH12I/1603cEf1THYY/WpvMUVlBQgsSZgbb/X7+KjcPZB0k5kgDv8A1Z/U1cZWrZJK4a0YJzJx+AMULbZmUHudx4AzHp/mrnhOVrAkhQNWA2TJx3xuBON1ntUzhOXFjFsEKCROzHfOfX9PWsHlXYio5XwBDQdOomQIkmR5jEdx9fFafl/KgI1DYCVmR/k/XvVrwHLQgiBI8b7VZWLA+seRXJlz30S34I9i3Um1bztEeTTjW8YIx96OGJHeB9Z+e1YK2SotltwaviFX7T9aurFto6og/wBozVFZvEf1ycCZJG/mrVeZkAbt9Tv9qWOL5UawWyXYUo22PlT3EW98GPTaq48bcZvgjPoas11MuxBHpWcoqMmhPTI5SkXlVsET8wIpx17SCabAj8v91LTZDsy3OfZJbrB7Zg/UfiN9tj6Vk+N5PeFwJq05BkTrlVIBiPMCdsetdV3OTFReL4BHgsAWBBDbEf7rSGVx0ylLyczs3LbIATEasEQwZWwSNp3Bn5Vdu+jh1KmLgdA7ZJ6jpOBvDHwcUr2g9nzEiRDAswyWWQTI3J76gfp5qnd0tsbhVlbSdUEMCCNwRgz9sT3rW1Lo0tk88Y3u7h0E6YUwAZkwMznOPrUZWW7cdFwq/BjIxJHp3bG4PpTHKudLf4m7bBIRo0DTnUDJaIyFknO+nParSy6/z76kFGchV8KoCyuN2YGR3lfGW4cVvv7/AJAqLnLra3beWCNie4ZZJBHjUGx5I8irrlfHFLZX3oZpA9ZhYB7j5GDEelRTwzNaukMqEuGAuRh9IOInYkmNzBqNy5NPDu2sG6xHTuZQTMGNjJONt4ptWidkniLjg3F1QydPrsG6TnKnx/g1VX7aB2vBgQ4ZCrZgkiSPTEEges7mrL3p/iHLiQQunsVZugRI+QkHceDXnHcjBVlIaCBAnY5EgxJ7YG0d6bajLQPRkLvNGkLnplwTOZGoEjyQfH1NX3JucECC6wVyDlQCY+cSRB+8RFQ+G5CNQLXXOwBI6lIjVB7/AKAimG5S1q9oEEjURAOVAzJjAAnfGx7Vpk4PQ7Oict5yptIdYHSMGcfhRWW4TirSoqmcADDeMDvvFFcLxO9IRzhL40MAe4gN1TtiNt5M58Go90MDDZBHbIOex/fypRcOQWx2238x23j8a9Fs6onsYPz/ANyPvXvLQIVbUl1UFo+Iz+JqRxau6adRIkGDEYBE4Hj9a9HDSXyREDf0zPc706L+5MkeDuBBJ/E1m5b0Mg8PwxHcTMb/AIVYEgnRDGACVjeB2jfEGPQ/XxbCtLQYByNiM6d94nP0qbxNoWWMkLKhlaCUkxiVBJ6TOKmUrYWyAODZjpAmEJJEAmAO07949KtuVWYtqbfxMrdupSCIYTgjLDI8GnOCR2QgKSJLamEgasdJyUwAB5E1ccBwywQAR385nyTM7/fftWeTJqgpUP8AB8vkn3hOr4hJkAMScZ+Hx2EYq95fwtuZZ5Mdh+v2qv4c5H934fbGKV7wKQc/Q6cmuSTsWjQWuDQkgMY8DH51JHLkgQJPzNZhbkdWfE6cj6jH605b4tow0/efO/6nekkUqNMvCIM6R+cU/d93iSsAen2xtWWfmjiBrYQIiftuP1r0cUzZnPqJ/D99qfXZVmrsXLZkrG+SokZ9as1cQP8AGPOwrGcO7dpwJ/t+W4/DGx8VM4fiWBySB3Ek/v50Y/zWOL2aLiWzjInb/f1p6xflREn07fpVWOK1TmROIHcdpJ/7qRw3Ez0zOfr52zHb71zZpJZWRNqyXcYjOM7Tv9IPjFRyO/UPQj/GKW1tRmcz8/w/e9R7batiWPnSRE9vEeflUrszHLsAEzgbH85pH8QNgY3PpivGc+Y7QRpkd9x+/vTJU9m1DJ0zgzgTttnPpVOPkXEeF2RDRAx+/vVdxvKUfqVQjzOqM4Bgeu+xkVYKok7Y8H1+xmlnGQTn6A0KNdDVownEezAXqWFcajI2MmfhA85JJ27VW8TZvWhatgC4gaSVbpncavQMScRsK6HxXCyIIZf1+tUfH8tdfgOMsxWOqZ6T5AnbGK0U31LZaaKIcU5logaYEiPhzmDExgGTifMDz2euqLJLhiSMsBmHAwCIiJ+feph4K4CbZtk6gZ0wEXwcyxB8VFscpv2u4J/rIM9R7LmGBnYeB8qq9MXIk2+NLhrewQqOruytOY9B9ztSuY3pVxbxnTkkEEjbIxBI+c1W22uL7x7g06pKMFKyCcwrAEROnP8Aac5qyt8YGtsSxPXIBJBICgHsMj5VE9DsY4k271tQ+pW1Qx1n4gBpg7gCDB7T6kGv4/nJBYzbZpAHQymF6guJ62J07QdwfFlZ4u3gwqoDE7lpXIjcnUMdt6reKW3xGhVCXLiNquSukKIkgmCJmMA5irg976GzL3+OdGKo1zQD098bxM5+teVol9mOGIlgxY5JXXBnOIMR6UVv8fF7p/0/kkwVvh/5U9yJG8DImYmBSrrg3EgjTv53k7fTx3qMrvgLq2GB+o75qXZ5Ybdy2eKV7dt9jgHPoZgZ8fSvRryVRJTglcgAtqbOkCQcAg5IGfBztUjlvCaXYu6KAuznJEbgZn5U3zC57p3W0QYeJUZ0gADqAwY7r6zUzguF1qAY1alOoRqXT8Mt+lYylS30NLyMLzZnDILbJMhjqIUqfNvABiNh4G1T+G4EzIhjOI2GNoGAI9Iqf/8AoxEa2U5kmSQfJmMmP+6trHCKm0EHMxjxjvt+FYTyL2E5UQOA5cCJcsPQHvPYLj9dquBaEenmP0GaTw7KcrDScwPz2qcghcIBHYiJnx+Peudu+yLsjDhweqCV2yAPE+T++1ITh1aIBx4/69Pzq/4C3AC6Vifqc+v73qY6ADSIHpiRHypployb8OMmCPEnB7fSnUA2IIOMkj9TP7FaG7YDgYbPfKx+WJ+lMLykDEiO2fvtkj02q1G+ylEpbVkYJBn9yfSnbdgjIUtJGzGB6kAE7eRFXK8nWI043HTj/H6VZ2eGUMkdmJGBHpJ3+opzSSobiVXC8rLQWyd4O65+YjzmPXxVuvLlVowT23A+g+1W1hCSQCCSDiF0jOc7n/dMqCDMDfONzU40VBEbi7QTbc+cfj/kVHtXOqdvU+nr+sVN5nwesQVBzMkxEDEQM5jGKirw2rSSCO0fqDgY9cVl6rFclInLB3ZOSGYmN4EdvI+W/pMGo1x42jfyZGDG0+mDG/3VwigfCGO+T+ok7bY/SjiVKtq1GAR859NI8GsYq+zFLZAt8aQSDGPIP5x+4p1WO4j7RP5Cnr1tjmJjw28+fWo5VgekA/KCR/uun5EjXSFJcXSSO22rA2jvXg4pgYjUJxjCj5jvvvjavLiZ1Aifl+B70uwihwSAR3hoP3APrUOKsh0LtnG5P77/AL714X/wBEj6H61LiJJUwJ7gn6eK8ZQYjxuP95qOA1ErL9s/Ed53H4CPpUDiOXD3kh2gDqXAB7gRiN+2/wCFaF1x2J8HeKh3OEgSBA3IOcf91PFpi4tGU47hFZhaDMzNqOTCjGxJnPoNoJqsPClFYICHUABNOoAR8huO85Na/jeWo/UDobuwI/x+X41S8x5M9s6myf7ywggQRIIwf8VS6oXFGU5hfa3fIgqpQqYEjuwaADpJMidsifNHs7zRFt5WCbks4Yz2gwDuNvpNPe0PBalGu6wOnUGA1KY7QNJGT4x4qhs8kuLaBhiF9N5OrBOCQJ2rpjGMod7B2kbxNCiFWR5MkmckknOTXtYqxx7BQHdwwwRoP+RRXK8Dv/ZPIynDnpJ7wc99q0XL1B4RScka4J3GBt4oor2cn7nREqkaFMf3L+S/5P3rWcrQSuB+4oornzifSNCUAeAABpBwO+kGaZU7fOiiuWXZm+yy4JAGXA3/AM1fcD3/APdh9AxAH2oooBdDvEGNv7PzU07HSn/pP/5UUUL2LRFssSBOcfrUmwoiY7frRRW8TSPueX2Mrnd8/QCnuW3DNvJyWnO/VXlFTk7X6hMvuA2Hz/U0nmuLeMdYH3YUUVEf3Jj2Q+LchcE/sVDv3WFy1BIkZg79Q3oorbL0a5CZzbpF2Mfy+2P6lH5UiyYtgjfS35ivaK5v+DOaRU8tusygsSckZM/3VIvqPdkxkNg+KKKxh7CkR+GYw2f3BqNxuNsYX8xRRVP8pJb8FnfOBv8AOvLLnydv1ooqjSPY4Nj/APGvL4y3ocfhRRUlnjqNSY8/pVfxagl57Nj022r2ipn0Rk7Ilu2PeAwJ0MZjPanLyiAIwzNqHY9IOR3zRRTh+Rjj0ZflbE2x82H0DkAfQYryiiqJP/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1" name="Picture 3" descr="E:\MOTIAR\D,contennt Picture 2\ho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124076"/>
            <a:ext cx="5715000" cy="24479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84376" y="4876801"/>
            <a:ext cx="8150225" cy="1200329"/>
          </a:xfrm>
          <a:prstGeom prst="rect">
            <a:avLst/>
          </a:prstGeom>
          <a:solidFill>
            <a:srgbClr val="FF9999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তোমার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বিদ্যালয়ের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ক্ষেত্রে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স্প্রেডসিট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প্রোগ্রাম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ব্যবহার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="" xmlns:p14="http://schemas.microsoft.com/office/powerpoint/2010/main" val="66368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5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80BCC44A-C3C6-4A38-8594-83642A2C8BD3}"/>
              </a:ext>
            </a:extLst>
          </p:cNvPr>
          <p:cNvGrpSpPr/>
          <p:nvPr/>
        </p:nvGrpSpPr>
        <p:grpSpPr>
          <a:xfrm>
            <a:off x="2320119" y="931236"/>
            <a:ext cx="7219665" cy="5551451"/>
            <a:chOff x="2320119" y="931236"/>
            <a:chExt cx="7219665" cy="5551451"/>
          </a:xfrm>
        </p:grpSpPr>
        <p:pic>
          <p:nvPicPr>
            <p:cNvPr id="21" name="Picture 20">
              <a:extLst>
                <a:ext uri="{FF2B5EF4-FFF2-40B4-BE49-F238E27FC236}">
                  <a16:creationId xmlns="" xmlns:a16="http://schemas.microsoft.com/office/drawing/2014/main" id="{303E0BCC-9FB1-4F8E-8A76-BBC4DE0F0B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0119" y="1572681"/>
              <a:ext cx="7219665" cy="4910006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CB0446FA-B036-4952-AEE0-941BCFC21279}"/>
                </a:ext>
              </a:extLst>
            </p:cNvPr>
            <p:cNvSpPr/>
            <p:nvPr/>
          </p:nvSpPr>
          <p:spPr>
            <a:xfrm>
              <a:off x="2354237" y="931236"/>
              <a:ext cx="7185547" cy="6414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>
                  <a:latin typeface="Kalpurush" panose="02000600000000000000" pitchFamily="2" charset="0"/>
                  <a:cs typeface="Kalpurush" panose="02000600000000000000" pitchFamily="2" charset="0"/>
                </a:rPr>
                <a:t>ধন্যবাদ সবাইকে </a:t>
              </a:r>
              <a:endParaRPr lang="en-US" sz="36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71525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771" y="1485900"/>
            <a:ext cx="1752600" cy="1752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019" r="13792"/>
          <a:stretch/>
        </p:blipFill>
        <p:spPr>
          <a:xfrm>
            <a:off x="7287994" y="1371600"/>
            <a:ext cx="2315978" cy="1981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026"/>
          <a:stretch/>
        </p:blipFill>
        <p:spPr>
          <a:xfrm>
            <a:off x="5432368" y="2895600"/>
            <a:ext cx="1953993" cy="1936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03371" y="426145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Kalpurush" panose="02000600000000000000" pitchFamily="2" charset="0"/>
                <a:cs typeface="Kalpurush" panose="02000600000000000000" pitchFamily="2" charset="0"/>
              </a:rPr>
              <a:t>ভেবে</a:t>
            </a:r>
            <a:r>
              <a:rPr lang="en-US" sz="5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>
                <a:latin typeface="Kalpurush" panose="02000600000000000000" pitchFamily="2" charset="0"/>
                <a:cs typeface="Kalpurush" panose="02000600000000000000" pitchFamily="2" charset="0"/>
              </a:rPr>
              <a:t>বল</a:t>
            </a:r>
            <a:r>
              <a:rPr lang="en-US" sz="5400" dirty="0"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3600" y="5105401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হিসাব-নিকাশের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জন্য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প্রোগ্রাম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ব্যবহার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</p:txBody>
      </p:sp>
      <p:sp>
        <p:nvSpPr>
          <p:cNvPr id="8" name="Oval 7"/>
          <p:cNvSpPr/>
          <p:nvPr/>
        </p:nvSpPr>
        <p:spPr>
          <a:xfrm>
            <a:off x="2590801" y="990600"/>
            <a:ext cx="2841567" cy="2667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2742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8743030">
            <a:off x="881055" y="1209218"/>
            <a:ext cx="2967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u="sng" dirty="0">
                <a:ln>
                  <a:solidFill>
                    <a:srgbClr val="00B050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আ</a:t>
            </a:r>
            <a:r>
              <a:rPr lang="bn-BD" sz="2400" b="1" u="sng" dirty="0">
                <a:ln>
                  <a:solidFill>
                    <a:srgbClr val="00B050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জকের পাঠের বিষয়-</a:t>
            </a:r>
            <a:endParaRPr lang="en-US" sz="2400" b="1" u="sng" dirty="0">
              <a:ln>
                <a:solidFill>
                  <a:srgbClr val="00B050"/>
                </a:solidFill>
              </a:ln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Left-Right Arrow 4"/>
          <p:cNvSpPr/>
          <p:nvPr/>
        </p:nvSpPr>
        <p:spPr>
          <a:xfrm>
            <a:off x="3067050" y="228600"/>
            <a:ext cx="7372350" cy="3771900"/>
          </a:xfrm>
          <a:prstGeom prst="leftRightArrow">
            <a:avLst>
              <a:gd name="adj1" fmla="val 44697"/>
              <a:gd name="adj2" fmla="val 50000"/>
            </a:avLst>
          </a:prstGeom>
          <a:noFill/>
          <a:ln w="57150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মাইক্রোসফট</a:t>
            </a:r>
            <a:r>
              <a:rPr lang="en-US" sz="6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6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এক্সেল</a:t>
            </a:r>
            <a:r>
              <a:rPr lang="en-US" sz="6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60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  <a:endParaRPr lang="en-US" sz="60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658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00600" y="457201"/>
            <a:ext cx="31340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u="sng" dirty="0" err="1">
                <a:ln>
                  <a:solidFill>
                    <a:srgbClr val="00B050"/>
                  </a:solidFill>
                </a:ln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শিখনফল</a:t>
            </a:r>
            <a:endParaRPr lang="en-US" b="1" u="sng" dirty="0">
              <a:ln>
                <a:solidFill>
                  <a:srgbClr val="00B050"/>
                </a:solidFill>
              </a:ln>
              <a:solidFill>
                <a:srgbClr val="7030A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4288" y="1630111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এই পাঠ শেষে শিক্ষার্থীরা</a:t>
            </a:r>
            <a:r>
              <a:rPr lang="en-US" sz="4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…</a:t>
            </a:r>
            <a:r>
              <a:rPr lang="bn-BD" sz="4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4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86071" y="2492524"/>
            <a:ext cx="8534400" cy="206210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১।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এমএস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এক্সেল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ওপেন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;</a:t>
            </a:r>
          </a:p>
          <a:p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২।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এমএস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এক্সেলে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ইউণ্ডোর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বর্ণনা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দিতে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;</a:t>
            </a:r>
          </a:p>
          <a:p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৩।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ধাপ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অনুসরণ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Ms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-excel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প্রোগ্রামে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নতুন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ওয়ার্ক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সিট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খুলতে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960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62645" y="524470"/>
            <a:ext cx="7162801" cy="9233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Spreadsheet </a:t>
            </a:r>
            <a:r>
              <a:rPr lang="en-US" sz="54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অর্থ</a:t>
            </a:r>
            <a:r>
              <a:rPr lang="en-US" sz="54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54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1200" y="4800600"/>
            <a:ext cx="7924800" cy="1446550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স্পেডসিটের</a:t>
            </a:r>
            <a:r>
              <a:rPr lang="en-US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আভিধানিক</a:t>
            </a:r>
            <a:r>
              <a:rPr lang="en-US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অর্থ</a:t>
            </a:r>
            <a:r>
              <a:rPr lang="en-US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হল</a:t>
            </a:r>
            <a:r>
              <a:rPr lang="en-US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ছাড়ানো</a:t>
            </a:r>
            <a:r>
              <a:rPr lang="en-US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বড়</a:t>
            </a:r>
            <a:r>
              <a:rPr lang="en-US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মাপের</a:t>
            </a:r>
            <a:r>
              <a:rPr lang="en-US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কাগজ</a:t>
            </a:r>
            <a:r>
              <a:rPr lang="en-US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  <a:r>
              <a:rPr lang="en-US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পাতা</a:t>
            </a:r>
            <a:endParaRPr lang="en-US" sz="4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1981200" y="1600200"/>
            <a:ext cx="2514600" cy="13716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Kalpurush" panose="02000600000000000000" pitchFamily="2" charset="0"/>
                <a:cs typeface="Kalpurush" panose="02000600000000000000" pitchFamily="2" charset="0"/>
              </a:rPr>
              <a:t>Spread</a:t>
            </a:r>
            <a:r>
              <a:rPr lang="en-US" sz="4400" dirty="0"/>
              <a:t> </a:t>
            </a:r>
          </a:p>
        </p:txBody>
      </p:sp>
      <p:sp>
        <p:nvSpPr>
          <p:cNvPr id="6" name="Right Arrow 5"/>
          <p:cNvSpPr/>
          <p:nvPr/>
        </p:nvSpPr>
        <p:spPr>
          <a:xfrm>
            <a:off x="1981200" y="3352800"/>
            <a:ext cx="2514600" cy="1295400"/>
          </a:xfrm>
          <a:prstGeom prst="rightArrow">
            <a:avLst/>
          </a:prstGeom>
          <a:solidFill>
            <a:srgbClr val="FF33CC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Kalpurush" panose="02000600000000000000" pitchFamily="2" charset="0"/>
                <a:cs typeface="Kalpurush" panose="02000600000000000000" pitchFamily="2" charset="0"/>
              </a:rPr>
              <a:t>Sheet</a:t>
            </a:r>
          </a:p>
        </p:txBody>
      </p:sp>
      <p:sp>
        <p:nvSpPr>
          <p:cNvPr id="5" name="Equal 4"/>
          <p:cNvSpPr/>
          <p:nvPr/>
        </p:nvSpPr>
        <p:spPr>
          <a:xfrm>
            <a:off x="4953000" y="1981200"/>
            <a:ext cx="1828800" cy="838200"/>
          </a:xfrm>
          <a:prstGeom prst="mathEqual">
            <a:avLst>
              <a:gd name="adj1" fmla="val 23520"/>
              <a:gd name="adj2" fmla="val 31595"/>
            </a:avLst>
          </a:prstGeom>
          <a:solidFill>
            <a:srgbClr val="FF0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Equal 7"/>
          <p:cNvSpPr/>
          <p:nvPr/>
        </p:nvSpPr>
        <p:spPr>
          <a:xfrm>
            <a:off x="4959927" y="3505200"/>
            <a:ext cx="1828800" cy="838200"/>
          </a:xfrm>
          <a:prstGeom prst="mathEqual">
            <a:avLst>
              <a:gd name="adj1" fmla="val 23520"/>
              <a:gd name="adj2" fmla="val 31595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239001" y="1828800"/>
            <a:ext cx="3110345" cy="990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ছাড়ানো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বিশ্রিত</a:t>
            </a:r>
            <a:endParaRPr lang="en-US" sz="2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211292" y="3505200"/>
            <a:ext cx="3110345" cy="990600"/>
          </a:xfrm>
          <a:prstGeom prst="roundRect">
            <a:avLst/>
          </a:prstGeom>
          <a:solidFill>
            <a:srgbClr val="008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কাগজ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পাতা</a:t>
            </a:r>
            <a:endParaRPr lang="en-US" sz="2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127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" grpId="0" animBg="1"/>
      <p:bldP spid="6" grpId="0" animBg="1"/>
      <p:bldP spid="5" grpId="0" animBg="1"/>
      <p:bldP spid="8" grpId="0" animBg="1"/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590253"/>
            <a:ext cx="6781800" cy="92333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প্রাচীন</a:t>
            </a:r>
            <a:r>
              <a:rPr lang="en-US" sz="54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হিসাব</a:t>
            </a:r>
            <a:r>
              <a:rPr lang="en-US" sz="54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রাখার</a:t>
            </a:r>
            <a:r>
              <a:rPr lang="en-US" sz="54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পদ্ধতি</a:t>
            </a:r>
            <a:endParaRPr lang="en-US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 descr="E:\MOTIAR\Motiar D. Content\Class Viii\Picture\পাঠ ২২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600201"/>
            <a:ext cx="5638800" cy="3878411"/>
          </a:xfrm>
          <a:prstGeom prst="rect">
            <a:avLst/>
          </a:prstGeom>
          <a:noFill/>
        </p:spPr>
      </p:pic>
      <p:pic>
        <p:nvPicPr>
          <p:cNvPr id="4" name="Picture 3" descr="E:\MOTIAR\Motiar D. Content\Class Viii\Picture\পাঠ ২২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2276" y="1718604"/>
            <a:ext cx="1958924" cy="1676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E:\MOTIAR\Motiar D. Content\Class Viii\Picture\পাঠ ২২\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3733800"/>
            <a:ext cx="1981200" cy="1600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2019300" y="5724738"/>
            <a:ext cx="7848600" cy="523220"/>
          </a:xfrm>
          <a:prstGeom prst="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পাথরের</a:t>
            </a:r>
            <a:r>
              <a:rPr lang="en-US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গায়ে</a:t>
            </a:r>
            <a:r>
              <a:rPr lang="en-US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বিভিন্ন</a:t>
            </a:r>
            <a:r>
              <a:rPr lang="en-US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চিহ্ন</a:t>
            </a:r>
            <a:r>
              <a:rPr lang="en-US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দিয়ে</a:t>
            </a:r>
            <a:r>
              <a:rPr lang="en-US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হিসাব</a:t>
            </a:r>
            <a:r>
              <a:rPr lang="en-US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রাখার</a:t>
            </a:r>
            <a:r>
              <a:rPr lang="en-US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US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করত</a:t>
            </a:r>
            <a:endParaRPr lang="en-US" sz="28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2" descr="E:\MOTIAR\Motiar D. Content\Class Viii\Picture\পাঠ ২২\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2201" y="1828800"/>
            <a:ext cx="3223581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3" descr="E:\MOTIAR\Motiar D. Content\Class Viii\Picture\পাঠ ২২\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3600" y="1828800"/>
            <a:ext cx="32766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638300" y="5627684"/>
            <a:ext cx="7848600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গাছের</a:t>
            </a:r>
            <a:r>
              <a:rPr lang="en-US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বাকলে</a:t>
            </a:r>
            <a:r>
              <a:rPr lang="en-US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বিভিন্ন</a:t>
            </a:r>
            <a:r>
              <a:rPr lang="en-US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চিহ্ন</a:t>
            </a:r>
            <a:r>
              <a:rPr lang="en-US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দিয়ে</a:t>
            </a:r>
            <a:r>
              <a:rPr lang="en-US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হিসাব</a:t>
            </a:r>
            <a:r>
              <a:rPr lang="en-US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রাখার</a:t>
            </a:r>
            <a:r>
              <a:rPr lang="en-US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US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করত</a:t>
            </a:r>
            <a:endParaRPr lang="en-US" sz="28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2" name="Picture 4" descr="E:\MOTIAR\Motiar D. Content\Class Viii\Picture\পাঠ ২২\jon napier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09800" y="1542871"/>
            <a:ext cx="3200400" cy="3200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1485900" y="5432954"/>
            <a:ext cx="8001000" cy="10772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জন</a:t>
            </a:r>
            <a:r>
              <a:rPr lang="en-US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নেপিয়ার</a:t>
            </a:r>
            <a:r>
              <a:rPr lang="en-US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নামে</a:t>
            </a:r>
            <a:r>
              <a:rPr lang="en-US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একজন</a:t>
            </a:r>
            <a:r>
              <a:rPr lang="en-US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বিজ্ঞানী</a:t>
            </a:r>
            <a:r>
              <a:rPr lang="en-US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হাড়ের</a:t>
            </a:r>
            <a:r>
              <a:rPr lang="en-US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গায়ে</a:t>
            </a:r>
            <a:r>
              <a:rPr lang="en-US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দাগ</a:t>
            </a:r>
            <a:r>
              <a:rPr lang="en-US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কেটে</a:t>
            </a:r>
            <a:r>
              <a:rPr lang="en-US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হিসাব</a:t>
            </a:r>
            <a:r>
              <a:rPr lang="en-US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করার</a:t>
            </a:r>
            <a:r>
              <a:rPr lang="en-US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পদ্ধতি</a:t>
            </a:r>
            <a:r>
              <a:rPr lang="en-US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আবিষ্কার</a:t>
            </a:r>
            <a:r>
              <a:rPr lang="en-US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করেন</a:t>
            </a:r>
            <a:r>
              <a:rPr lang="en-US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pic>
        <p:nvPicPr>
          <p:cNvPr id="14" name="Picture 5" descr="E:\MOTIAR\Motiar D. Content\Class Viii\Picture\পাঠ ২২\2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96000" y="1695271"/>
            <a:ext cx="3124200" cy="2819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2" descr="E:\MOTIAR\Motiar D. Content\Class Viii\Picture\পাঠ ২২\18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6000" y="1745159"/>
            <a:ext cx="3276600" cy="2609850"/>
          </a:xfrm>
          <a:prstGeom prst="rect">
            <a:avLst/>
          </a:prstGeom>
          <a:noFill/>
        </p:spPr>
      </p:pic>
      <p:pic>
        <p:nvPicPr>
          <p:cNvPr id="16" name="Picture 3" descr="E:\MOTIAR\Motiar D. Content\Class Viii\Picture\পাঠ ২২\20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19800" y="1592759"/>
            <a:ext cx="3505200" cy="28194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901019" y="5638010"/>
            <a:ext cx="800100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পাথর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কাঠের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গায়ে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দাগ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কেটে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হিসাব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করত</a:t>
            </a:r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8" name="Picture 2" descr="E:\MOTIAR\Motiar D. Content\Class Viii\Picture\পাঠ ২২\17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429000" y="1737664"/>
            <a:ext cx="5029200" cy="304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9" name="TextBox 18"/>
          <p:cNvSpPr txBox="1"/>
          <p:nvPr/>
        </p:nvSpPr>
        <p:spPr>
          <a:xfrm>
            <a:off x="2362201" y="5426918"/>
            <a:ext cx="6477000" cy="76944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হাতের</a:t>
            </a:r>
            <a:r>
              <a:rPr lang="en-US" sz="4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r>
              <a:rPr lang="en-US" sz="4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গুণে</a:t>
            </a:r>
            <a:r>
              <a:rPr lang="en-US" sz="4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হিসাব</a:t>
            </a:r>
            <a:r>
              <a:rPr lang="en-US" sz="4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করত</a:t>
            </a:r>
            <a:endParaRPr lang="en-US" sz="44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242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4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0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3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6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6" grpId="1" animBg="1"/>
      <p:bldP spid="9" grpId="0" animBg="1"/>
      <p:bldP spid="9" grpId="1" animBg="1"/>
      <p:bldP spid="13" grpId="0" animBg="1"/>
      <p:bldP spid="13" grpId="1" animBg="1"/>
      <p:bldP spid="17" grpId="0" animBg="1"/>
      <p:bldP spid="17" grpId="1" animBg="1"/>
      <p:bldP spid="19" grpId="0" animBg="1"/>
      <p:bldP spid="1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0" y="714793"/>
            <a:ext cx="6096000" cy="83099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Kalpurush" panose="02000600000000000000" pitchFamily="2" charset="0"/>
                <a:cs typeface="Kalpurush" panose="02000600000000000000" pitchFamily="2" charset="0"/>
              </a:rPr>
              <a:t>কয়েকটি</a:t>
            </a:r>
            <a:r>
              <a:rPr lang="en-US" sz="4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latin typeface="Kalpurush" panose="02000600000000000000" pitchFamily="2" charset="0"/>
                <a:cs typeface="Kalpurush" panose="02000600000000000000" pitchFamily="2" charset="0"/>
              </a:rPr>
              <a:t>স্প্রেডসিট</a:t>
            </a:r>
            <a:r>
              <a:rPr lang="en-US" sz="4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প্রোগ্রাম</a:t>
            </a:r>
            <a:endParaRPr lang="en-US" sz="4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616032" y="2703199"/>
            <a:ext cx="6383678" cy="3213040"/>
            <a:chOff x="914400" y="1638300"/>
            <a:chExt cx="6383678" cy="3213040"/>
          </a:xfrm>
        </p:grpSpPr>
        <p:sp>
          <p:nvSpPr>
            <p:cNvPr id="7" name="Rectangle 6"/>
            <p:cNvSpPr/>
            <p:nvPr/>
          </p:nvSpPr>
          <p:spPr>
            <a:xfrm>
              <a:off x="5290684" y="4328120"/>
              <a:ext cx="1905000" cy="523220"/>
            </a:xfrm>
            <a:prstGeom prst="rect">
              <a:avLst/>
            </a:prstGeom>
            <a:solidFill>
              <a:srgbClr val="3399FF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VisiCalc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914400" y="1638300"/>
              <a:ext cx="6383678" cy="2286000"/>
              <a:chOff x="914400" y="1638300"/>
              <a:chExt cx="6383678" cy="2286000"/>
            </a:xfrm>
          </p:grpSpPr>
          <p:pic>
            <p:nvPicPr>
              <p:cNvPr id="3" name="Picture 2" descr="E:\MOTIAR\D,contennt Picture 2\visicalc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88290" y="1638300"/>
                <a:ext cx="2109788" cy="2286000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914400" y="2518114"/>
                <a:ext cx="3124200" cy="584775"/>
              </a:xfrm>
              <a:prstGeom prst="rect">
                <a:avLst/>
              </a:prstGeom>
              <a:solidFill>
                <a:srgbClr val="0033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err="1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Kalpurush" panose="02000600000000000000" pitchFamily="2" charset="0"/>
                    <a:cs typeface="Kalpurush" panose="02000600000000000000" pitchFamily="2" charset="0"/>
                  </a:rPr>
                  <a:t>এ্যাপেল</a:t>
                </a:r>
                <a:r>
                  <a:rPr lang="en-US" sz="320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3200" dirty="0" err="1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Kalpurush" panose="02000600000000000000" pitchFamily="2" charset="0"/>
                    <a:cs typeface="Kalpurush" panose="02000600000000000000" pitchFamily="2" charset="0"/>
                  </a:rPr>
                  <a:t>কোম্পানি</a:t>
                </a:r>
                <a:endParaRPr lang="en-US" sz="3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  <p:sp>
            <p:nvSpPr>
              <p:cNvPr id="2" name="Right Arrow 1"/>
              <p:cNvSpPr/>
              <p:nvPr/>
            </p:nvSpPr>
            <p:spPr>
              <a:xfrm>
                <a:off x="4327423" y="2495550"/>
                <a:ext cx="352533" cy="571500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2609495" y="2782789"/>
            <a:ext cx="6598836" cy="3160106"/>
            <a:chOff x="935944" y="1772524"/>
            <a:chExt cx="6598836" cy="3160106"/>
          </a:xfrm>
        </p:grpSpPr>
        <p:sp>
          <p:nvSpPr>
            <p:cNvPr id="10" name="Rounded Rectangle 9"/>
            <p:cNvSpPr/>
            <p:nvPr/>
          </p:nvSpPr>
          <p:spPr>
            <a:xfrm>
              <a:off x="5153313" y="4246830"/>
              <a:ext cx="2381467" cy="685800"/>
            </a:xfrm>
            <a:prstGeom prst="roundRect">
              <a:avLst/>
            </a:prstGeom>
            <a:solidFill>
              <a:srgbClr val="00CC99"/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>
                  <a:latin typeface="NikoshLight" pitchFamily="2" charset="0"/>
                  <a:cs typeface="NikoshLight" pitchFamily="2" charset="0"/>
                </a:rPr>
                <a:t>এক্সেল</a:t>
              </a:r>
              <a:endParaRPr lang="en-US" sz="4000" dirty="0">
                <a:latin typeface="NikoshLight" pitchFamily="2" charset="0"/>
                <a:cs typeface="NikoshLight" pitchFamily="2" charset="0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935944" y="1772524"/>
              <a:ext cx="6567599" cy="2151776"/>
              <a:chOff x="707994" y="3349492"/>
              <a:chExt cx="6567599" cy="2151776"/>
            </a:xfrm>
          </p:grpSpPr>
          <p:pic>
            <p:nvPicPr>
              <p:cNvPr id="8" name="Picture 4" descr="E:\MOTIAR\D,contennt Picture 2\excel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60993" y="3349492"/>
                <a:ext cx="2514600" cy="2151776"/>
              </a:xfrm>
              <a:prstGeom prst="rect">
                <a:avLst/>
              </a:prstGeom>
              <a:ln w="38100" cap="sq">
                <a:solidFill>
                  <a:srgbClr val="33CCFF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707994" y="4211271"/>
                <a:ext cx="3124200" cy="523220"/>
              </a:xfrm>
              <a:prstGeom prst="rect">
                <a:avLst/>
              </a:prstGeom>
              <a:solidFill>
                <a:srgbClr val="33CCFF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solidFill>
                      <a:schemeClr val="tx1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মাইক্রোসফট</a:t>
                </a:r>
                <a:r>
                  <a:rPr lang="en-US" sz="2800" dirty="0">
                    <a:solidFill>
                      <a:schemeClr val="tx1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কোম্পানি</a:t>
                </a:r>
                <a:endParaRPr lang="en-US" sz="2800" dirty="0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  <p:sp>
            <p:nvSpPr>
              <p:cNvPr id="33" name="Right Arrow 32"/>
              <p:cNvSpPr/>
              <p:nvPr/>
            </p:nvSpPr>
            <p:spPr>
              <a:xfrm>
                <a:off x="4151156" y="4139630"/>
                <a:ext cx="352533" cy="571500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2715834" y="2526496"/>
            <a:ext cx="6816941" cy="3458369"/>
            <a:chOff x="998561" y="1553201"/>
            <a:chExt cx="6816941" cy="3458369"/>
          </a:xfrm>
        </p:grpSpPr>
        <p:sp>
          <p:nvSpPr>
            <p:cNvPr id="39" name="Rectangle 38"/>
            <p:cNvSpPr/>
            <p:nvPr/>
          </p:nvSpPr>
          <p:spPr>
            <a:xfrm>
              <a:off x="998561" y="2146763"/>
              <a:ext cx="3048000" cy="523220"/>
            </a:xfrm>
            <a:prstGeom prst="rect">
              <a:avLst/>
            </a:prstGeom>
            <a:solidFill>
              <a:srgbClr val="00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n-US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Open Office </a:t>
              </a:r>
              <a:r>
                <a:rPr lang="en-US" sz="2800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Calc</a:t>
              </a:r>
              <a:endPara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pic>
          <p:nvPicPr>
            <p:cNvPr id="41" name="Picture 3" descr="E:\MOTIAR\D,contennt Picture 2\Open office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8016" y="1553201"/>
              <a:ext cx="2743200" cy="25146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Rounded Rectangle 41"/>
            <p:cNvSpPr/>
            <p:nvPr/>
          </p:nvSpPr>
          <p:spPr>
            <a:xfrm>
              <a:off x="4767502" y="4249570"/>
              <a:ext cx="3048000" cy="7620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Kspread</a:t>
              </a:r>
              <a:endPara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43" name="Right Arrow 42"/>
            <p:cNvSpPr/>
            <p:nvPr/>
          </p:nvSpPr>
          <p:spPr>
            <a:xfrm>
              <a:off x="4327423" y="2551107"/>
              <a:ext cx="352533" cy="5715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5181600"/>
            <a:ext cx="8153400" cy="64633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স্প্রেডসিট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হল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ধরণের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কম্পিউটার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প্রোগ্রাম</a:t>
            </a:r>
            <a:endParaRPr lang="en-US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026" name="Picture 2" descr="E:\MOTIAR\Motiar D. Content\Class Viii\Picture\পাঠ ২৩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9935" y="1237286"/>
            <a:ext cx="5791200" cy="3200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43200" y="5227034"/>
            <a:ext cx="6534150" cy="76944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এটিকে</a:t>
            </a:r>
            <a:r>
              <a:rPr lang="en-US" sz="44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ওয়ার্কবুক</a:t>
            </a:r>
            <a:r>
              <a:rPr lang="en-US" sz="44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বলা</a:t>
            </a:r>
            <a:r>
              <a:rPr lang="en-US" sz="44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endParaRPr lang="en-US" sz="24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2" descr="E:\MOTIAR\Motiar D. Content\Class Viii\Picture\পাঠ ২৩\Workbook Icon.p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1237286"/>
            <a:ext cx="6381750" cy="345817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69191" y="4925911"/>
            <a:ext cx="7848600" cy="107721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রেজিস্টার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খাতার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পৃষ্ঠার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ন্যায়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এখানে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অনেকগুলো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ওয়ার্কসিট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থাকে</a:t>
            </a:r>
            <a:endParaRPr lang="en-US" sz="16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8" name="Picture 2" descr="E:\MOTIAR\Motiar D. Content\Class Viii\Picture\পাঠ ২৩\newworksheet_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1232226"/>
            <a:ext cx="6553200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659019" y="5094175"/>
            <a:ext cx="8001000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একটি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ওয়ার্কসিট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অনেকগুলো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সারি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কলাম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থাকে</a:t>
            </a:r>
            <a:endParaRPr lang="en-US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0" name="Picture 9" descr="E:\MOTIAR\Motiar D. Content\Class Viii\Picture\পাঠ ২৩\9b515897c753870aef8ad8ec068a7706c642856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19055" y="1246245"/>
            <a:ext cx="6400800" cy="2990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810000" y="387209"/>
            <a:ext cx="4921135" cy="7694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স্প্রেডশিট</a:t>
            </a:r>
            <a:r>
              <a:rPr lang="en-US" sz="44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প্রোগ্রাম</a:t>
            </a:r>
            <a:r>
              <a:rPr lang="en-US" sz="44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7" grpId="0" animBg="1"/>
      <p:bldP spid="7" grpId="1" animBg="1"/>
      <p:bldP spid="9" grpId="0" animBg="1"/>
      <p:bldP spid="9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523</Words>
  <Application>Microsoft Office PowerPoint</Application>
  <PresentationFormat>Custom</PresentationFormat>
  <Paragraphs>119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NIRJHAR</dc:creator>
  <cp:lastModifiedBy>NIRJHAR</cp:lastModifiedBy>
  <cp:revision>127</cp:revision>
  <dcterms:created xsi:type="dcterms:W3CDTF">2019-09-13T02:16:23Z</dcterms:created>
  <dcterms:modified xsi:type="dcterms:W3CDTF">2019-11-10T18:23:19Z</dcterms:modified>
</cp:coreProperties>
</file>