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6" r:id="rId3"/>
    <p:sldId id="278" r:id="rId4"/>
    <p:sldId id="279" r:id="rId5"/>
    <p:sldId id="280" r:id="rId6"/>
    <p:sldId id="281" r:id="rId7"/>
    <p:sldId id="282"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9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55E13-9B03-48C3-8CE6-DB42BD51E513}"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02CF3-BD9F-4497-B2F6-69409B0AEFA3}" type="slidenum">
              <a:rPr lang="en-US" smtClean="0"/>
              <a:t>‹#›</a:t>
            </a:fld>
            <a:endParaRPr lang="en-US"/>
          </a:p>
        </p:txBody>
      </p:sp>
    </p:spTree>
    <p:extLst>
      <p:ext uri="{BB962C8B-B14F-4D97-AF65-F5344CB8AC3E}">
        <p14:creationId xmlns:p14="http://schemas.microsoft.com/office/powerpoint/2010/main" val="178709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02CF3-BD9F-4497-B2F6-69409B0AEFA3}" type="slidenum">
              <a:rPr lang="en-US" smtClean="0"/>
              <a:t>15</a:t>
            </a:fld>
            <a:endParaRPr lang="en-US"/>
          </a:p>
        </p:txBody>
      </p:sp>
    </p:spTree>
    <p:extLst>
      <p:ext uri="{BB962C8B-B14F-4D97-AF65-F5344CB8AC3E}">
        <p14:creationId xmlns:p14="http://schemas.microsoft.com/office/powerpoint/2010/main" val="191355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8ADBC1-12DD-4968-88C3-73B27253EC47}"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140014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ADBC1-12DD-4968-88C3-73B27253EC47}"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165765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ADBC1-12DD-4968-88C3-73B27253EC47}"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106825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ADBC1-12DD-4968-88C3-73B27253EC47}"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178085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8ADBC1-12DD-4968-88C3-73B27253EC47}"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245596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8ADBC1-12DD-4968-88C3-73B27253EC47}"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377310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8ADBC1-12DD-4968-88C3-73B27253EC47}"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58791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8ADBC1-12DD-4968-88C3-73B27253EC47}"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184366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ADBC1-12DD-4968-88C3-73B27253EC47}"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358193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8ADBC1-12DD-4968-88C3-73B27253EC47}"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185763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8ADBC1-12DD-4968-88C3-73B27253EC47}"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84027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ADBC1-12DD-4968-88C3-73B27253EC47}" type="datetimeFigureOut">
              <a:rPr lang="en-US" smtClean="0"/>
              <a:t>11/12/2019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F5971-E584-422B-91F5-5A4DD30D3EE2}" type="slidenum">
              <a:rPr lang="en-US" smtClean="0"/>
              <a:t>‹#›</a:t>
            </a:fld>
            <a:endParaRPr lang="en-US"/>
          </a:p>
        </p:txBody>
      </p:sp>
    </p:spTree>
    <p:extLst>
      <p:ext uri="{BB962C8B-B14F-4D97-AF65-F5344CB8AC3E}">
        <p14:creationId xmlns:p14="http://schemas.microsoft.com/office/powerpoint/2010/main" val="642499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9560" y="270302"/>
            <a:ext cx="2606039" cy="1323439"/>
          </a:xfrm>
          <a:prstGeom prst="rect">
            <a:avLst/>
          </a:prstGeom>
        </p:spPr>
        <p:txBody>
          <a:bodyPr wrap="square">
            <a:spAutoFit/>
          </a:bodyPr>
          <a:lstStyle/>
          <a:p>
            <a:pPr lvl="0" algn="ctr"/>
            <a:r>
              <a:rPr lang="en-US" sz="8000" dirty="0" err="1">
                <a:solidFill>
                  <a:prstClr val="black"/>
                </a:solidFill>
                <a:latin typeface="NikoshBAN" panose="02000000000000000000" pitchFamily="2" charset="0"/>
                <a:cs typeface="NikoshBAN" panose="02000000000000000000" pitchFamily="2" charset="0"/>
              </a:rPr>
              <a:t>স্বাগতম</a:t>
            </a:r>
            <a:endParaRPr lang="en-US" sz="4800" dirty="0">
              <a:solidFill>
                <a:prstClr val="black"/>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099" y="1905000"/>
            <a:ext cx="2857500" cy="3810000"/>
          </a:xfrm>
          <a:prstGeom prst="rect">
            <a:avLst/>
          </a:prstGeom>
        </p:spPr>
      </p:pic>
    </p:spTree>
    <p:extLst>
      <p:ext uri="{BB962C8B-B14F-4D97-AF65-F5344CB8AC3E}">
        <p14:creationId xmlns:p14="http://schemas.microsoft.com/office/powerpoint/2010/main" val="308515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41FFBD0B-A574-40DF-8A28-DA5559202290}"/>
              </a:ext>
            </a:extLst>
          </p:cNvPr>
          <p:cNvSpPr/>
          <p:nvPr/>
        </p:nvSpPr>
        <p:spPr>
          <a:xfrm>
            <a:off x="3703320" y="655320"/>
            <a:ext cx="5029200" cy="1889760"/>
          </a:xfrm>
          <a:prstGeom prst="round2DiagRect">
            <a:avLst>
              <a:gd name="adj1" fmla="val 50000"/>
              <a:gd name="adj2" fmla="val 44722"/>
            </a:avLst>
          </a:prstGeom>
          <a:solidFill>
            <a:srgbClr val="5B9BD5">
              <a:lumMod val="20000"/>
              <a:lumOff val="80000"/>
            </a:srgbClr>
          </a:solidFill>
          <a:ln w="57150" cap="flat" cmpd="sng" algn="ctr">
            <a:solidFill>
              <a:srgbClr val="E04877"/>
            </a:solidFill>
            <a:prstDash val="solid"/>
            <a:miter lim="800000"/>
          </a:ln>
          <a:effectLst>
            <a:glow rad="139700">
              <a:srgbClr val="4472C4">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11500" i="1"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সরব পাঠ</a:t>
            </a:r>
            <a:endParaRPr kumimoji="0" lang="en-US" sz="11500" i="1"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3751686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0282"/>
            <a:ext cx="6096000" cy="3837542"/>
          </a:xfrm>
          <a:prstGeom prst="rect">
            <a:avLst/>
          </a:prstGeom>
        </p:spPr>
      </p:pic>
      <p:sp>
        <p:nvSpPr>
          <p:cNvPr id="3" name="Rectangle 2"/>
          <p:cNvSpPr/>
          <p:nvPr/>
        </p:nvSpPr>
        <p:spPr>
          <a:xfrm>
            <a:off x="2240280" y="4152930"/>
            <a:ext cx="6096000" cy="1754326"/>
          </a:xfrm>
          <a:prstGeom prst="rect">
            <a:avLst/>
          </a:prstGeom>
        </p:spPr>
        <p:txBody>
          <a:bodyPr>
            <a:spAutoFit/>
          </a:bodyPr>
          <a:lstStyle/>
          <a:p>
            <a:pPr lvl="0" algn="ctr"/>
            <a:r>
              <a:rPr lang="bn-IN" sz="3600" b="1" dirty="0">
                <a:solidFill>
                  <a:prstClr val="black"/>
                </a:solidFill>
                <a:latin typeface="NikoshBAN" panose="02000000000000000000" pitchFamily="2" charset="0"/>
                <a:cs typeface="NikoshBAN" panose="02000000000000000000" pitchFamily="2" charset="0"/>
              </a:rPr>
              <a:t>ঝিঙে ফুল ! ঝিঙে ফুল !</a:t>
            </a:r>
          </a:p>
          <a:p>
            <a:pPr lvl="0" algn="ctr"/>
            <a:r>
              <a:rPr lang="bn-IN" sz="3600" b="1" dirty="0">
                <a:solidFill>
                  <a:prstClr val="black"/>
                </a:solidFill>
                <a:latin typeface="NikoshBAN" panose="02000000000000000000" pitchFamily="2" charset="0"/>
                <a:cs typeface="NikoshBAN" panose="02000000000000000000" pitchFamily="2" charset="0"/>
              </a:rPr>
              <a:t>সবুজ পাতার দেশে ফিরোজিয়া ফিঙে-কুল-</a:t>
            </a:r>
          </a:p>
          <a:p>
            <a:pPr lvl="0" algn="ctr"/>
            <a:r>
              <a:rPr lang="bn-IN" sz="3600" b="1" dirty="0">
                <a:solidFill>
                  <a:prstClr val="black"/>
                </a:solidFill>
                <a:latin typeface="NikoshBAN" panose="02000000000000000000" pitchFamily="2" charset="0"/>
                <a:cs typeface="NikoshBAN" panose="02000000000000000000" pitchFamily="2" charset="0"/>
              </a:rPr>
              <a:t>ঝিঙে ফুল।</a:t>
            </a:r>
            <a:endParaRPr lang="en-US" sz="3600" b="1"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6523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6412" y="0"/>
            <a:ext cx="7662823" cy="4218557"/>
          </a:xfrm>
          <a:prstGeom prst="rect">
            <a:avLst/>
          </a:prstGeom>
        </p:spPr>
      </p:pic>
      <p:sp>
        <p:nvSpPr>
          <p:cNvPr id="3" name="Rectangle 2"/>
          <p:cNvSpPr/>
          <p:nvPr/>
        </p:nvSpPr>
        <p:spPr>
          <a:xfrm>
            <a:off x="1478280" y="4209475"/>
            <a:ext cx="6096000" cy="2862322"/>
          </a:xfrm>
          <a:prstGeom prst="rect">
            <a:avLst/>
          </a:prstGeom>
        </p:spPr>
        <p:txBody>
          <a:bodyPr>
            <a:spAutoFit/>
          </a:bodyPr>
          <a:lstStyle/>
          <a:p>
            <a:pPr lvl="0" algn="ctr"/>
            <a:r>
              <a:rPr lang="bn-IN" sz="3600" b="1" dirty="0">
                <a:solidFill>
                  <a:prstClr val="black"/>
                </a:solidFill>
                <a:latin typeface="NikoshBAN" panose="02000000000000000000" pitchFamily="2" charset="0"/>
                <a:cs typeface="NikoshBAN" panose="02000000000000000000" pitchFamily="2" charset="0"/>
              </a:rPr>
              <a:t>গুল্মে পর্ণে</a:t>
            </a:r>
          </a:p>
          <a:p>
            <a:pPr lvl="0" algn="ctr"/>
            <a:r>
              <a:rPr lang="bn-IN" sz="3600" b="1" dirty="0">
                <a:solidFill>
                  <a:prstClr val="black"/>
                </a:solidFill>
                <a:latin typeface="NikoshBAN" panose="02000000000000000000" pitchFamily="2" charset="0"/>
                <a:cs typeface="NikoshBAN" panose="02000000000000000000" pitchFamily="2" charset="0"/>
              </a:rPr>
              <a:t>লতিকার কর্ণে</a:t>
            </a:r>
          </a:p>
          <a:p>
            <a:pPr lvl="0" algn="ctr"/>
            <a:r>
              <a:rPr lang="bn-IN" sz="3600" b="1" dirty="0">
                <a:solidFill>
                  <a:prstClr val="black"/>
                </a:solidFill>
                <a:latin typeface="NikoshBAN" panose="02000000000000000000" pitchFamily="2" charset="0"/>
                <a:cs typeface="NikoshBAN" panose="02000000000000000000" pitchFamily="2" charset="0"/>
              </a:rPr>
              <a:t>ঢলঢল স্বর্ণে</a:t>
            </a:r>
          </a:p>
          <a:p>
            <a:pPr lvl="0"/>
            <a:r>
              <a:rPr lang="bn-IN" sz="3600" b="1" dirty="0">
                <a:solidFill>
                  <a:prstClr val="black"/>
                </a:solidFill>
                <a:latin typeface="NikoshBAN" panose="02000000000000000000" pitchFamily="2" charset="0"/>
                <a:cs typeface="NikoshBAN" panose="02000000000000000000" pitchFamily="2" charset="0"/>
              </a:rPr>
              <a:t>                 ঝলমল দোলো দুল-</a:t>
            </a:r>
          </a:p>
          <a:p>
            <a:pPr lvl="0" algn="ctr"/>
            <a:r>
              <a:rPr lang="bn-IN" sz="3600" b="1" dirty="0">
                <a:solidFill>
                  <a:prstClr val="black"/>
                </a:solidFill>
                <a:latin typeface="NikoshBAN" panose="02000000000000000000" pitchFamily="2" charset="0"/>
                <a:cs typeface="NikoshBAN" panose="02000000000000000000" pitchFamily="2" charset="0"/>
              </a:rPr>
              <a:t>                                 ঝিঙে ফুল।।</a:t>
            </a:r>
            <a:endParaRPr lang="en-US" sz="3600" b="1"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667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9840" y="0"/>
            <a:ext cx="8288240" cy="3886200"/>
          </a:xfrm>
          <a:prstGeom prst="rect">
            <a:avLst/>
          </a:prstGeom>
        </p:spPr>
      </p:pic>
      <p:sp>
        <p:nvSpPr>
          <p:cNvPr id="3" name="Rectangle 2">
            <a:extLst>
              <a:ext uri="{FF2B5EF4-FFF2-40B4-BE49-F238E27FC236}">
                <a16:creationId xmlns:a16="http://schemas.microsoft.com/office/drawing/2014/main" id="{86258560-B7AE-493C-A1A0-71C8E25DAF3F}"/>
              </a:ext>
            </a:extLst>
          </p:cNvPr>
          <p:cNvSpPr/>
          <p:nvPr/>
        </p:nvSpPr>
        <p:spPr>
          <a:xfrm>
            <a:off x="1691641" y="4306956"/>
            <a:ext cx="8095090" cy="2368163"/>
          </a:xfrm>
          <a:prstGeom prst="rect">
            <a:avLst/>
          </a:prstGeom>
          <a:noFill/>
          <a:ln w="381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40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পাতার দেশের পাখি বাঁধা হিয়া বোঁটাতে,</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40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গান তব শুনি সাঁঝে তব ফুটে ওঠাতে।</a:t>
            </a:r>
            <a:endParaRPr kumimoji="0" lang="en-US" sz="40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3968815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6B7EBE-A5BB-469D-B57C-C132EE1E9C8E}"/>
              </a:ext>
            </a:extLst>
          </p:cNvPr>
          <p:cNvSpPr/>
          <p:nvPr/>
        </p:nvSpPr>
        <p:spPr>
          <a:xfrm>
            <a:off x="2128962" y="3528238"/>
            <a:ext cx="6904382" cy="2794655"/>
          </a:xfrm>
          <a:prstGeom prst="rect">
            <a:avLst/>
          </a:prstGeom>
          <a:noFill/>
          <a:ln w="381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2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পউষের বেলাশেষ</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2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পরি জাফরানি বেশ</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2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মরা মাচানের দেশ</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2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করে তোলো মশ্গুল-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2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ঝিঙে ফুল ।।</a:t>
            </a:r>
            <a:endParaRPr kumimoji="0" lang="en-US" sz="32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2128962" y="219462"/>
            <a:ext cx="3694168" cy="2771830"/>
          </a:xfrm>
          <a:prstGeom prst="rect">
            <a:avLst/>
          </a:prstGeom>
        </p:spPr>
      </p:pic>
      <p:pic>
        <p:nvPicPr>
          <p:cNvPr id="5" name="Picture 4"/>
          <p:cNvPicPr>
            <a:picLocks noChangeAspect="1"/>
          </p:cNvPicPr>
          <p:nvPr/>
        </p:nvPicPr>
        <p:blipFill>
          <a:blip r:embed="rId3"/>
          <a:stretch>
            <a:fillRect/>
          </a:stretch>
        </p:blipFill>
        <p:spPr>
          <a:xfrm>
            <a:off x="7143066" y="178311"/>
            <a:ext cx="3780555" cy="2854132"/>
          </a:xfrm>
          <a:prstGeom prst="rect">
            <a:avLst/>
          </a:prstGeom>
        </p:spPr>
      </p:pic>
    </p:spTree>
    <p:extLst>
      <p:ext uri="{BB962C8B-B14F-4D97-AF65-F5344CB8AC3E}">
        <p14:creationId xmlns:p14="http://schemas.microsoft.com/office/powerpoint/2010/main" val="130742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23675" y="-207519"/>
            <a:ext cx="8421066" cy="6593079"/>
          </a:xfrm>
          <a:prstGeom prst="rect">
            <a:avLst/>
          </a:prstGeom>
        </p:spPr>
      </p:pic>
    </p:spTree>
    <p:extLst>
      <p:ext uri="{BB962C8B-B14F-4D97-AF65-F5344CB8AC3E}">
        <p14:creationId xmlns:p14="http://schemas.microsoft.com/office/powerpoint/2010/main" val="404544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2526" y="3752614"/>
            <a:ext cx="8341895" cy="2554545"/>
          </a:xfrm>
          <a:prstGeom prst="rect">
            <a:avLst/>
          </a:prstGeom>
        </p:spPr>
        <p:txBody>
          <a:bodyPr wrap="square">
            <a:spAutoFit/>
          </a:bodyPr>
          <a:lstStyle/>
          <a:p>
            <a:pPr lvl="0" algn="ctr"/>
            <a:r>
              <a:rPr lang="bn-IN" sz="3200" b="1" dirty="0">
                <a:solidFill>
                  <a:prstClr val="black"/>
                </a:solidFill>
                <a:latin typeface="NikoshBAN" panose="02000000000000000000" pitchFamily="2" charset="0"/>
                <a:cs typeface="NikoshBAN" panose="02000000000000000000" pitchFamily="2" charset="0"/>
              </a:rPr>
              <a:t>প্রজাপতি ডেকে যায়-</a:t>
            </a:r>
          </a:p>
          <a:p>
            <a:pPr lvl="0" algn="ctr"/>
            <a:r>
              <a:rPr lang="bn-IN" sz="3200" b="1" dirty="0">
                <a:solidFill>
                  <a:prstClr val="black"/>
                </a:solidFill>
                <a:latin typeface="NikoshBAN" panose="02000000000000000000" pitchFamily="2" charset="0"/>
                <a:cs typeface="NikoshBAN" panose="02000000000000000000" pitchFamily="2" charset="0"/>
              </a:rPr>
              <a:t>‘বোঁটা ছিঁড়ে চলে আয়!’</a:t>
            </a:r>
          </a:p>
          <a:p>
            <a:pPr lvl="0" algn="ctr"/>
            <a:r>
              <a:rPr lang="bn-IN" sz="3200" b="1" dirty="0">
                <a:solidFill>
                  <a:prstClr val="black"/>
                </a:solidFill>
                <a:latin typeface="NikoshBAN" panose="02000000000000000000" pitchFamily="2" charset="0"/>
                <a:cs typeface="NikoshBAN" panose="02000000000000000000" pitchFamily="2" charset="0"/>
              </a:rPr>
              <a:t>আসমানে তারা চায়-</a:t>
            </a:r>
          </a:p>
          <a:p>
            <a:pPr lvl="0" algn="ctr"/>
            <a:r>
              <a:rPr lang="bn-IN" sz="3200" b="1" dirty="0">
                <a:solidFill>
                  <a:prstClr val="black"/>
                </a:solidFill>
                <a:latin typeface="NikoshBAN" panose="02000000000000000000" pitchFamily="2" charset="0"/>
                <a:cs typeface="NikoshBAN" panose="02000000000000000000" pitchFamily="2" charset="0"/>
              </a:rPr>
              <a:t>‘চলে আয় এ অকুল!’</a:t>
            </a:r>
          </a:p>
          <a:p>
            <a:pPr lvl="0" algn="ctr"/>
            <a:r>
              <a:rPr lang="bn-IN" sz="3200" b="1" dirty="0">
                <a:solidFill>
                  <a:prstClr val="black"/>
                </a:solidFill>
                <a:latin typeface="NikoshBAN" panose="02000000000000000000" pitchFamily="2" charset="0"/>
                <a:cs typeface="NikoshBAN" panose="02000000000000000000" pitchFamily="2" charset="0"/>
              </a:rPr>
              <a:t>                   ঝিঙে ফুল।।</a:t>
            </a:r>
          </a:p>
        </p:txBody>
      </p:sp>
      <p:pic>
        <p:nvPicPr>
          <p:cNvPr id="7" name="Picture 6"/>
          <p:cNvPicPr>
            <a:picLocks noChangeAspect="1"/>
          </p:cNvPicPr>
          <p:nvPr/>
        </p:nvPicPr>
        <p:blipFill>
          <a:blip r:embed="rId2"/>
          <a:stretch>
            <a:fillRect/>
          </a:stretch>
        </p:blipFill>
        <p:spPr>
          <a:xfrm>
            <a:off x="411481" y="3691"/>
            <a:ext cx="3419812" cy="3410070"/>
          </a:xfrm>
          <a:prstGeom prst="rect">
            <a:avLst/>
          </a:prstGeom>
        </p:spPr>
      </p:pic>
      <p:pic>
        <p:nvPicPr>
          <p:cNvPr id="8" name="Picture 7"/>
          <p:cNvPicPr>
            <a:picLocks noChangeAspect="1"/>
          </p:cNvPicPr>
          <p:nvPr/>
        </p:nvPicPr>
        <p:blipFill>
          <a:blip r:embed="rId3"/>
          <a:stretch>
            <a:fillRect/>
          </a:stretch>
        </p:blipFill>
        <p:spPr>
          <a:xfrm>
            <a:off x="3961014" y="85665"/>
            <a:ext cx="4594402" cy="3246121"/>
          </a:xfrm>
          <a:prstGeom prst="rect">
            <a:avLst/>
          </a:prstGeom>
        </p:spPr>
      </p:pic>
      <p:pic>
        <p:nvPicPr>
          <p:cNvPr id="9" name="Picture 8"/>
          <p:cNvPicPr>
            <a:picLocks noChangeAspect="1"/>
          </p:cNvPicPr>
          <p:nvPr/>
        </p:nvPicPr>
        <p:blipFill>
          <a:blip r:embed="rId4"/>
          <a:stretch>
            <a:fillRect/>
          </a:stretch>
        </p:blipFill>
        <p:spPr>
          <a:xfrm>
            <a:off x="8685137" y="3691"/>
            <a:ext cx="3719816" cy="3410070"/>
          </a:xfrm>
          <a:prstGeom prst="rect">
            <a:avLst/>
          </a:prstGeom>
        </p:spPr>
      </p:pic>
    </p:spTree>
    <p:extLst>
      <p:ext uri="{BB962C8B-B14F-4D97-AF65-F5344CB8AC3E}">
        <p14:creationId xmlns:p14="http://schemas.microsoft.com/office/powerpoint/2010/main" val="16365707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72640" y="0"/>
            <a:ext cx="7864522" cy="3170195"/>
          </a:xfrm>
          <a:prstGeom prst="rect">
            <a:avLst/>
          </a:prstGeom>
        </p:spPr>
      </p:pic>
      <p:sp>
        <p:nvSpPr>
          <p:cNvPr id="7" name="Rectangle 6">
            <a:extLst>
              <a:ext uri="{FF2B5EF4-FFF2-40B4-BE49-F238E27FC236}">
                <a16:creationId xmlns:a16="http://schemas.microsoft.com/office/drawing/2014/main" id="{5838532A-65C3-4D2E-AD2D-D2BA967728D0}"/>
              </a:ext>
            </a:extLst>
          </p:cNvPr>
          <p:cNvSpPr/>
          <p:nvPr/>
        </p:nvSpPr>
        <p:spPr>
          <a:xfrm>
            <a:off x="1592224" y="3609474"/>
            <a:ext cx="7230933" cy="3048000"/>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তুমি বলো- ‘আমি হায়</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ভালবাসি মাটি-মা’য়,</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চাইনা ও অলকায়-</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ভালো এই পথ-ভুল!’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ঝিঙে ফুল।।</a:t>
            </a:r>
          </a:p>
        </p:txBody>
      </p:sp>
    </p:spTree>
    <p:extLst>
      <p:ext uri="{BB962C8B-B14F-4D97-AF65-F5344CB8AC3E}">
        <p14:creationId xmlns:p14="http://schemas.microsoft.com/office/powerpoint/2010/main" val="2557274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3" y="3646256"/>
            <a:ext cx="10924674" cy="1815882"/>
          </a:xfrm>
          <a:prstGeom prst="rect">
            <a:avLst/>
          </a:prstGeom>
        </p:spPr>
        <p:txBody>
          <a:bodyPr wrap="square">
            <a:spAutoFit/>
          </a:bodyPr>
          <a:lstStyle/>
          <a:p>
            <a:pPr lvl="0" algn="ctr"/>
            <a:r>
              <a:rPr lang="bn-IN" sz="2800" b="1" dirty="0">
                <a:solidFill>
                  <a:prstClr val="black"/>
                </a:solidFill>
                <a:latin typeface="NikoshBAN" panose="02000000000000000000" pitchFamily="2" charset="0"/>
                <a:cs typeface="NikoshBAN" panose="02000000000000000000" pitchFamily="2" charset="0"/>
              </a:rPr>
              <a:t>‘ঝিঙে ফুল’ কবিতায় কবির প্রকৃতি প্রেমের পরিচয় পাওয়া যায়। পৌষের বেলাশেষ সবুজ পাতার দেশে জাফরান রং নিয়ে ঝিঙে ফুল মাচার উপর ফুটে আছে। তাকে বোঁটা ছিড়ে চলে আসার জন্য প্রজাপতি ডাকছে। আকাশে চলে যাওয়ার জন্য ডাকছে তারা। কিন্তু ঝিঙে ফুল মাটিকে ভালবেসে মাটি-মায়ের কাছেই থাকবে।</a:t>
            </a:r>
          </a:p>
        </p:txBody>
      </p:sp>
      <p:pic>
        <p:nvPicPr>
          <p:cNvPr id="3" name="Picture 2"/>
          <p:cNvPicPr>
            <a:picLocks noChangeAspect="1"/>
          </p:cNvPicPr>
          <p:nvPr/>
        </p:nvPicPr>
        <p:blipFill>
          <a:blip r:embed="rId2"/>
          <a:stretch>
            <a:fillRect/>
          </a:stretch>
        </p:blipFill>
        <p:spPr>
          <a:xfrm>
            <a:off x="481263" y="24539"/>
            <a:ext cx="2691795" cy="2849672"/>
          </a:xfrm>
          <a:prstGeom prst="rect">
            <a:avLst/>
          </a:prstGeom>
        </p:spPr>
      </p:pic>
      <p:pic>
        <p:nvPicPr>
          <p:cNvPr id="4" name="Picture 3"/>
          <p:cNvPicPr>
            <a:picLocks noChangeAspect="1"/>
          </p:cNvPicPr>
          <p:nvPr/>
        </p:nvPicPr>
        <p:blipFill>
          <a:blip r:embed="rId3"/>
          <a:stretch>
            <a:fillRect/>
          </a:stretch>
        </p:blipFill>
        <p:spPr>
          <a:xfrm>
            <a:off x="4162859" y="240426"/>
            <a:ext cx="2605437" cy="2633785"/>
          </a:xfrm>
          <a:prstGeom prst="rect">
            <a:avLst/>
          </a:prstGeom>
        </p:spPr>
      </p:pic>
      <p:pic>
        <p:nvPicPr>
          <p:cNvPr id="6" name="Picture 5"/>
          <p:cNvPicPr>
            <a:picLocks noChangeAspect="1"/>
          </p:cNvPicPr>
          <p:nvPr/>
        </p:nvPicPr>
        <p:blipFill>
          <a:blip r:embed="rId4"/>
          <a:stretch>
            <a:fillRect/>
          </a:stretch>
        </p:blipFill>
        <p:spPr>
          <a:xfrm>
            <a:off x="8952654" y="178934"/>
            <a:ext cx="2941842" cy="2756771"/>
          </a:xfrm>
          <a:prstGeom prst="rect">
            <a:avLst/>
          </a:prstGeom>
        </p:spPr>
      </p:pic>
    </p:spTree>
    <p:extLst>
      <p:ext uri="{BB962C8B-B14F-4D97-AF65-F5344CB8AC3E}">
        <p14:creationId xmlns:p14="http://schemas.microsoft.com/office/powerpoint/2010/main" val="2842382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513" y="508320"/>
            <a:ext cx="4261103" cy="1569660"/>
          </a:xfrm>
          <a:prstGeom prst="rect">
            <a:avLst/>
          </a:prstGeom>
        </p:spPr>
        <p:txBody>
          <a:bodyPr wrap="none">
            <a:spAutoFit/>
          </a:bodyPr>
          <a:lstStyle/>
          <a:p>
            <a:pPr lvl="0" algn="ctr"/>
            <a:r>
              <a:rPr lang="bn-IN" sz="9600" b="1" dirty="0">
                <a:ln>
                  <a:solidFill>
                    <a:srgbClr val="FF0000"/>
                  </a:solidFill>
                </a:ln>
                <a:solidFill>
                  <a:prstClr val="black"/>
                </a:solidFill>
                <a:latin typeface="NikoshBAN" panose="02000000000000000000" pitchFamily="2" charset="0"/>
                <a:cs typeface="NikoshBAN" panose="02000000000000000000" pitchFamily="2" charset="0"/>
              </a:rPr>
              <a:t>দলীয় কাজ</a:t>
            </a:r>
            <a:endParaRPr lang="en-US" sz="9600" b="1" dirty="0">
              <a:ln>
                <a:solidFill>
                  <a:srgbClr val="FF0000"/>
                </a:solidFill>
              </a:ln>
              <a:solidFill>
                <a:prstClr val="black"/>
              </a:solidFill>
              <a:latin typeface="NikoshBAN" panose="02000000000000000000" pitchFamily="2" charset="0"/>
              <a:cs typeface="NikoshBAN" panose="02000000000000000000" pitchFamily="2" charset="0"/>
            </a:endParaRPr>
          </a:p>
        </p:txBody>
      </p:sp>
      <p:sp>
        <p:nvSpPr>
          <p:cNvPr id="4" name="Rectangle 3"/>
          <p:cNvSpPr/>
          <p:nvPr/>
        </p:nvSpPr>
        <p:spPr>
          <a:xfrm>
            <a:off x="112295" y="3468229"/>
            <a:ext cx="11309684" cy="21236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n-IN" sz="6600" b="1"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rPr>
              <a:t>‘প্রজাপতি ঝিঙে ফুলকে বোঁটা ছিঁড়ে আসার আহ্বান করে কেন ? –ব্যাখ্যা কর</a:t>
            </a:r>
            <a:r>
              <a:rPr kumimoji="0" lang="bn-BD" sz="6600" b="1"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rPr>
              <a:t>।</a:t>
            </a:r>
            <a:endParaRPr kumimoji="0" lang="en-US" sz="36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27732318"/>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151728"/>
            <a:ext cx="6096000" cy="707886"/>
          </a:xfrm>
          <a:prstGeom prst="rect">
            <a:avLst/>
          </a:prstGeom>
        </p:spPr>
        <p:txBody>
          <a:bodyPr>
            <a:spAutoFit/>
          </a:bodyPr>
          <a:lstStyle/>
          <a:p>
            <a:pPr lvl="0" algn="ctr"/>
            <a:r>
              <a:rPr lang="bn-BD" sz="4000" dirty="0" smtClean="0">
                <a:solidFill>
                  <a:prstClr val="white"/>
                </a:solidFill>
                <a:latin typeface="NikoshBAN" panose="02000000000000000000" pitchFamily="2" charset="0"/>
                <a:cs typeface="NikoshBAN" panose="02000000000000000000" pitchFamily="2" charset="0"/>
              </a:rPr>
              <a:t>।</a:t>
            </a:r>
            <a:endParaRPr lang="en-US" sz="4000" dirty="0">
              <a:solidFill>
                <a:prstClr val="white"/>
              </a:solidFill>
              <a:latin typeface="NikoshBAN" panose="02000000000000000000" pitchFamily="2" charset="0"/>
              <a:cs typeface="NikoshBAN" panose="02000000000000000000" pitchFamily="2" charset="0"/>
            </a:endParaRPr>
          </a:p>
        </p:txBody>
      </p:sp>
      <p:sp>
        <p:nvSpPr>
          <p:cNvPr id="5" name="TextBox 4"/>
          <p:cNvSpPr txBox="1"/>
          <p:nvPr/>
        </p:nvSpPr>
        <p:spPr>
          <a:xfrm>
            <a:off x="3970020" y="341502"/>
            <a:ext cx="4251960" cy="830997"/>
          </a:xfrm>
          <a:prstGeom prst="rect">
            <a:avLst/>
          </a:prstGeom>
          <a:noFill/>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পরিচিতি</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1722120" y="2505671"/>
            <a:ext cx="8092440" cy="2862322"/>
          </a:xfrm>
          <a:prstGeom prst="rect">
            <a:avLst/>
          </a:prstGeom>
          <a:noFill/>
        </p:spPr>
        <p:txBody>
          <a:bodyPr wrap="square" rtlCol="0">
            <a:spAutoFit/>
          </a:bodyPr>
          <a:lstStyle/>
          <a:p>
            <a:pPr algn="ctr"/>
            <a:r>
              <a:rPr lang="bn-BD" sz="6000" dirty="0" smtClean="0">
                <a:latin typeface="NikoshBAN" panose="02000000000000000000" pitchFamily="2" charset="0"/>
                <a:cs typeface="NikoshBAN" panose="02000000000000000000" pitchFamily="2" charset="0"/>
              </a:rPr>
              <a:t>রেহানা আক্তার ঝর্ণা</a:t>
            </a:r>
          </a:p>
          <a:p>
            <a:pPr algn="ctr"/>
            <a:r>
              <a:rPr lang="bn-BD" sz="6000" dirty="0" smtClean="0">
                <a:latin typeface="NikoshBAN" panose="02000000000000000000" pitchFamily="2" charset="0"/>
                <a:cs typeface="NikoshBAN" panose="02000000000000000000" pitchFamily="2" charset="0"/>
              </a:rPr>
              <a:t>গোপালপুর হাই স্কুল</a:t>
            </a:r>
          </a:p>
          <a:p>
            <a:pPr algn="ctr"/>
            <a:r>
              <a:rPr lang="bn-BD" sz="6000" dirty="0" smtClean="0">
                <a:latin typeface="NikoshBAN" panose="02000000000000000000" pitchFamily="2" charset="0"/>
                <a:cs typeface="NikoshBAN" panose="02000000000000000000" pitchFamily="2" charset="0"/>
              </a:rPr>
              <a:t>তারাকান্দা ,ময়মনসিংহ।</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210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0104" y="577515"/>
            <a:ext cx="3609473" cy="1446550"/>
          </a:xfrm>
          <a:prstGeom prst="rect">
            <a:avLst/>
          </a:prstGeom>
        </p:spPr>
        <p:txBody>
          <a:bodyPr wrap="square">
            <a:prstTxWarp prst="textCurveDown">
              <a:avLst/>
            </a:prstTxWarp>
            <a:spAutoFit/>
          </a:bodyPr>
          <a:lstStyle/>
          <a:p>
            <a:pPr lvl="0" algn="ctr"/>
            <a:r>
              <a:rPr lang="bn-IN" sz="8800" dirty="0">
                <a:ln w="0"/>
                <a:effectLst>
                  <a:outerShdw blurRad="38100" dist="19050" dir="2700000" algn="tl" rotWithShape="0">
                    <a:schemeClr val="dk1">
                      <a:alpha val="40000"/>
                    </a:schemeClr>
                  </a:outerShdw>
                  <a:reflection blurRad="6350" stA="60000" endA="900" endPos="60000" dist="29997" dir="5400000" sy="-100000" algn="bl" rotWithShape="0"/>
                </a:effectLst>
                <a:latin typeface="NikoshBAN" panose="02000000000000000000" pitchFamily="2" charset="0"/>
                <a:cs typeface="NikoshBAN" panose="02000000000000000000" pitchFamily="2" charset="0"/>
              </a:rPr>
              <a:t>মূল্যায়ন</a:t>
            </a:r>
            <a:endParaRPr lang="en-US" sz="8800" dirty="0">
              <a:ln w="0"/>
              <a:effectLst>
                <a:outerShdw blurRad="38100" dist="19050" dir="2700000" algn="tl" rotWithShape="0">
                  <a:schemeClr val="dk1">
                    <a:alpha val="40000"/>
                  </a:schemeClr>
                </a:outerShdw>
                <a:reflection blurRad="6350" stA="60000" endA="900" endPos="60000" dist="29997" dir="5400000" sy="-100000" algn="bl" rotWithShape="0"/>
              </a:effectLst>
              <a:latin typeface="NikoshBAN" panose="02000000000000000000" pitchFamily="2" charset="0"/>
              <a:cs typeface="NikoshBAN" panose="02000000000000000000" pitchFamily="2" charset="0"/>
            </a:endParaRPr>
          </a:p>
        </p:txBody>
      </p:sp>
      <p:sp>
        <p:nvSpPr>
          <p:cNvPr id="6" name="Rectangle 5"/>
          <p:cNvSpPr/>
          <p:nvPr/>
        </p:nvSpPr>
        <p:spPr>
          <a:xfrm>
            <a:off x="2294021" y="2857580"/>
            <a:ext cx="6096000" cy="3046988"/>
          </a:xfrm>
          <a:prstGeom prst="rect">
            <a:avLst/>
          </a:prstGeom>
        </p:spPr>
        <p:txBody>
          <a:bodyPr>
            <a:spAutoFit/>
          </a:bodyPr>
          <a:lstStyle/>
          <a:p>
            <a:pPr marL="571500" lvl="0" indent="-571500" algn="ctr">
              <a:buFont typeface="Wingdings" panose="05000000000000000000" pitchFamily="2" charset="2"/>
              <a:buChar char="Ø"/>
            </a:pPr>
            <a:r>
              <a:rPr lang="bn-IN" sz="4800" b="1" dirty="0">
                <a:solidFill>
                  <a:srgbClr val="00B050"/>
                </a:solidFill>
                <a:latin typeface="NikoshBAN" panose="02000000000000000000" pitchFamily="2" charset="0"/>
                <a:cs typeface="NikoshBAN" panose="02000000000000000000" pitchFamily="2" charset="0"/>
              </a:rPr>
              <a:t>ঝিঙে ফুলের বেশ কেমন?</a:t>
            </a:r>
          </a:p>
          <a:p>
            <a:pPr marL="571500" lvl="0" indent="-571500" algn="ctr">
              <a:buFont typeface="Wingdings" panose="05000000000000000000" pitchFamily="2" charset="2"/>
              <a:buChar char="Ø"/>
            </a:pPr>
            <a:r>
              <a:rPr lang="bn-IN" sz="4800" b="1" dirty="0">
                <a:solidFill>
                  <a:srgbClr val="00B050"/>
                </a:solidFill>
                <a:latin typeface="NikoshBAN" panose="02000000000000000000" pitchFamily="2" charset="0"/>
                <a:cs typeface="NikoshBAN" panose="02000000000000000000" pitchFamily="2" charset="0"/>
              </a:rPr>
              <a:t>ফিরোজিয়া কিসের নাম?</a:t>
            </a:r>
          </a:p>
          <a:p>
            <a:pPr marL="571500" lvl="0" indent="-571500" algn="ctr">
              <a:buFont typeface="Wingdings" panose="05000000000000000000" pitchFamily="2" charset="2"/>
              <a:buChar char="Ø"/>
            </a:pPr>
            <a:r>
              <a:rPr lang="bn-IN" sz="4800" b="1" dirty="0">
                <a:solidFill>
                  <a:srgbClr val="00B050"/>
                </a:solidFill>
                <a:latin typeface="NikoshBAN" panose="02000000000000000000" pitchFamily="2" charset="0"/>
                <a:cs typeface="NikoshBAN" panose="02000000000000000000" pitchFamily="2" charset="0"/>
              </a:rPr>
              <a:t>কে অলকায় যেতে চায়না?</a:t>
            </a:r>
          </a:p>
          <a:p>
            <a:pPr marL="571500" lvl="0" indent="-571500" algn="ctr">
              <a:buFont typeface="Wingdings" panose="05000000000000000000" pitchFamily="2" charset="2"/>
              <a:buChar char="Ø"/>
            </a:pPr>
            <a:r>
              <a:rPr lang="bn-IN" sz="4800" b="1" dirty="0">
                <a:solidFill>
                  <a:srgbClr val="00B050"/>
                </a:solidFill>
                <a:latin typeface="NikoshBAN" panose="02000000000000000000" pitchFamily="2" charset="0"/>
                <a:cs typeface="NikoshBAN" panose="02000000000000000000" pitchFamily="2" charset="0"/>
              </a:rPr>
              <a:t>‘আলুথালু’ শব্দের অর্থ কী?</a:t>
            </a:r>
            <a:endParaRPr lang="en-US" sz="48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25403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68099" y="139352"/>
            <a:ext cx="4174541" cy="1446550"/>
          </a:xfrm>
          <a:prstGeom prst="rect">
            <a:avLst/>
          </a:prstGeom>
          <a:solidFill>
            <a:srgbClr val="00B050"/>
          </a:solidFill>
          <a:scene3d>
            <a:camera prst="orthographicFront"/>
            <a:lightRig rig="soft" dir="t">
              <a:rot lat="0" lon="0" rev="15600000"/>
            </a:lightRig>
          </a:scene3d>
          <a:sp3d>
            <a:bevelT prst="slope"/>
          </a:sp3d>
        </p:spPr>
        <p:txBody>
          <a:bodyPr wrap="none">
            <a:spAutoFit/>
            <a:sp3d extrusionH="57150" prstMaterial="softEdge">
              <a:bevelT w="25400" h="38100"/>
            </a:sp3d>
          </a:bodyPr>
          <a:lstStyle/>
          <a:p>
            <a:pPr lvl="0" algn="ctr"/>
            <a:r>
              <a:rPr lang="bn-IN" sz="8800" b="1" dirty="0">
                <a:ln/>
                <a:solidFill>
                  <a:schemeClr val="accent4"/>
                </a:solidFill>
                <a:latin typeface="NikoshBAN" panose="02000000000000000000" pitchFamily="2" charset="0"/>
                <a:cs typeface="NikoshBAN" panose="02000000000000000000" pitchFamily="2" charset="0"/>
              </a:rPr>
              <a:t>বাড়ির কাজ</a:t>
            </a:r>
            <a:endParaRPr lang="en-US" sz="8800" b="1" dirty="0">
              <a:ln/>
              <a:solidFill>
                <a:schemeClr val="accent4"/>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3C363DDA-1E86-4951-A75B-BE6648A8EB35}"/>
              </a:ext>
            </a:extLst>
          </p:cNvPr>
          <p:cNvSpPr/>
          <p:nvPr/>
        </p:nvSpPr>
        <p:spPr>
          <a:xfrm>
            <a:off x="176463" y="3400927"/>
            <a:ext cx="11614484" cy="1908312"/>
          </a:xfrm>
          <a:prstGeom prst="rect">
            <a:avLst/>
          </a:prstGeom>
          <a:solidFill>
            <a:schemeClr val="accent5">
              <a:lumMod val="60000"/>
              <a:lumOff val="40000"/>
            </a:schemeClr>
          </a:solidFill>
          <a:ln w="38100" cap="flat" cmpd="sng" algn="ctr">
            <a:solidFill>
              <a:srgbClr val="E04877"/>
            </a:solidFill>
            <a:prstDash val="solid"/>
            <a:miter lim="800000"/>
          </a:ln>
          <a:effectLst/>
        </p:spPr>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bn-IN" sz="48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“ঝিঙে ফুল” কবিতায় কবির কোন মনোভাব প্রকাশ পেয়েছে? বাড়ি থেকে খাতায় লিখে নিয়ে আসবে।</a:t>
            </a:r>
            <a:endParaRPr kumimoji="0" lang="en-US" sz="48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3891921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Hexagon 1"/>
          <p:cNvSpPr/>
          <p:nvPr/>
        </p:nvSpPr>
        <p:spPr>
          <a:xfrm>
            <a:off x="3017520" y="182880"/>
            <a:ext cx="5867400" cy="1706880"/>
          </a:xfrm>
          <a:prstGeom prst="hexagon">
            <a:avLst>
              <a:gd name="adj" fmla="val 108036"/>
              <a:gd name="vf" fmla="val 11547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smtClean="0">
                <a:latin typeface="NikoshBAN" panose="02000000000000000000" pitchFamily="2" charset="0"/>
                <a:cs typeface="NikoshBAN" panose="02000000000000000000" pitchFamily="2" charset="0"/>
              </a:rPr>
              <a:t>ধন্যবাদ</a:t>
            </a:r>
            <a:endParaRPr lang="en-US" sz="8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9724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33454" y="332509"/>
            <a:ext cx="2978728" cy="11083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3600" b="0" i="0" u="none" strike="noStrike" kern="0" cap="none" spc="0" normalizeH="0" baseline="0" noProof="0" dirty="0" smtClean="0">
                <a:ln>
                  <a:noFill/>
                </a:ln>
                <a:solidFill>
                  <a:prstClr val="white"/>
                </a:solidFill>
                <a:effectLst/>
                <a:uLnTx/>
                <a:uFillTx/>
                <a:latin typeface="NikoshBAN" panose="02000000000000000000" pitchFamily="2" charset="0"/>
                <a:ea typeface="+mn-ea"/>
                <a:cs typeface="NikoshBAN" panose="02000000000000000000" pitchFamily="2" charset="0"/>
              </a:rPr>
              <a:t>পাঠ পরিচিতি</a:t>
            </a:r>
            <a:endParaRPr kumimoji="0" lang="en-US" sz="3600" b="0" i="0" u="none" strike="noStrike" kern="0" cap="none" spc="0" normalizeH="0" baseline="0" noProof="0" dirty="0" smtClean="0">
              <a:ln>
                <a:noFill/>
              </a:ln>
              <a:solidFill>
                <a:prstClr val="white"/>
              </a:solidFill>
              <a:effectLst/>
              <a:uLnTx/>
              <a:uFillTx/>
              <a:latin typeface="NikoshBAN" panose="02000000000000000000" pitchFamily="2" charset="0"/>
              <a:ea typeface="+mn-ea"/>
              <a:cs typeface="NikoshBAN" panose="02000000000000000000" pitchFamily="2" charset="0"/>
            </a:endParaRPr>
          </a:p>
        </p:txBody>
      </p:sp>
      <p:sp>
        <p:nvSpPr>
          <p:cNvPr id="4" name="Oval 3"/>
          <p:cNvSpPr/>
          <p:nvPr/>
        </p:nvSpPr>
        <p:spPr>
          <a:xfrm>
            <a:off x="4606636" y="332509"/>
            <a:ext cx="2978728" cy="11083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3600" b="0" i="0" u="none" strike="noStrike" kern="0" cap="none" spc="0" normalizeH="0" baseline="0" noProof="0" dirty="0" smtClean="0">
                <a:ln>
                  <a:noFill/>
                </a:ln>
                <a:solidFill>
                  <a:prstClr val="white"/>
                </a:solidFill>
                <a:effectLst/>
                <a:uLnTx/>
                <a:uFillTx/>
                <a:latin typeface="NikoshBAN" panose="02000000000000000000" pitchFamily="2" charset="0"/>
                <a:ea typeface="+mn-ea"/>
                <a:cs typeface="NikoshBAN" panose="02000000000000000000" pitchFamily="2" charset="0"/>
              </a:rPr>
              <a:t>পাঠ পরিচিতি</a:t>
            </a:r>
            <a:endParaRPr kumimoji="0" lang="en-US" sz="3600" b="0" i="0" u="none" strike="noStrike" kern="0" cap="none" spc="0" normalizeH="0" baseline="0" noProof="0" dirty="0" smtClean="0">
              <a:ln>
                <a:noFill/>
              </a:ln>
              <a:solidFill>
                <a:prstClr val="white"/>
              </a:solidFill>
              <a:effectLst/>
              <a:uLnTx/>
              <a:uFillTx/>
              <a:latin typeface="NikoshBAN" panose="02000000000000000000" pitchFamily="2" charset="0"/>
              <a:ea typeface="+mn-ea"/>
              <a:cs typeface="NikoshBAN" panose="02000000000000000000" pitchFamily="2" charset="0"/>
            </a:endParaRPr>
          </a:p>
        </p:txBody>
      </p:sp>
      <p:sp>
        <p:nvSpPr>
          <p:cNvPr id="5" name="Rectangle 4"/>
          <p:cNvSpPr/>
          <p:nvPr/>
        </p:nvSpPr>
        <p:spPr>
          <a:xfrm>
            <a:off x="3048000" y="2051358"/>
            <a:ext cx="6096000" cy="4401205"/>
          </a:xfrm>
          <a:prstGeom prst="rect">
            <a:avLst/>
          </a:prstGeom>
        </p:spPr>
        <p:txBody>
          <a:bodyPr>
            <a:spAutoFit/>
          </a:bodyPr>
          <a:lstStyle/>
          <a:p>
            <a:pPr lvl="0" algn="ctr"/>
            <a:endParaRPr lang="bn-IN" sz="4000" b="1" dirty="0">
              <a:solidFill>
                <a:prstClr val="black"/>
              </a:solidFill>
              <a:latin typeface="NikoshBAN" panose="02000000000000000000" pitchFamily="2" charset="0"/>
              <a:cs typeface="NikoshBAN" panose="02000000000000000000" pitchFamily="2" charset="0"/>
            </a:endParaRPr>
          </a:p>
          <a:p>
            <a:pPr lvl="0" algn="ctr"/>
            <a:endParaRPr lang="bn-IN" sz="4000" b="1" dirty="0">
              <a:solidFill>
                <a:prstClr val="black"/>
              </a:solidFill>
              <a:latin typeface="NikoshBAN" panose="02000000000000000000" pitchFamily="2" charset="0"/>
              <a:cs typeface="NikoshBAN" panose="02000000000000000000" pitchFamily="2" charset="0"/>
            </a:endParaRPr>
          </a:p>
          <a:p>
            <a:pPr lvl="0" algn="ctr"/>
            <a:endParaRPr lang="bn-IN" sz="4000" b="1" dirty="0">
              <a:solidFill>
                <a:prstClr val="black"/>
              </a:solidFill>
              <a:latin typeface="NikoshBAN" panose="02000000000000000000" pitchFamily="2" charset="0"/>
              <a:cs typeface="NikoshBAN" panose="02000000000000000000" pitchFamily="2" charset="0"/>
            </a:endParaRPr>
          </a:p>
          <a:p>
            <a:pPr lvl="0" algn="ctr"/>
            <a:r>
              <a:rPr lang="bn-IN" sz="4000" b="1" dirty="0">
                <a:solidFill>
                  <a:prstClr val="black"/>
                </a:solidFill>
                <a:latin typeface="NikoshBAN" panose="02000000000000000000" pitchFamily="2" charset="0"/>
                <a:cs typeface="NikoshBAN" panose="02000000000000000000" pitchFamily="2" charset="0"/>
              </a:rPr>
              <a:t>শ্রেণি: ষষ্ঠ</a:t>
            </a:r>
          </a:p>
          <a:p>
            <a:pPr lvl="0" algn="ctr"/>
            <a:r>
              <a:rPr lang="bn-IN" sz="4000" b="1" dirty="0">
                <a:solidFill>
                  <a:prstClr val="black"/>
                </a:solidFill>
                <a:latin typeface="NikoshBAN" panose="02000000000000000000" pitchFamily="2" charset="0"/>
                <a:cs typeface="NikoshBAN" panose="02000000000000000000" pitchFamily="2" charset="0"/>
              </a:rPr>
              <a:t>বিষয় : বাংলা প্রথম পত্র</a:t>
            </a:r>
          </a:p>
          <a:p>
            <a:pPr lvl="0" algn="ctr"/>
            <a:r>
              <a:rPr lang="bn-IN" sz="4000" b="1" dirty="0">
                <a:solidFill>
                  <a:prstClr val="black"/>
                </a:solidFill>
                <a:latin typeface="NikoshBAN" panose="02000000000000000000" pitchFamily="2" charset="0"/>
                <a:cs typeface="NikoshBAN" panose="02000000000000000000" pitchFamily="2" charset="0"/>
              </a:rPr>
              <a:t>কবিতা : ঝিঙে ফুল</a:t>
            </a:r>
          </a:p>
          <a:p>
            <a:pPr lvl="0" algn="ctr"/>
            <a:r>
              <a:rPr lang="bn-IN" sz="4000" b="1" dirty="0">
                <a:solidFill>
                  <a:prstClr val="black"/>
                </a:solidFill>
                <a:latin typeface="NikoshBAN" panose="02000000000000000000" pitchFamily="2" charset="0"/>
                <a:cs typeface="NikoshBAN" panose="02000000000000000000" pitchFamily="2" charset="0"/>
              </a:rPr>
              <a:t>সময় : ৫০ মিনিট</a:t>
            </a:r>
            <a:endParaRPr lang="en-US" sz="4000" b="1" dirty="0">
              <a:solidFill>
                <a:prstClr val="black"/>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5279065" y="1904919"/>
            <a:ext cx="1633870" cy="1859441"/>
          </a:xfrm>
          <a:prstGeom prst="rect">
            <a:avLst/>
          </a:prstGeom>
        </p:spPr>
      </p:pic>
    </p:spTree>
    <p:extLst>
      <p:ext uri="{BB962C8B-B14F-4D97-AF65-F5344CB8AC3E}">
        <p14:creationId xmlns:p14="http://schemas.microsoft.com/office/powerpoint/2010/main" val="1454230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77076"/>
            <a:ext cx="6096000" cy="1200329"/>
          </a:xfrm>
          <a:prstGeom prst="rect">
            <a:avLst/>
          </a:prstGeom>
        </p:spPr>
        <p:txBody>
          <a:bodyPr>
            <a:spAutoFit/>
          </a:bodyPr>
          <a:lstStyle/>
          <a:p>
            <a:pPr lvl="0" algn="ctr"/>
            <a:r>
              <a:rPr lang="bn-IN" sz="3600" b="1" dirty="0">
                <a:solidFill>
                  <a:prstClr val="black"/>
                </a:solidFill>
                <a:latin typeface="NikoshBAN" panose="02000000000000000000" pitchFamily="2" charset="0"/>
                <a:cs typeface="NikoshBAN" panose="02000000000000000000" pitchFamily="2" charset="0"/>
              </a:rPr>
              <a:t>নিচের ফুল গুলোর মধ্যে কোনটি সবজির ফুল?</a:t>
            </a:r>
            <a:endParaRPr lang="en-US" sz="3600" b="1" dirty="0">
              <a:solidFill>
                <a:prstClr val="black"/>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0" y="1880857"/>
            <a:ext cx="5480183" cy="4123703"/>
          </a:xfrm>
          <a:prstGeom prst="rect">
            <a:avLst/>
          </a:prstGeom>
        </p:spPr>
      </p:pic>
      <p:pic>
        <p:nvPicPr>
          <p:cNvPr id="4" name="Picture 3"/>
          <p:cNvPicPr>
            <a:picLocks noChangeAspect="1"/>
          </p:cNvPicPr>
          <p:nvPr/>
        </p:nvPicPr>
        <p:blipFill>
          <a:blip r:embed="rId3"/>
          <a:stretch>
            <a:fillRect/>
          </a:stretch>
        </p:blipFill>
        <p:spPr>
          <a:xfrm>
            <a:off x="6096000" y="1880857"/>
            <a:ext cx="5683438" cy="4063519"/>
          </a:xfrm>
          <a:prstGeom prst="rect">
            <a:avLst/>
          </a:prstGeom>
        </p:spPr>
      </p:pic>
    </p:spTree>
    <p:extLst>
      <p:ext uri="{BB962C8B-B14F-4D97-AF65-F5344CB8AC3E}">
        <p14:creationId xmlns:p14="http://schemas.microsoft.com/office/powerpoint/2010/main" val="32313235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0647" y="326074"/>
            <a:ext cx="5925826" cy="1420491"/>
          </a:xfrm>
          <a:prstGeom prst="rect">
            <a:avLst/>
          </a:prstGeom>
          <a:ln>
            <a:noFill/>
          </a:ln>
        </p:spPr>
      </p:pic>
      <p:sp>
        <p:nvSpPr>
          <p:cNvPr id="4" name="Rectangle 3"/>
          <p:cNvSpPr/>
          <p:nvPr/>
        </p:nvSpPr>
        <p:spPr>
          <a:xfrm>
            <a:off x="3535680" y="1746565"/>
            <a:ext cx="3398520" cy="1323439"/>
          </a:xfrm>
          <a:prstGeom prst="rect">
            <a:avLst/>
          </a:prstGeom>
        </p:spPr>
        <p:txBody>
          <a:bodyPr wrap="square">
            <a:spAutoFit/>
          </a:bodyPr>
          <a:lstStyle/>
          <a:p>
            <a:pPr lvl="0" algn="just"/>
            <a:r>
              <a:rPr lang="bn-BD" sz="8000" b="1" dirty="0">
                <a:ln/>
                <a:solidFill>
                  <a:srgbClr val="FF0000"/>
                </a:solidFill>
                <a:latin typeface="NikoshBAN" pitchFamily="2" charset="0"/>
                <a:cs typeface="NikoshBAN" pitchFamily="2" charset="0"/>
              </a:rPr>
              <a:t>ঝিঙে ফুল</a:t>
            </a:r>
          </a:p>
        </p:txBody>
      </p:sp>
      <p:sp>
        <p:nvSpPr>
          <p:cNvPr id="5" name="Rectangle 4"/>
          <p:cNvSpPr/>
          <p:nvPr/>
        </p:nvSpPr>
        <p:spPr>
          <a:xfrm>
            <a:off x="3802746" y="3167390"/>
            <a:ext cx="4586512" cy="923330"/>
          </a:xfrm>
          <a:prstGeom prst="rect">
            <a:avLst/>
          </a:prstGeom>
        </p:spPr>
        <p:txBody>
          <a:bodyPr wrap="none">
            <a:spAutoFit/>
          </a:bodyPr>
          <a:lstStyle/>
          <a:p>
            <a:pPr lvl="0" algn="just"/>
            <a:r>
              <a:rPr lang="bn-BD" sz="5400" b="1" dirty="0">
                <a:ln/>
                <a:solidFill>
                  <a:srgbClr val="00B050"/>
                </a:solidFill>
                <a:latin typeface="NikoshBAN" pitchFamily="2" charset="0"/>
                <a:cs typeface="NikoshBAN" pitchFamily="2" charset="0"/>
              </a:rPr>
              <a:t>কাজী নজরুল ইসলাম</a:t>
            </a:r>
            <a:endParaRPr lang="en-US" sz="5400" b="1" dirty="0">
              <a:ln/>
              <a:solidFill>
                <a:srgbClr val="00B050"/>
              </a:solidFill>
              <a:latin typeface="NikoshBAN" pitchFamily="2" charset="0"/>
              <a:cs typeface="NikoshBAN" pitchFamily="2" charset="0"/>
            </a:endParaRPr>
          </a:p>
        </p:txBody>
      </p:sp>
      <p:pic>
        <p:nvPicPr>
          <p:cNvPr id="6" name="Picture 5"/>
          <p:cNvPicPr>
            <a:picLocks noChangeAspect="1"/>
          </p:cNvPicPr>
          <p:nvPr/>
        </p:nvPicPr>
        <p:blipFill>
          <a:blip r:embed="rId3"/>
          <a:stretch>
            <a:fillRect/>
          </a:stretch>
        </p:blipFill>
        <p:spPr>
          <a:xfrm>
            <a:off x="1463041" y="3955826"/>
            <a:ext cx="2682240" cy="2841057"/>
          </a:xfrm>
          <a:prstGeom prst="rect">
            <a:avLst/>
          </a:prstGeom>
        </p:spPr>
      </p:pic>
      <p:pic>
        <p:nvPicPr>
          <p:cNvPr id="7" name="Picture 6"/>
          <p:cNvPicPr>
            <a:picLocks noChangeAspect="1"/>
          </p:cNvPicPr>
          <p:nvPr/>
        </p:nvPicPr>
        <p:blipFill>
          <a:blip r:embed="rId4"/>
          <a:stretch>
            <a:fillRect/>
          </a:stretch>
        </p:blipFill>
        <p:spPr>
          <a:xfrm>
            <a:off x="4549002" y="4084308"/>
            <a:ext cx="3436535" cy="2584091"/>
          </a:xfrm>
          <a:prstGeom prst="rect">
            <a:avLst/>
          </a:prstGeom>
        </p:spPr>
      </p:pic>
    </p:spTree>
    <p:extLst>
      <p:ext uri="{BB962C8B-B14F-4D97-AF65-F5344CB8AC3E}">
        <p14:creationId xmlns:p14="http://schemas.microsoft.com/office/powerpoint/2010/main" val="12812761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632" y="408057"/>
            <a:ext cx="3640740" cy="1569660"/>
          </a:xfrm>
          <a:prstGeom prst="rect">
            <a:avLst/>
          </a:prstGeom>
        </p:spPr>
        <p:txBody>
          <a:bodyPr wrap="none">
            <a:spAutoFit/>
          </a:bodyPr>
          <a:lstStyle/>
          <a:p>
            <a:pPr lvl="0" algn="ctr"/>
            <a:r>
              <a:rPr lang="bn-IN" sz="9600" b="1" dirty="0">
                <a:solidFill>
                  <a:prstClr val="black"/>
                </a:solidFill>
                <a:latin typeface="NikoshBAN" panose="02000000000000000000" pitchFamily="2" charset="0"/>
                <a:cs typeface="NikoshBAN" panose="02000000000000000000" pitchFamily="2" charset="0"/>
              </a:rPr>
              <a:t>শিখনফল</a:t>
            </a:r>
            <a:endParaRPr lang="en-US" sz="9600" b="1" dirty="0">
              <a:solidFill>
                <a:prstClr val="black"/>
              </a:solidFill>
              <a:latin typeface="NikoshBAN" panose="02000000000000000000" pitchFamily="2" charset="0"/>
              <a:cs typeface="NikoshBAN" panose="02000000000000000000" pitchFamily="2" charset="0"/>
            </a:endParaRPr>
          </a:p>
        </p:txBody>
      </p:sp>
      <p:sp>
        <p:nvSpPr>
          <p:cNvPr id="3" name="Rectangle 2"/>
          <p:cNvSpPr/>
          <p:nvPr/>
        </p:nvSpPr>
        <p:spPr>
          <a:xfrm>
            <a:off x="838200" y="2472853"/>
            <a:ext cx="10607040" cy="461665"/>
          </a:xfrm>
          <a:prstGeom prst="rect">
            <a:avLst/>
          </a:prstGeom>
        </p:spPr>
        <p:txBody>
          <a:bodyPr wrap="square">
            <a:spAutoFit/>
          </a:bodyPr>
          <a:lstStyle/>
          <a:p>
            <a:pPr marL="571500" lvl="0" indent="-571500" algn="ctr">
              <a:buFont typeface="Wingdings" panose="05000000000000000000" pitchFamily="2" charset="2"/>
              <a:buChar char="q"/>
            </a:pPr>
            <a:r>
              <a:rPr lang="bn-IN" sz="2400" b="1" dirty="0">
                <a:solidFill>
                  <a:prstClr val="black"/>
                </a:solidFill>
                <a:latin typeface="NikoshBAN" panose="02000000000000000000" pitchFamily="2" charset="0"/>
                <a:cs typeface="NikoshBAN" panose="02000000000000000000" pitchFamily="2" charset="0"/>
              </a:rPr>
              <a:t> </a:t>
            </a:r>
            <a:r>
              <a:rPr lang="bn-IN" sz="2000" b="1" dirty="0">
                <a:solidFill>
                  <a:prstClr val="black"/>
                </a:solidFill>
                <a:latin typeface="NikoshBAN" panose="02000000000000000000" pitchFamily="2" charset="0"/>
                <a:cs typeface="NikoshBAN" panose="02000000000000000000" pitchFamily="2" charset="0"/>
              </a:rPr>
              <a:t>কবি “কাজী নজরুল ইসলামের” সংক্ষিপ্ত পরিচয় লিখতে </a:t>
            </a:r>
            <a:r>
              <a:rPr lang="bn-IN" sz="2000" b="1" dirty="0" smtClean="0">
                <a:solidFill>
                  <a:prstClr val="black"/>
                </a:solidFill>
                <a:latin typeface="NikoshBAN" panose="02000000000000000000" pitchFamily="2" charset="0"/>
                <a:cs typeface="NikoshBAN" panose="02000000000000000000" pitchFamily="2" charset="0"/>
              </a:rPr>
              <a:t>পারবে</a:t>
            </a:r>
            <a:r>
              <a:rPr lang="bn-BD" sz="2000" b="1" dirty="0">
                <a:solidFill>
                  <a:prstClr val="black"/>
                </a:solidFill>
                <a:latin typeface="NikoshBAN" panose="02000000000000000000" pitchFamily="2" charset="0"/>
                <a:cs typeface="NikoshBAN" panose="02000000000000000000" pitchFamily="2" charset="0"/>
              </a:rPr>
              <a:t>।</a:t>
            </a:r>
            <a:endParaRPr lang="en-US" sz="2400" b="1" dirty="0">
              <a:solidFill>
                <a:prstClr val="black"/>
              </a:solidFill>
              <a:latin typeface="NikoshBAN" panose="02000000000000000000" pitchFamily="2" charset="0"/>
              <a:cs typeface="NikoshBAN" panose="02000000000000000000" pitchFamily="2" charset="0"/>
            </a:endParaRPr>
          </a:p>
        </p:txBody>
      </p:sp>
      <p:sp>
        <p:nvSpPr>
          <p:cNvPr id="4" name="Rectangle 3"/>
          <p:cNvSpPr/>
          <p:nvPr/>
        </p:nvSpPr>
        <p:spPr>
          <a:xfrm>
            <a:off x="1325582" y="3794199"/>
            <a:ext cx="10485418" cy="461665"/>
          </a:xfrm>
          <a:prstGeom prst="rect">
            <a:avLst/>
          </a:prstGeom>
        </p:spPr>
        <p:txBody>
          <a:bodyPr wrap="square">
            <a:spAutoFit/>
          </a:bodyPr>
          <a:lstStyle/>
          <a:p>
            <a:pPr marL="742950" lvl="0" indent="-742950" algn="ctr">
              <a:buFont typeface="Wingdings" panose="05000000000000000000" pitchFamily="2" charset="2"/>
              <a:buChar char="q"/>
            </a:pPr>
            <a:r>
              <a:rPr lang="bn-IN" sz="2400" b="1" dirty="0">
                <a:solidFill>
                  <a:prstClr val="black"/>
                </a:solidFill>
                <a:latin typeface="NikoshBAN" panose="02000000000000000000" pitchFamily="2" charset="0"/>
                <a:cs typeface="NikoshBAN" panose="02000000000000000000" pitchFamily="2" charset="0"/>
              </a:rPr>
              <a:t>নতুন শব্দগুলোর অর্থ বলতে পারবে ও বাক্যে প্রয়োগ করতে </a:t>
            </a:r>
            <a:r>
              <a:rPr lang="bn-IN" sz="2400" b="1" dirty="0" smtClean="0">
                <a:solidFill>
                  <a:prstClr val="black"/>
                </a:solidFill>
                <a:latin typeface="NikoshBAN" panose="02000000000000000000" pitchFamily="2" charset="0"/>
                <a:cs typeface="NikoshBAN" panose="02000000000000000000" pitchFamily="2" charset="0"/>
              </a:rPr>
              <a:t>পারবে</a:t>
            </a:r>
            <a:r>
              <a:rPr lang="bn-BD" sz="2400" b="1" dirty="0" smtClean="0">
                <a:solidFill>
                  <a:prstClr val="black"/>
                </a:solidFill>
                <a:latin typeface="NikoshBAN" panose="02000000000000000000" pitchFamily="2" charset="0"/>
                <a:cs typeface="NikoshBAN" panose="02000000000000000000" pitchFamily="2" charset="0"/>
              </a:rPr>
              <a:t>।</a:t>
            </a:r>
            <a:endParaRPr lang="en-US" sz="2400" b="1" dirty="0">
              <a:solidFill>
                <a:prstClr val="black"/>
              </a:solidFill>
              <a:latin typeface="NikoshBAN" panose="02000000000000000000" pitchFamily="2" charset="0"/>
              <a:cs typeface="NikoshBAN" panose="02000000000000000000" pitchFamily="2" charset="0"/>
            </a:endParaRPr>
          </a:p>
        </p:txBody>
      </p:sp>
      <p:sp>
        <p:nvSpPr>
          <p:cNvPr id="5" name="Rectangle 4"/>
          <p:cNvSpPr/>
          <p:nvPr/>
        </p:nvSpPr>
        <p:spPr>
          <a:xfrm>
            <a:off x="967740" y="5069378"/>
            <a:ext cx="10058400" cy="369332"/>
          </a:xfrm>
          <a:prstGeom prst="rect">
            <a:avLst/>
          </a:prstGeom>
        </p:spPr>
        <p:txBody>
          <a:bodyPr wrap="square">
            <a:spAutoFit/>
          </a:bodyPr>
          <a:lstStyle/>
          <a:p>
            <a:pPr marL="571500" lvl="0" indent="-571500" algn="ctr">
              <a:buFont typeface="Wingdings" panose="05000000000000000000" pitchFamily="2" charset="2"/>
              <a:buChar char="q"/>
            </a:pPr>
            <a:r>
              <a:rPr lang="bn-IN" b="1" dirty="0">
                <a:solidFill>
                  <a:prstClr val="black"/>
                </a:solidFill>
                <a:latin typeface="NikoshBAN" panose="02000000000000000000" pitchFamily="2" charset="0"/>
                <a:cs typeface="NikoshBAN" panose="02000000000000000000" pitchFamily="2" charset="0"/>
              </a:rPr>
              <a:t>“ঝিঙে ফুল” কবিতায় কবির প্রকৃতি প্রেমের যে পরিচয় পাওয়া যায় তা ব্যাখ্যা করতে পারবে।</a:t>
            </a:r>
            <a:endParaRPr lang="en-US" b="1"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86504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29704" y="1788873"/>
            <a:ext cx="3587255" cy="3261855"/>
            <a:chOff x="4529704" y="1788873"/>
            <a:chExt cx="3587255" cy="3261855"/>
          </a:xfrm>
        </p:grpSpPr>
        <p:pic>
          <p:nvPicPr>
            <p:cNvPr id="2" name="Picture 2" descr="ঝিঙে ফুল কাজী নজরুল ইসলাম এর ছবির ফলাফল">
              <a:extLst>
                <a:ext uri="{FF2B5EF4-FFF2-40B4-BE49-F238E27FC236}">
                  <a16:creationId xmlns:a16="http://schemas.microsoft.com/office/drawing/2014/main" id="{0F7916B8-ACDC-4FF9-8F96-F1A5EB2240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2557" y="2382163"/>
              <a:ext cx="2071680" cy="20541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Arrow: Down 16">
              <a:extLst>
                <a:ext uri="{FF2B5EF4-FFF2-40B4-BE49-F238E27FC236}">
                  <a16:creationId xmlns:a16="http://schemas.microsoft.com/office/drawing/2014/main" id="{14C2384B-5A48-4235-9CFE-9D837FE7E169}"/>
                </a:ext>
              </a:extLst>
            </p:cNvPr>
            <p:cNvSpPr/>
            <p:nvPr/>
          </p:nvSpPr>
          <p:spPr>
            <a:xfrm rot="10800000">
              <a:off x="6019826" y="1788873"/>
              <a:ext cx="463827" cy="522869"/>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 name="Arrow: Down 38">
              <a:extLst>
                <a:ext uri="{FF2B5EF4-FFF2-40B4-BE49-F238E27FC236}">
                  <a16:creationId xmlns:a16="http://schemas.microsoft.com/office/drawing/2014/main" id="{77F8F053-AE07-4B02-AE0A-C851F379C45F}"/>
                </a:ext>
              </a:extLst>
            </p:cNvPr>
            <p:cNvSpPr/>
            <p:nvPr/>
          </p:nvSpPr>
          <p:spPr>
            <a:xfrm rot="14071980">
              <a:off x="7198123" y="2165664"/>
              <a:ext cx="547953" cy="743399"/>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 name="Arrow: Down 39">
              <a:extLst>
                <a:ext uri="{FF2B5EF4-FFF2-40B4-BE49-F238E27FC236}">
                  <a16:creationId xmlns:a16="http://schemas.microsoft.com/office/drawing/2014/main" id="{A7A63BC0-D1D3-4F23-9B42-38270940811A}"/>
                </a:ext>
              </a:extLst>
            </p:cNvPr>
            <p:cNvSpPr/>
            <p:nvPr/>
          </p:nvSpPr>
          <p:spPr>
            <a:xfrm rot="16200000">
              <a:off x="7467799" y="3034943"/>
              <a:ext cx="579344" cy="718976"/>
            </a:xfrm>
            <a:prstGeom prst="downArrow">
              <a:avLst/>
            </a:prstGeom>
            <a:solidFill>
              <a:srgbClr val="00B050"/>
            </a:solidFill>
            <a:ln w="381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 name="Arrow: Down 40">
              <a:extLst>
                <a:ext uri="{FF2B5EF4-FFF2-40B4-BE49-F238E27FC236}">
                  <a16:creationId xmlns:a16="http://schemas.microsoft.com/office/drawing/2014/main" id="{EE558994-FEFC-42FA-BCB2-FE6B1ABF256A}"/>
                </a:ext>
              </a:extLst>
            </p:cNvPr>
            <p:cNvSpPr/>
            <p:nvPr/>
          </p:nvSpPr>
          <p:spPr>
            <a:xfrm rot="17945953">
              <a:off x="7287268" y="3833902"/>
              <a:ext cx="579344" cy="1050697"/>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 name="Arrow: Down 41">
              <a:extLst>
                <a:ext uri="{FF2B5EF4-FFF2-40B4-BE49-F238E27FC236}">
                  <a16:creationId xmlns:a16="http://schemas.microsoft.com/office/drawing/2014/main" id="{FD139F69-0778-417C-AA58-194FDF15422B}"/>
                </a:ext>
              </a:extLst>
            </p:cNvPr>
            <p:cNvSpPr/>
            <p:nvPr/>
          </p:nvSpPr>
          <p:spPr>
            <a:xfrm>
              <a:off x="6143766" y="4506775"/>
              <a:ext cx="579344" cy="543953"/>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 name="Arrow: Down 42">
              <a:extLst>
                <a:ext uri="{FF2B5EF4-FFF2-40B4-BE49-F238E27FC236}">
                  <a16:creationId xmlns:a16="http://schemas.microsoft.com/office/drawing/2014/main" id="{F32ECED6-3F78-41FA-851F-C4BE94D2DEEA}"/>
                </a:ext>
              </a:extLst>
            </p:cNvPr>
            <p:cNvSpPr/>
            <p:nvPr/>
          </p:nvSpPr>
          <p:spPr>
            <a:xfrm rot="3287702">
              <a:off x="4831889" y="3876781"/>
              <a:ext cx="579344" cy="798077"/>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 name="Arrow: Down 43">
              <a:extLst>
                <a:ext uri="{FF2B5EF4-FFF2-40B4-BE49-F238E27FC236}">
                  <a16:creationId xmlns:a16="http://schemas.microsoft.com/office/drawing/2014/main" id="{8EC49211-D57D-452D-A01A-12B71B0B76A3}"/>
                </a:ext>
              </a:extLst>
            </p:cNvPr>
            <p:cNvSpPr/>
            <p:nvPr/>
          </p:nvSpPr>
          <p:spPr>
            <a:xfrm rot="4907987">
              <a:off x="4599520" y="3056214"/>
              <a:ext cx="579344" cy="718976"/>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 name="Arrow: Down 44">
              <a:extLst>
                <a:ext uri="{FF2B5EF4-FFF2-40B4-BE49-F238E27FC236}">
                  <a16:creationId xmlns:a16="http://schemas.microsoft.com/office/drawing/2014/main" id="{B981BA90-3026-4BFE-B18F-108DD3D943ED}"/>
                </a:ext>
              </a:extLst>
            </p:cNvPr>
            <p:cNvSpPr/>
            <p:nvPr/>
          </p:nvSpPr>
          <p:spPr>
            <a:xfrm rot="7333649">
              <a:off x="4777607" y="2094745"/>
              <a:ext cx="579344" cy="859652"/>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12" name="Rectangle 11">
            <a:extLst>
              <a:ext uri="{FF2B5EF4-FFF2-40B4-BE49-F238E27FC236}">
                <a16:creationId xmlns:a16="http://schemas.microsoft.com/office/drawing/2014/main" id="{145D1312-AF9E-4A9F-ADCB-1DC98A4D8175}"/>
              </a:ext>
            </a:extLst>
          </p:cNvPr>
          <p:cNvSpPr/>
          <p:nvPr/>
        </p:nvSpPr>
        <p:spPr>
          <a:xfrm>
            <a:off x="8046943" y="803590"/>
            <a:ext cx="3498574" cy="1399629"/>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জন্ম</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১৮৯৯ খ্রিষ্টাব্দের ২৪শে মে ভারতের পশ্চিম বঙ্গের বর্ধমান জেলায়</a:t>
            </a:r>
            <a:endParaRPr kumimoji="0" lang="en-US"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13" name="Rectangle 12">
            <a:extLst>
              <a:ext uri="{FF2B5EF4-FFF2-40B4-BE49-F238E27FC236}">
                <a16:creationId xmlns:a16="http://schemas.microsoft.com/office/drawing/2014/main" id="{FE51F630-1FB6-4D23-BB48-076A8FD41EE9}"/>
              </a:ext>
            </a:extLst>
          </p:cNvPr>
          <p:cNvSpPr/>
          <p:nvPr/>
        </p:nvSpPr>
        <p:spPr>
          <a:xfrm>
            <a:off x="8230599" y="2534467"/>
            <a:ext cx="3184003" cy="1550418"/>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8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কাব্য গ্রন্থ</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ঝিঙে ফুল, পিলে পটকা,ঘুম জাগানো পাখি, ঘুম পাড়ানী মাসিপিসি</a:t>
            </a:r>
            <a:endParaRPr kumimoji="0" lang="en-US"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14" name="Rectangle 13">
            <a:extLst>
              <a:ext uri="{FF2B5EF4-FFF2-40B4-BE49-F238E27FC236}">
                <a16:creationId xmlns:a16="http://schemas.microsoft.com/office/drawing/2014/main" id="{A5E42379-8C5E-4276-A1AB-8FBE5014F575}"/>
              </a:ext>
            </a:extLst>
          </p:cNvPr>
          <p:cNvSpPr/>
          <p:nvPr/>
        </p:nvSpPr>
        <p:spPr>
          <a:xfrm>
            <a:off x="8334825" y="4359250"/>
            <a:ext cx="3192626" cy="1487556"/>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8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জীবন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তাঁর জীবন ছিল বহু বিচিত্র ও বিস্ময়কর</a:t>
            </a:r>
            <a:endParaRPr kumimoji="0" lang="en-US"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15" name="Rectangle 14">
            <a:extLst>
              <a:ext uri="{FF2B5EF4-FFF2-40B4-BE49-F238E27FC236}">
                <a16:creationId xmlns:a16="http://schemas.microsoft.com/office/drawing/2014/main" id="{93358CB6-BC59-4D53-9252-96EBEEAA54EB}"/>
              </a:ext>
            </a:extLst>
          </p:cNvPr>
          <p:cNvSpPr/>
          <p:nvPr/>
        </p:nvSpPr>
        <p:spPr>
          <a:xfrm>
            <a:off x="5272557" y="5048761"/>
            <a:ext cx="2482840" cy="1334816"/>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8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মৃত্যু</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১৯৭৬ খ্রিষ্টাব্দের ২৯শে আগস্ট</a:t>
            </a:r>
            <a:endParaRPr kumimoji="0" lang="en-US"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16" name="Rectangle 15">
            <a:extLst>
              <a:ext uri="{FF2B5EF4-FFF2-40B4-BE49-F238E27FC236}">
                <a16:creationId xmlns:a16="http://schemas.microsoft.com/office/drawing/2014/main" id="{6D27CD27-FA98-4D13-96FB-4F533EAE9078}"/>
              </a:ext>
            </a:extLst>
          </p:cNvPr>
          <p:cNvSpPr/>
          <p:nvPr/>
        </p:nvSpPr>
        <p:spPr>
          <a:xfrm>
            <a:off x="1049374" y="4425754"/>
            <a:ext cx="3575340" cy="1487556"/>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8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রচনা</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কবিতা, উপন্যাস, নাটকসংগীত ইত্যাদি রচনা করেছেন</a:t>
            </a:r>
            <a:endParaRPr kumimoji="0" lang="en-US"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17" name="Rectangle 16">
            <a:extLst>
              <a:ext uri="{FF2B5EF4-FFF2-40B4-BE49-F238E27FC236}">
                <a16:creationId xmlns:a16="http://schemas.microsoft.com/office/drawing/2014/main" id="{6DC5FAFD-9594-42F0-AE38-544B21EB67C8}"/>
              </a:ext>
            </a:extLst>
          </p:cNvPr>
          <p:cNvSpPr/>
          <p:nvPr/>
        </p:nvSpPr>
        <p:spPr>
          <a:xfrm>
            <a:off x="621125" y="736434"/>
            <a:ext cx="3830588" cy="1634346"/>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8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বিদ্রোহী</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অন্যায়, শোষন ও নির্যাতনের বিরুদ্ধে লিখেছেন </a:t>
            </a:r>
          </a:p>
        </p:txBody>
      </p:sp>
      <p:sp>
        <p:nvSpPr>
          <p:cNvPr id="18" name="Rectangle 17">
            <a:extLst>
              <a:ext uri="{FF2B5EF4-FFF2-40B4-BE49-F238E27FC236}">
                <a16:creationId xmlns:a16="http://schemas.microsoft.com/office/drawing/2014/main" id="{488FFEB0-CC18-4C29-8578-B8B28FED3022}"/>
              </a:ext>
            </a:extLst>
          </p:cNvPr>
          <p:cNvSpPr/>
          <p:nvPr/>
        </p:nvSpPr>
        <p:spPr>
          <a:xfrm>
            <a:off x="862540" y="2728343"/>
            <a:ext cx="3626041" cy="1487556"/>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8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ছোটবেলা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লেটোর দলে গান করেছেন, রুটির দোকানে কাজ করেছেন</a:t>
            </a:r>
            <a:endParaRPr kumimoji="0" lang="en-US"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19" name="Rectangle 18">
            <a:extLst>
              <a:ext uri="{FF2B5EF4-FFF2-40B4-BE49-F238E27FC236}">
                <a16:creationId xmlns:a16="http://schemas.microsoft.com/office/drawing/2014/main" id="{FF83EE27-2942-4019-AC6A-017602F109A5}"/>
              </a:ext>
            </a:extLst>
          </p:cNvPr>
          <p:cNvSpPr/>
          <p:nvPr/>
        </p:nvSpPr>
        <p:spPr>
          <a:xfrm>
            <a:off x="5054809" y="370127"/>
            <a:ext cx="2557670" cy="1399629"/>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আমাদের রণসংগীত</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‘চল চল চল’</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1358206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7433" y="316915"/>
            <a:ext cx="4535216" cy="830997"/>
          </a:xfrm>
          <a:prstGeom prst="rect">
            <a:avLst/>
          </a:prstGeom>
        </p:spPr>
        <p:txBody>
          <a:bodyPr wrap="none">
            <a:spAutoFit/>
          </a:bodyPr>
          <a:lstStyle/>
          <a:p>
            <a:pPr lvl="0" algn="ctr"/>
            <a:r>
              <a:rPr lang="bn-IN" sz="4800" b="1" dirty="0">
                <a:solidFill>
                  <a:prstClr val="black"/>
                </a:solidFill>
                <a:latin typeface="NikoshBAN" panose="02000000000000000000" pitchFamily="2" charset="0"/>
                <a:cs typeface="NikoshBAN" panose="02000000000000000000" pitchFamily="2" charset="0"/>
              </a:rPr>
              <a:t>নতুন শব্দ ও শব্দের অর্থ</a:t>
            </a:r>
            <a:endParaRPr lang="en-US" sz="4800" b="1" dirty="0">
              <a:solidFill>
                <a:prstClr val="black"/>
              </a:solidFill>
              <a:latin typeface="NikoshBAN" panose="02000000000000000000" pitchFamily="2" charset="0"/>
              <a:cs typeface="NikoshBAN" panose="02000000000000000000" pitchFamily="2" charset="0"/>
            </a:endParaRPr>
          </a:p>
        </p:txBody>
      </p:sp>
      <p:sp>
        <p:nvSpPr>
          <p:cNvPr id="3" name="Rectangle 2"/>
          <p:cNvSpPr/>
          <p:nvPr/>
        </p:nvSpPr>
        <p:spPr>
          <a:xfrm>
            <a:off x="1069208" y="1627555"/>
            <a:ext cx="2555508" cy="1107996"/>
          </a:xfrm>
          <a:prstGeom prst="rect">
            <a:avLst/>
          </a:prstGeom>
        </p:spPr>
        <p:txBody>
          <a:bodyPr wrap="none">
            <a:spAutoFit/>
          </a:bodyPr>
          <a:lstStyle/>
          <a:p>
            <a:pPr lvl="0" algn="ctr"/>
            <a:r>
              <a:rPr lang="bn-IN" sz="6000" b="1" dirty="0">
                <a:solidFill>
                  <a:prstClr val="black"/>
                </a:solidFill>
                <a:latin typeface="NikoshBAN" panose="02000000000000000000" pitchFamily="2" charset="0"/>
                <a:cs typeface="NikoshBAN" panose="02000000000000000000" pitchFamily="2" charset="0"/>
              </a:rPr>
              <a:t>ঝিঙে </a:t>
            </a:r>
            <a:r>
              <a:rPr lang="bn-IN" sz="6600" b="1" dirty="0">
                <a:solidFill>
                  <a:prstClr val="black"/>
                </a:solidFill>
                <a:latin typeface="NikoshBAN" panose="02000000000000000000" pitchFamily="2" charset="0"/>
                <a:cs typeface="NikoshBAN" panose="02000000000000000000" pitchFamily="2" charset="0"/>
              </a:rPr>
              <a:t>ফুল</a:t>
            </a:r>
            <a:endParaRPr lang="en-US" sz="6000" b="1" dirty="0">
              <a:solidFill>
                <a:prstClr val="black"/>
              </a:solidFill>
              <a:latin typeface="NikoshBAN" panose="02000000000000000000" pitchFamily="2" charset="0"/>
              <a:cs typeface="NikoshBAN" panose="02000000000000000000" pitchFamily="2" charset="0"/>
            </a:endParaRPr>
          </a:p>
        </p:txBody>
      </p:sp>
      <p:sp>
        <p:nvSpPr>
          <p:cNvPr id="4" name="Rectangle 3"/>
          <p:cNvSpPr/>
          <p:nvPr/>
        </p:nvSpPr>
        <p:spPr>
          <a:xfrm>
            <a:off x="885664" y="3090595"/>
            <a:ext cx="2698175" cy="1107996"/>
          </a:xfrm>
          <a:prstGeom prst="rect">
            <a:avLst/>
          </a:prstGeom>
        </p:spPr>
        <p:txBody>
          <a:bodyPr wrap="none">
            <a:spAutoFit/>
          </a:bodyPr>
          <a:lstStyle/>
          <a:p>
            <a:pPr lvl="0" algn="ctr"/>
            <a:r>
              <a:rPr lang="bn-IN" sz="6600" b="1" dirty="0">
                <a:solidFill>
                  <a:prstClr val="black"/>
                </a:solidFill>
                <a:latin typeface="NikoshBAN" panose="02000000000000000000" pitchFamily="2" charset="0"/>
                <a:cs typeface="NikoshBAN" panose="02000000000000000000" pitchFamily="2" charset="0"/>
              </a:rPr>
              <a:t>গুল্মে পর্ণে</a:t>
            </a:r>
            <a:endParaRPr lang="en-US" sz="6600" b="1" dirty="0">
              <a:solidFill>
                <a:prstClr val="black"/>
              </a:solidFill>
              <a:latin typeface="NikoshBAN" panose="02000000000000000000" pitchFamily="2" charset="0"/>
              <a:cs typeface="NikoshBAN" panose="02000000000000000000" pitchFamily="2" charset="0"/>
            </a:endParaRPr>
          </a:p>
        </p:txBody>
      </p:sp>
      <p:sp>
        <p:nvSpPr>
          <p:cNvPr id="5" name="Rectangle 4"/>
          <p:cNvSpPr/>
          <p:nvPr/>
        </p:nvSpPr>
        <p:spPr>
          <a:xfrm>
            <a:off x="765267" y="4843195"/>
            <a:ext cx="2481770" cy="1323439"/>
          </a:xfrm>
          <a:prstGeom prst="rect">
            <a:avLst/>
          </a:prstGeom>
        </p:spPr>
        <p:txBody>
          <a:bodyPr wrap="none">
            <a:spAutoFit/>
          </a:bodyPr>
          <a:lstStyle/>
          <a:p>
            <a:pPr lvl="0" algn="ctr"/>
            <a:r>
              <a:rPr lang="bn-IN" sz="8000" b="1" dirty="0">
                <a:solidFill>
                  <a:prstClr val="black"/>
                </a:solidFill>
                <a:latin typeface="NikoshBAN" panose="02000000000000000000" pitchFamily="2" charset="0"/>
                <a:cs typeface="NikoshBAN" panose="02000000000000000000" pitchFamily="2" charset="0"/>
              </a:rPr>
              <a:t>পউষের</a:t>
            </a:r>
            <a:endParaRPr lang="en-US" sz="8000" b="1" dirty="0">
              <a:solidFill>
                <a:prstClr val="black"/>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4685630" y="4843195"/>
            <a:ext cx="2275840" cy="2158413"/>
          </a:xfrm>
          <a:prstGeom prst="rect">
            <a:avLst/>
          </a:prstGeom>
        </p:spPr>
      </p:pic>
      <p:sp>
        <p:nvSpPr>
          <p:cNvPr id="7" name="Rectangle 6"/>
          <p:cNvSpPr/>
          <p:nvPr/>
        </p:nvSpPr>
        <p:spPr>
          <a:xfrm>
            <a:off x="8140035" y="4648348"/>
            <a:ext cx="3009157" cy="1015663"/>
          </a:xfrm>
          <a:prstGeom prst="rect">
            <a:avLst/>
          </a:prstGeom>
        </p:spPr>
        <p:txBody>
          <a:bodyPr wrap="none">
            <a:spAutoFit/>
          </a:bodyPr>
          <a:lstStyle/>
          <a:p>
            <a:pPr lvl="0" algn="ctr"/>
            <a:r>
              <a:rPr lang="bn-IN" sz="6000" b="1" dirty="0">
                <a:solidFill>
                  <a:prstClr val="black"/>
                </a:solidFill>
                <a:latin typeface="NikoshBAN" panose="02000000000000000000" pitchFamily="2" charset="0"/>
                <a:cs typeface="NikoshBAN" panose="02000000000000000000" pitchFamily="2" charset="0"/>
              </a:rPr>
              <a:t>পৌষ মাসের</a:t>
            </a:r>
            <a:endParaRPr lang="en-US" sz="6000" b="1" dirty="0">
              <a:solidFill>
                <a:prstClr val="black"/>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stretch>
            <a:fillRect/>
          </a:stretch>
        </p:blipFill>
        <p:spPr>
          <a:xfrm>
            <a:off x="4644789" y="1732471"/>
            <a:ext cx="2316681" cy="2716248"/>
          </a:xfrm>
          <a:prstGeom prst="rect">
            <a:avLst/>
          </a:prstGeom>
        </p:spPr>
      </p:pic>
      <p:sp>
        <p:nvSpPr>
          <p:cNvPr id="9" name="Rectangle 8"/>
          <p:cNvSpPr/>
          <p:nvPr/>
        </p:nvSpPr>
        <p:spPr>
          <a:xfrm>
            <a:off x="6961470" y="3321427"/>
            <a:ext cx="3474720" cy="13849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n-IN" sz="4800" b="1" i="0" u="sng"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rPr>
              <a:t>ঝোপঝাড়ে</a:t>
            </a:r>
            <a:r>
              <a:rPr kumimoji="0" lang="bn-IN" sz="3600" b="1" i="0" u="sng"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rPr>
              <a:t> ও পত্রপল্লবে</a:t>
            </a:r>
            <a:endParaRPr kumimoji="0" lang="en-US" sz="1800" b="0" i="0" u="sng" strike="noStrike" kern="0" cap="none" spc="0" normalizeH="0" baseline="0" noProof="0" dirty="0" smtClean="0">
              <a:ln>
                <a:noFill/>
              </a:ln>
              <a:solidFill>
                <a:sysClr val="windowText" lastClr="000000"/>
              </a:solidFill>
              <a:effectLst/>
              <a:uLnTx/>
              <a:uFillTx/>
            </a:endParaRPr>
          </a:p>
        </p:txBody>
      </p:sp>
      <p:sp>
        <p:nvSpPr>
          <p:cNvPr id="10" name="Rectangle 9"/>
          <p:cNvSpPr/>
          <p:nvPr/>
        </p:nvSpPr>
        <p:spPr>
          <a:xfrm>
            <a:off x="6877514" y="1639670"/>
            <a:ext cx="3252814" cy="769441"/>
          </a:xfrm>
          <a:prstGeom prst="rect">
            <a:avLst/>
          </a:prstGeom>
        </p:spPr>
        <p:txBody>
          <a:bodyPr wrap="none">
            <a:spAutoFit/>
          </a:bodyPr>
          <a:lstStyle/>
          <a:p>
            <a:pPr lvl="0" algn="ctr">
              <a:defRPr/>
            </a:pPr>
            <a:r>
              <a:rPr lang="bn-IN" sz="4400" b="1" u="sng" kern="0" dirty="0">
                <a:solidFill>
                  <a:prstClr val="black"/>
                </a:solidFill>
                <a:latin typeface="NikoshBAN" panose="02000000000000000000" pitchFamily="2" charset="0"/>
                <a:cs typeface="NikoshBAN" panose="02000000000000000000" pitchFamily="2" charset="0"/>
              </a:rPr>
              <a:t>ঝিঙে সবজির ফুল</a:t>
            </a:r>
            <a:endParaRPr lang="en-US" sz="4400" b="1" u="sng" kern="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0169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7918" y="2495937"/>
            <a:ext cx="4060727" cy="1569660"/>
          </a:xfrm>
          <a:prstGeom prst="rect">
            <a:avLst/>
          </a:prstGeom>
        </p:spPr>
        <p:txBody>
          <a:bodyPr wrap="none">
            <a:spAutoFit/>
          </a:bodyPr>
          <a:lstStyle/>
          <a:p>
            <a:pPr lvl="0" algn="ctr"/>
            <a:r>
              <a:rPr lang="bn-IN" sz="9600" b="1" dirty="0">
                <a:solidFill>
                  <a:prstClr val="black"/>
                </a:solidFill>
                <a:latin typeface="NikoshBAN" panose="02000000000000000000" pitchFamily="2" charset="0"/>
                <a:cs typeface="NikoshBAN" panose="02000000000000000000" pitchFamily="2" charset="0"/>
              </a:rPr>
              <a:t>আদর্শ পাঠ</a:t>
            </a:r>
            <a:endParaRPr lang="en-US" sz="9600" b="1"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17947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390</Words>
  <Application>Microsoft Office PowerPoint</Application>
  <PresentationFormat>Widescreen</PresentationFormat>
  <Paragraphs>84</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STUDIO SLUTION</cp:lastModifiedBy>
  <cp:revision>17</cp:revision>
  <dcterms:created xsi:type="dcterms:W3CDTF">2019-11-05T06:07:07Z</dcterms:created>
  <dcterms:modified xsi:type="dcterms:W3CDTF">2019-11-12T14:35:13Z</dcterms:modified>
</cp:coreProperties>
</file>