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5" r:id="rId2"/>
    <p:sldId id="261" r:id="rId3"/>
    <p:sldId id="257" r:id="rId4"/>
    <p:sldId id="272" r:id="rId5"/>
    <p:sldId id="259" r:id="rId6"/>
    <p:sldId id="260" r:id="rId7"/>
    <p:sldId id="270" r:id="rId8"/>
    <p:sldId id="282" r:id="rId9"/>
    <p:sldId id="284" r:id="rId10"/>
    <p:sldId id="279" r:id="rId11"/>
    <p:sldId id="271" r:id="rId12"/>
    <p:sldId id="280" r:id="rId13"/>
    <p:sldId id="283" r:id="rId14"/>
    <p:sldId id="281" r:id="rId15"/>
    <p:sldId id="263" r:id="rId16"/>
    <p:sldId id="276" r:id="rId17"/>
    <p:sldId id="277" r:id="rId18"/>
    <p:sldId id="286" r:id="rId19"/>
    <p:sldId id="278" r:id="rId20"/>
    <p:sldId id="275" r:id="rId21"/>
    <p:sldId id="274" r:id="rId22"/>
    <p:sldId id="267" r:id="rId23"/>
    <p:sldId id="26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9966FF"/>
    <a:srgbClr val="9933FF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625" autoAdjust="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7086A-B859-4D4C-9645-5BD4F3B1B3B1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774B3-A4C5-4785-AC27-C5612CC30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96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পাঠের</a:t>
            </a:r>
            <a:r>
              <a:rPr lang="bn-BD" baseline="0" dirty="0" smtClean="0"/>
              <a:t> প্রতি মনোযোগ আকর্ষণ এবং পাঠ শিরোনাম শিক্ষার্থীদের কাছ থেকে বের করার জন্য স্লাইডে উল্লেখিত দৃশ্য দেখিয়ে সংশ্লিষ্ট প্রশ্নোত্তরের মাধ্যমে অথবা সংশ্লিষ্ট অন্য কোন ঘটনা প্রদর্শন করে সংশ্লিষ্ট প্রশ্নোত্তরের মাধ্যমেও এ কাজটি করা যেতে পারে। </a:t>
            </a:r>
            <a:r>
              <a:rPr lang="bn-IN" baseline="0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774B3-A4C5-4785-AC27-C5612CC305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36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সম্মানীত শিক্ষকগণ</a:t>
            </a:r>
            <a:r>
              <a:rPr lang="bn-IN" baseline="0" dirty="0" smtClean="0"/>
              <a:t> শিক্ষার্থীদের সহযোগিতা করার মাধ্যমে পাতা গুলোর বৈশিষ্ট্য নিয়ে আলোচনা করবেন 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774B3-A4C5-4785-AC27-C5612CC305F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28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টিগ্রারের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ব্যাবহার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আছে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মাউস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পয়েন্টার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প্রত্যেক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উত্তরের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দেখবেন</a:t>
            </a:r>
            <a:r>
              <a:rPr lang="en-US" baseline="0" dirty="0" smtClean="0"/>
              <a:t> ।  </a:t>
            </a:r>
            <a:r>
              <a:rPr lang="bn-IN" baseline="0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774B3-A4C5-4785-AC27-C5612CC305F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76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উত্তরের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অপশন এ ক্লিক করতে হবে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।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774B3-A4C5-4785-AC27-C5612CC305F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38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5554072-B9B7-423B-8539-08878EF66C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B20848-348C-45E7-B025-45FCB51C14D0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C38B9CE-CF28-4F3E-B3CA-0C09E9E35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1613CC1-03E2-4609-858E-43ED9D868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3368D4-53B2-4712-97E6-700F1AF94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01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7D0F5BE-E935-449D-8658-0F2A17D22A2B}"/>
              </a:ext>
            </a:extLst>
          </p:cNvPr>
          <p:cNvSpPr/>
          <p:nvPr userDrawn="1"/>
        </p:nvSpPr>
        <p:spPr>
          <a:xfrm>
            <a:off x="84406" y="70340"/>
            <a:ext cx="12009118" cy="670325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270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  <a:bevelB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FA28826-A542-456A-83AF-929D0A8180CF}"/>
              </a:ext>
            </a:extLst>
          </p:cNvPr>
          <p:cNvSpPr/>
          <p:nvPr userDrawn="1"/>
        </p:nvSpPr>
        <p:spPr>
          <a:xfrm>
            <a:off x="239145" y="239150"/>
            <a:ext cx="11704320" cy="634449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27000">
            <a:solidFill>
              <a:srgbClr val="0066CC"/>
            </a:solidFill>
          </a:ln>
          <a:scene3d>
            <a:camera prst="orthographicFront"/>
            <a:lightRig rig="threePt" dir="t"/>
          </a:scene3d>
          <a:sp3d>
            <a:bevelT w="114300" prst="hardEdge"/>
            <a:bevelB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EA648C7-4020-43A0-BD70-80C2DFED7AB2}"/>
              </a:ext>
            </a:extLst>
          </p:cNvPr>
          <p:cNvSpPr/>
          <p:nvPr userDrawn="1"/>
        </p:nvSpPr>
        <p:spPr>
          <a:xfrm>
            <a:off x="154746" y="154744"/>
            <a:ext cx="11854374" cy="6513341"/>
          </a:xfrm>
          <a:prstGeom prst="rect">
            <a:avLst/>
          </a:prstGeom>
          <a:noFill/>
          <a:ln w="508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6085F31-0010-43B6-A66C-53975EB57DDB}"/>
              </a:ext>
            </a:extLst>
          </p:cNvPr>
          <p:cNvSpPr/>
          <p:nvPr userDrawn="1"/>
        </p:nvSpPr>
        <p:spPr>
          <a:xfrm>
            <a:off x="253220" y="6189781"/>
            <a:ext cx="11648050" cy="358727"/>
          </a:xfrm>
          <a:prstGeom prst="rect">
            <a:avLst/>
          </a:prstGeom>
          <a:solidFill>
            <a:srgbClr val="0066CC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prst="relaxedInset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632E7C9-E4DD-45CD-8E12-64CA3FB77878}"/>
              </a:ext>
            </a:extLst>
          </p:cNvPr>
          <p:cNvSpPr txBox="1"/>
          <p:nvPr userDrawn="1"/>
        </p:nvSpPr>
        <p:spPr>
          <a:xfrm>
            <a:off x="900723" y="6189781"/>
            <a:ext cx="10745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MD.</a:t>
            </a:r>
            <a:r>
              <a:rPr lang="en-US" sz="22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OALIAR RAHMAN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, Head Teacher,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Dr. Chandana High School,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Kaliganj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, 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Lalmonirhat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636" y="331690"/>
            <a:ext cx="890703" cy="943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20" y="0"/>
            <a:ext cx="1606698" cy="160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2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10" Type="http://schemas.openxmlformats.org/officeDocument/2006/relationships/image" Target="../media/image31.png"/><Relationship Id="rId4" Type="http://schemas.openxmlformats.org/officeDocument/2006/relationships/image" Target="../media/image25.jpg"/><Relationship Id="rId9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0.png"/><Relationship Id="rId4" Type="http://schemas.openxmlformats.org/officeDocument/2006/relationships/image" Target="../media/image40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png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2">
                <a:extLst>
                  <a:ext uri="{FF2B5EF4-FFF2-40B4-BE49-F238E27FC236}">
                    <a16:creationId xmlns:a16="http://schemas.microsoft.com/office/drawing/2014/main" xmlns="" id="{A9E1F7EB-6143-4208-8758-A3471E328186}"/>
                  </a:ext>
                </a:extLst>
              </p:cNvPr>
              <p:cNvSpPr/>
              <p:nvPr/>
            </p:nvSpPr>
            <p:spPr>
              <a:xfrm>
                <a:off x="1748040" y="920206"/>
                <a:ext cx="8695919" cy="4740811"/>
              </a:xfrm>
              <a:prstGeom prst="roundRect">
                <a:avLst/>
              </a:prstGeom>
              <a:gradFill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26000">
                    <a:schemeClr val="accent1">
                      <a:lumMod val="45000"/>
                      <a:lumOff val="55000"/>
                    </a:schemeClr>
                  </a:gs>
                  <a:gs pos="62000">
                    <a:schemeClr val="accent6">
                      <a:lumMod val="60000"/>
                      <a:lumOff val="40000"/>
                    </a:schemeClr>
                  </a:gs>
                  <a:gs pos="94000">
                    <a:srgbClr val="9933FF"/>
                  </a:gs>
                </a:gsLst>
                <a:lin ang="5400000" scaled="1"/>
              </a:gradFill>
              <a:ln w="47625">
                <a:gradFill>
                  <a:gsLst>
                    <a:gs pos="8000">
                      <a:srgbClr val="7030A0"/>
                    </a:gs>
                    <a:gs pos="34000">
                      <a:srgbClr val="002060"/>
                    </a:gs>
                    <a:gs pos="66000">
                      <a:schemeClr val="accent2">
                        <a:lumMod val="75000"/>
                      </a:schemeClr>
                    </a:gs>
                    <a:gs pos="93000">
                      <a:srgbClr val="00206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BD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এই স্লাইডটি সম্মানিত শিক্ষকবৃন্দের জন্য হাইড করে রাখা আছে। প্রতিটি স্লাইডের প্রয়োজনীয় নির্দেশনা স্লাইডের নিচে নোটে দে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:r>
                  <a:rPr lang="bn-BD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য়া আছে, যা ক্লাস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পরিচালনার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সহায়ক</a:t>
                </a:r>
                <a:r>
                  <a:rPr lang="bn-BD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F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চেপে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শুরু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এই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স্লাইডটি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প্রদর্শিত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না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তাই</a:t>
                </a:r>
                <a:r>
                  <a:rPr lang="bn-BD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চেপে শিক্ষক কন্টেন্টটি শ্রেণিতে শুরু করতে পারেন। শিক্ষককে কন্টেন্টটি পাঠ্যবইয়ের সাথে মিলিয়ে নেয়ার অনুরোধ রইল। </a:t>
                </a:r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প্রেজেন্টেশন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চলাকালীন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স্লাইড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করার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b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চাপুন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আনহাইড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করার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আবার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b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চাপুন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Rounded Rectangle 2">
                <a:extLst>
                  <a:ext uri="{FF2B5EF4-FFF2-40B4-BE49-F238E27FC236}">
                    <a16:creationId xmlns:a16="http://schemas.microsoft.com/office/drawing/2014/main" id="{A9E1F7EB-6143-4208-8758-A3471E3281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040" y="920206"/>
                <a:ext cx="8695919" cy="4740811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47625">
                <a:gradFill>
                  <a:gsLst>
                    <a:gs pos="8000">
                      <a:srgbClr val="7030A0"/>
                    </a:gs>
                    <a:gs pos="34000">
                      <a:srgbClr val="002060"/>
                    </a:gs>
                    <a:gs pos="66000">
                      <a:schemeClr val="accent2">
                        <a:lumMod val="75000"/>
                      </a:schemeClr>
                    </a:gs>
                    <a:gs pos="93000">
                      <a:srgbClr val="002060"/>
                    </a:gs>
                  </a:gsLst>
                  <a:lin ang="5400000" scaled="1"/>
                </a:gra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42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EC10A8C-0C76-4FB5-8250-A3D21AE8E1ED}"/>
              </a:ext>
            </a:extLst>
          </p:cNvPr>
          <p:cNvGrpSpPr/>
          <p:nvPr/>
        </p:nvGrpSpPr>
        <p:grpSpPr>
          <a:xfrm>
            <a:off x="8389258" y="559184"/>
            <a:ext cx="2686050" cy="1767869"/>
            <a:chOff x="9648376" y="618578"/>
            <a:chExt cx="1909048" cy="190290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7E1327E8-1F38-40A2-BDBA-10F040D7D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8376" y="618578"/>
              <a:ext cx="1909048" cy="1902909"/>
            </a:xfrm>
            <a:prstGeom prst="rect">
              <a:avLst/>
            </a:prstGeom>
          </p:spPr>
        </p:pic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xmlns="" id="{C5FD0B81-B74A-43F6-BB28-C853BC59BF1C}"/>
                </a:ext>
              </a:extLst>
            </p:cNvPr>
            <p:cNvSpPr/>
            <p:nvPr/>
          </p:nvSpPr>
          <p:spPr>
            <a:xfrm>
              <a:off x="10098862" y="992374"/>
              <a:ext cx="1048070" cy="1054934"/>
            </a:xfrm>
            <a:prstGeom prst="flowChartConnecto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 </a:t>
              </a:r>
              <a:endPara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 </a:t>
              </a:r>
              <a:r>
                <a:rPr lang="bn-IN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264FC3E-F4CF-487B-8291-8D6A554312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1" y="2327053"/>
            <a:ext cx="3085292" cy="3618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E25F22D-C302-43D5-BF1C-6CFA918FA9A8}"/>
              </a:ext>
            </a:extLst>
          </p:cNvPr>
          <p:cNvGrpSpPr/>
          <p:nvPr/>
        </p:nvGrpSpPr>
        <p:grpSpPr>
          <a:xfrm>
            <a:off x="3950970" y="381716"/>
            <a:ext cx="3503945" cy="860083"/>
            <a:chOff x="3466236" y="587580"/>
            <a:chExt cx="3503945" cy="860083"/>
          </a:xfrm>
        </p:grpSpPr>
        <p:sp>
          <p:nvSpPr>
            <p:cNvPr id="7" name="Rectangle: Rounded Corners 12">
              <a:extLst>
                <a:ext uri="{FF2B5EF4-FFF2-40B4-BE49-F238E27FC236}">
                  <a16:creationId xmlns:a16="http://schemas.microsoft.com/office/drawing/2014/main" xmlns="" id="{0B0B804C-6A8E-4E29-BAC3-CD2172431B41}"/>
                </a:ext>
              </a:extLst>
            </p:cNvPr>
            <p:cNvSpPr/>
            <p:nvPr/>
          </p:nvSpPr>
          <p:spPr>
            <a:xfrm>
              <a:off x="3466237" y="587580"/>
              <a:ext cx="3503944" cy="860083"/>
            </a:xfrm>
            <a:prstGeom prst="roundRect">
              <a:avLst/>
            </a:prstGeom>
            <a:pattFill prst="pct30">
              <a:fgClr>
                <a:srgbClr val="7030A0"/>
              </a:fgClr>
              <a:bgClr>
                <a:schemeClr val="bg1"/>
              </a:bgClr>
            </a:pattFill>
            <a:ln w="63500">
              <a:solidFill>
                <a:srgbClr val="7030A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  <a:bevelB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0401AB31-1526-4D4D-9A86-FBAE4FC706C0}"/>
                </a:ext>
              </a:extLst>
            </p:cNvPr>
            <p:cNvSpPr txBox="1"/>
            <p:nvPr/>
          </p:nvSpPr>
          <p:spPr>
            <a:xfrm>
              <a:off x="3466236" y="632900"/>
              <a:ext cx="334428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  কাজ</a:t>
              </a:r>
              <a:endPara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4151484-98FE-4E6F-8602-8BF10E03EA14}"/>
              </a:ext>
            </a:extLst>
          </p:cNvPr>
          <p:cNvGrpSpPr/>
          <p:nvPr/>
        </p:nvGrpSpPr>
        <p:grpSpPr>
          <a:xfrm>
            <a:off x="655161" y="2166874"/>
            <a:ext cx="7617982" cy="3757174"/>
            <a:chOff x="633563" y="1696994"/>
            <a:chExt cx="7421518" cy="408317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97EA546A-0106-4B7C-B693-0B9307F41301}"/>
                </a:ext>
              </a:extLst>
            </p:cNvPr>
            <p:cNvSpPr/>
            <p:nvPr/>
          </p:nvSpPr>
          <p:spPr>
            <a:xfrm>
              <a:off x="633563" y="1696994"/>
              <a:ext cx="7421518" cy="4083172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28DBFED3-E939-4488-A204-EA554F8864CD}"/>
                </a:ext>
              </a:extLst>
            </p:cNvPr>
            <p:cNvSpPr/>
            <p:nvPr/>
          </p:nvSpPr>
          <p:spPr>
            <a:xfrm>
              <a:off x="725003" y="1806638"/>
              <a:ext cx="7227914" cy="3887410"/>
            </a:xfrm>
            <a:prstGeom prst="rect">
              <a:avLst/>
            </a:prstGeom>
            <a:noFill/>
            <a:ln w="508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16960E0-D12D-47DD-A290-BDF5ADC80A33}"/>
              </a:ext>
            </a:extLst>
          </p:cNvPr>
          <p:cNvSpPr txBox="1"/>
          <p:nvPr/>
        </p:nvSpPr>
        <p:spPr>
          <a:xfrm>
            <a:off x="738940" y="2710414"/>
            <a:ext cx="5300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 পত্র বা পাতা কাকে বলে ? </a:t>
            </a:r>
            <a:endParaRPr lang="en-US" sz="3200" b="1" baseline="-25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16960E0-D12D-47DD-A290-BDF5ADC80A33}"/>
              </a:ext>
            </a:extLst>
          </p:cNvPr>
          <p:cNvSpPr txBox="1"/>
          <p:nvPr/>
        </p:nvSpPr>
        <p:spPr>
          <a:xfrm>
            <a:off x="738940" y="3737839"/>
            <a:ext cx="5750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 একটি পাতার কয়টি অংশ ? </a:t>
            </a:r>
            <a:endParaRPr lang="en-US" sz="3200" b="1" baseline="-25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6960E0-D12D-47DD-A290-BDF5ADC80A33}"/>
              </a:ext>
            </a:extLst>
          </p:cNvPr>
          <p:cNvSpPr txBox="1"/>
          <p:nvPr/>
        </p:nvSpPr>
        <p:spPr>
          <a:xfrm>
            <a:off x="738940" y="4723471"/>
            <a:ext cx="7346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 পাতার বিভিন্ন অংশ গুলোর নাম লিখ ? </a:t>
            </a:r>
            <a:endParaRPr lang="en-US" sz="32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75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97" y="1797668"/>
            <a:ext cx="4898291" cy="37245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Up Ribbon 4"/>
          <p:cNvSpPr/>
          <p:nvPr/>
        </p:nvSpPr>
        <p:spPr>
          <a:xfrm>
            <a:off x="3774116" y="387362"/>
            <a:ext cx="5036055" cy="926926"/>
          </a:xfrm>
          <a:prstGeom prst="ribbon2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 পত্র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1506" y="1797668"/>
            <a:ext cx="5394493" cy="3970318"/>
          </a:xfrm>
          <a:prstGeom prst="rect">
            <a:avLst/>
          </a:prstGeom>
          <a:gradFill>
            <a:gsLst>
              <a:gs pos="11000">
                <a:schemeClr val="bg1">
                  <a:lumMod val="95000"/>
                </a:schemeClr>
              </a:gs>
              <a:gs pos="55000">
                <a:schemeClr val="accent3">
                  <a:lumMod val="20000"/>
                  <a:lumOff val="80000"/>
                </a:schemeClr>
              </a:gs>
              <a:gs pos="94000">
                <a:schemeClr val="bg1">
                  <a:lumMod val="75000"/>
                </a:schemeClr>
              </a:gs>
            </a:gsLst>
          </a:gradFill>
          <a:ln w="34925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 পত্রের বৃন্তের উপরে একটিমাত্র পত্র ফলক থাকে । আম</a:t>
            </a:r>
            <a:r>
              <a:rPr lang="bn-BD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জাম,</a:t>
            </a:r>
            <a:r>
              <a:rPr lang="bn-I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কাঁঠাল,</a:t>
            </a:r>
            <a:r>
              <a:rPr lang="bn-I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বট </a:t>
            </a:r>
            <a:r>
              <a:rPr lang="bn-BD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 উদ্ভিদের পাতা সরল পত্র । একটি সরল পত্রের কিনারা অখন্ডিত বা অসম্পূর্ণভাবে খন্দিত থাকে ।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31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72" y="1702834"/>
            <a:ext cx="3889214" cy="39774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Up Ribbon 4"/>
          <p:cNvSpPr/>
          <p:nvPr/>
        </p:nvSpPr>
        <p:spPr>
          <a:xfrm>
            <a:off x="2816173" y="331371"/>
            <a:ext cx="6066569" cy="926926"/>
          </a:xfrm>
          <a:prstGeom prst="ribbon2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পত্র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5086" y="1534069"/>
            <a:ext cx="6035531" cy="4524315"/>
          </a:xfrm>
          <a:prstGeom prst="rect">
            <a:avLst/>
          </a:prstGeom>
          <a:gradFill>
            <a:gsLst>
              <a:gs pos="11000">
                <a:schemeClr val="bg1">
                  <a:lumMod val="95000"/>
                </a:schemeClr>
              </a:gs>
              <a:gs pos="55000">
                <a:schemeClr val="accent3">
                  <a:lumMod val="20000"/>
                  <a:lumOff val="80000"/>
                </a:schemeClr>
              </a:gs>
              <a:gs pos="94000">
                <a:schemeClr val="bg1">
                  <a:lumMod val="75000"/>
                </a:schemeClr>
              </a:gs>
            </a:gsLst>
          </a:gradFill>
          <a:ln w="34925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গোলাপ,নিম,তেঁতুল,সজনে ইত্যাদি উদ্ভিদের পাতা পরীক্ষা করে দেখলে দেখা যাবে যে প্রতিটি পাতায় অনেকগুলো ছোট ছোট ফলক থাকে । এরা অনুফলক । যৌগিক পত্রের ফলকটি সম্পূর্ণভাবে খন্ডিত হয় এবং খন্ডিত অংশগুলো পরস্পর হতে আলাদাভাবে অনুফলক সৃষ্টি করে । অনুফলক বা পত্রকগুলো যে দন্ডে সাজানো থাকে তাকে র‍্যাকিস বা অক্ষ বলে ।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42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919" y="1284909"/>
            <a:ext cx="2051468" cy="24060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88" y="1354184"/>
            <a:ext cx="2643411" cy="23367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537706" y="3866255"/>
            <a:ext cx="3425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করতালাকার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যৌগিকপত্র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06805" y="3866255"/>
            <a:ext cx="2567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পক্ষল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যৌগিকপত্র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4571999" y="398937"/>
            <a:ext cx="3106455" cy="713984"/>
          </a:xfrm>
          <a:prstGeom prst="flowChartTerminator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যৌগিক পত্র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2584" y="4604848"/>
            <a:ext cx="9821474" cy="1384995"/>
          </a:xfrm>
          <a:prstGeom prst="rect">
            <a:avLst/>
          </a:prstGeom>
          <a:gradFill>
            <a:gsLst>
              <a:gs pos="12000">
                <a:schemeClr val="bg1"/>
              </a:gs>
              <a:gs pos="39000">
                <a:schemeClr val="bg1">
                  <a:lumMod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পত্রকের বিন্যাস অনুযায়ী যৌগিক পত্র দুই </a:t>
            </a:r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</a:t>
            </a:r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যথা- </a:t>
            </a:r>
            <a:endParaRPr lang="bn-IN" sz="28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পক্ষল যৌগিক পত্র ও </a:t>
            </a:r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(</a:t>
            </a:r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করতালাকার যৌগিক পত্র ।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53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278" y="1375685"/>
            <a:ext cx="1880358" cy="2022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71" y="1375685"/>
            <a:ext cx="1901372" cy="2022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086" y="1375685"/>
            <a:ext cx="1881939" cy="2022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086" y="3794370"/>
            <a:ext cx="1868608" cy="2022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278" y="3868282"/>
            <a:ext cx="1880358" cy="2022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57" y="1375685"/>
            <a:ext cx="1814827" cy="2022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57" y="3794370"/>
            <a:ext cx="1814827" cy="2022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71" y="3794370"/>
            <a:ext cx="1901372" cy="2022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223818" y="394623"/>
            <a:ext cx="5542812" cy="584775"/>
          </a:xfrm>
          <a:prstGeom prst="rect">
            <a:avLst/>
          </a:prstGeom>
          <a:noFill/>
          <a:ln w="60325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প্রকারের যৌগিক পত্র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19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300"/>
                            </p:stCondLst>
                            <p:childTnLst>
                              <p:par>
                                <p:cTn id="1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3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3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30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3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3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3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300"/>
                            </p:stCondLst>
                            <p:childTnLst>
                              <p:par>
                                <p:cTn id="3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CF910C9-DB20-4082-99A7-5AB8EEC12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199" y="2132491"/>
            <a:ext cx="2999111" cy="38526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77358C9-F935-4921-ABB4-CAFC8EA2B402}"/>
              </a:ext>
            </a:extLst>
          </p:cNvPr>
          <p:cNvGrpSpPr/>
          <p:nvPr/>
        </p:nvGrpSpPr>
        <p:grpSpPr>
          <a:xfrm>
            <a:off x="8417589" y="587580"/>
            <a:ext cx="2686050" cy="1477615"/>
            <a:chOff x="9648376" y="618578"/>
            <a:chExt cx="1909048" cy="190290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5184740E-E1AE-436A-95F1-A5AC2290F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8376" y="618578"/>
              <a:ext cx="1909048" cy="1902909"/>
            </a:xfrm>
            <a:prstGeom prst="rect">
              <a:avLst/>
            </a:prstGeom>
          </p:spPr>
        </p:pic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xmlns="" id="{83E2CCDD-7137-4039-89B6-1A61839F0725}"/>
                </a:ext>
              </a:extLst>
            </p:cNvPr>
            <p:cNvSpPr/>
            <p:nvPr/>
          </p:nvSpPr>
          <p:spPr>
            <a:xfrm>
              <a:off x="10098862" y="992374"/>
              <a:ext cx="1048070" cy="1054934"/>
            </a:xfrm>
            <a:prstGeom prst="flowChartConnecto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 </a:t>
              </a:r>
              <a:endPara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bn-IN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মিনিট</a:t>
              </a:r>
              <a:endPara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A4C1D89-B994-48D4-BDC9-C7D648D6958F}"/>
              </a:ext>
            </a:extLst>
          </p:cNvPr>
          <p:cNvGrpSpPr/>
          <p:nvPr/>
        </p:nvGrpSpPr>
        <p:grpSpPr>
          <a:xfrm>
            <a:off x="3774412" y="519175"/>
            <a:ext cx="3946709" cy="860083"/>
            <a:chOff x="3466236" y="587580"/>
            <a:chExt cx="3946709" cy="86008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FB8F1A0A-8E4C-4CAF-ADBB-E484FD946625}"/>
                </a:ext>
              </a:extLst>
            </p:cNvPr>
            <p:cNvSpPr/>
            <p:nvPr/>
          </p:nvSpPr>
          <p:spPr>
            <a:xfrm>
              <a:off x="3466236" y="587580"/>
              <a:ext cx="3946709" cy="860083"/>
            </a:xfrm>
            <a:prstGeom prst="roundRect">
              <a:avLst/>
            </a:prstGeom>
            <a:pattFill prst="pct30">
              <a:fgClr>
                <a:srgbClr val="7030A0"/>
              </a:fgClr>
              <a:bgClr>
                <a:schemeClr val="bg1"/>
              </a:bgClr>
            </a:pattFill>
            <a:ln w="63500">
              <a:solidFill>
                <a:srgbClr val="7030A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  <a:bevelB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87D8599-2312-4D86-A189-8D48D9DC91BD}"/>
                </a:ext>
              </a:extLst>
            </p:cNvPr>
            <p:cNvSpPr txBox="1"/>
            <p:nvPr/>
          </p:nvSpPr>
          <p:spPr>
            <a:xfrm>
              <a:off x="3466236" y="632900"/>
              <a:ext cx="39467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জোড়ায়  কাজ</a:t>
              </a:r>
              <a:endPara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479846" y="2464023"/>
            <a:ext cx="8106250" cy="3265714"/>
          </a:xfrm>
          <a:prstGeom prst="roundRect">
            <a:avLst/>
          </a:prstGeom>
          <a:solidFill>
            <a:schemeClr val="bg2"/>
          </a:solidFill>
          <a:ln w="85725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203200" h="266700" prst="relaxedInset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0856" y="3766905"/>
            <a:ext cx="7364230" cy="659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IN" sz="3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3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পত্রের</a:t>
            </a:r>
            <a:r>
              <a:rPr lang="en-US" sz="3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50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99829" y="5357075"/>
            <a:ext cx="3462723" cy="7663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2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ডাই-অক্সাইড</a:t>
            </a:r>
            <a:r>
              <a:rPr lang="en-US" sz="2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2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bn-IN" sz="2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করে ।</a:t>
            </a:r>
            <a:endParaRPr lang="en-US" sz="2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0164" y="5197421"/>
            <a:ext cx="4485561" cy="616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ত্যাগ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3423794" y="345453"/>
            <a:ext cx="3541487" cy="713984"/>
          </a:xfrm>
          <a:prstGeom prst="flowChartTerminator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পাতার কাজ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lowchart: Terminator 17"/>
          <p:cNvSpPr/>
          <p:nvPr/>
        </p:nvSpPr>
        <p:spPr>
          <a:xfrm>
            <a:off x="1103129" y="1415994"/>
            <a:ext cx="1914020" cy="573472"/>
          </a:xfrm>
          <a:prstGeom prst="flowChartTerminator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lowchart: Terminator 18"/>
          <p:cNvSpPr/>
          <p:nvPr/>
        </p:nvSpPr>
        <p:spPr>
          <a:xfrm>
            <a:off x="8752113" y="1168559"/>
            <a:ext cx="1841737" cy="812799"/>
          </a:xfrm>
          <a:prstGeom prst="flowChartTerminator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কার্বন ডাই অক্সাইড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772" y="2923010"/>
            <a:ext cx="4086836" cy="2274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74" y="2888898"/>
            <a:ext cx="4415987" cy="2308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ight Arrow 8"/>
          <p:cNvSpPr/>
          <p:nvPr/>
        </p:nvSpPr>
        <p:spPr>
          <a:xfrm rot="15545351" flipV="1">
            <a:off x="1375389" y="2729316"/>
            <a:ext cx="1672278" cy="30689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6650676" flipV="1">
            <a:off x="8475921" y="2624691"/>
            <a:ext cx="1672278" cy="30689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6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 animBg="1"/>
      <p:bldP spid="18" grpId="0" animBg="1"/>
      <p:bldP spid="19" grpId="0" animBg="1"/>
      <p:bldP spid="9" grpId="1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5662" y="4979549"/>
            <a:ext cx="4269655" cy="904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100" y="1423097"/>
            <a:ext cx="1202418" cy="1229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Flowchart: Terminator 5"/>
          <p:cNvSpPr/>
          <p:nvPr/>
        </p:nvSpPr>
        <p:spPr>
          <a:xfrm>
            <a:off x="4028847" y="344407"/>
            <a:ext cx="3271839" cy="713984"/>
          </a:xfrm>
          <a:prstGeom prst="flowChartTerminator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পাতার কাজ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37302" y="4856935"/>
            <a:ext cx="4269655" cy="904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সূর্যালোকের উপস্থিতিতে  খাদ্য তৈরি করে 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05" y="2216646"/>
            <a:ext cx="3923767" cy="2567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4" t="33377" r="24389" b="4820"/>
          <a:stretch/>
        </p:blipFill>
        <p:spPr>
          <a:xfrm>
            <a:off x="7437302" y="2652596"/>
            <a:ext cx="4194628" cy="2104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ight Arrow 8"/>
          <p:cNvSpPr/>
          <p:nvPr/>
        </p:nvSpPr>
        <p:spPr>
          <a:xfrm rot="1682323" flipV="1">
            <a:off x="6319814" y="2715981"/>
            <a:ext cx="2326388" cy="20358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0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670958" y="374527"/>
            <a:ext cx="6531430" cy="512165"/>
          </a:xfrm>
          <a:prstGeom prst="flowChartTerminator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 একটি ভিডিও দেখি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Saloksongslation_Maji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30582" y="1427018"/>
            <a:ext cx="7412182" cy="4281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365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A942F50-5B14-4090-95D8-550030209AD5}"/>
              </a:ext>
            </a:extLst>
          </p:cNvPr>
          <p:cNvGrpSpPr/>
          <p:nvPr/>
        </p:nvGrpSpPr>
        <p:grpSpPr>
          <a:xfrm>
            <a:off x="4166297" y="427331"/>
            <a:ext cx="3468218" cy="860083"/>
            <a:chOff x="3466235" y="587580"/>
            <a:chExt cx="3946710" cy="86008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9BDDF817-2864-4342-A1D8-49EF7ADE0F90}"/>
                </a:ext>
              </a:extLst>
            </p:cNvPr>
            <p:cNvSpPr/>
            <p:nvPr/>
          </p:nvSpPr>
          <p:spPr>
            <a:xfrm>
              <a:off x="3466236" y="587580"/>
              <a:ext cx="3946709" cy="860083"/>
            </a:xfrm>
            <a:prstGeom prst="roundRect">
              <a:avLst/>
            </a:prstGeom>
            <a:pattFill prst="pct30">
              <a:fgClr>
                <a:srgbClr val="7030A0"/>
              </a:fgClr>
              <a:bgClr>
                <a:schemeClr val="bg1"/>
              </a:bgClr>
            </a:pattFill>
            <a:ln w="63500">
              <a:solidFill>
                <a:srgbClr val="7030A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  <a:bevelB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8293222C-3702-421A-93A4-DCC246649278}"/>
                </a:ext>
              </a:extLst>
            </p:cNvPr>
            <p:cNvSpPr txBox="1"/>
            <p:nvPr/>
          </p:nvSpPr>
          <p:spPr>
            <a:xfrm>
              <a:off x="3466235" y="632900"/>
              <a:ext cx="37650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দলীয়  কাজ </a:t>
              </a:r>
              <a:endPara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F37E9AD-3930-424D-BCF7-9A3571EB191B}"/>
              </a:ext>
            </a:extLst>
          </p:cNvPr>
          <p:cNvGrpSpPr/>
          <p:nvPr/>
        </p:nvGrpSpPr>
        <p:grpSpPr>
          <a:xfrm>
            <a:off x="8417589" y="587580"/>
            <a:ext cx="2686050" cy="1477615"/>
            <a:chOff x="9648376" y="618578"/>
            <a:chExt cx="1909048" cy="19029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CED0AFA0-78D8-4FF4-9869-3D9BB6370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8376" y="618578"/>
              <a:ext cx="1909048" cy="1902909"/>
            </a:xfrm>
            <a:prstGeom prst="rect">
              <a:avLst/>
            </a:prstGeom>
          </p:spPr>
        </p:pic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xmlns="" id="{E6A0B45A-FF96-4193-81C9-96A291DA1339}"/>
                </a:ext>
              </a:extLst>
            </p:cNvPr>
            <p:cNvSpPr/>
            <p:nvPr/>
          </p:nvSpPr>
          <p:spPr>
            <a:xfrm>
              <a:off x="10098862" y="992374"/>
              <a:ext cx="1048070" cy="1054934"/>
            </a:xfrm>
            <a:prstGeom prst="flowChartConnecto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 </a:t>
              </a:r>
              <a:endPara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bn-IN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মিনিট</a:t>
              </a:r>
              <a:endPara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EB2452F-7841-4E2F-8936-9BD0EB128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625" y="2514599"/>
            <a:ext cx="4130025" cy="34652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Rectangle: Top Corners Rounded 15">
            <a:extLst>
              <a:ext uri="{FF2B5EF4-FFF2-40B4-BE49-F238E27FC236}">
                <a16:creationId xmlns:a16="http://schemas.microsoft.com/office/drawing/2014/main" xmlns="" id="{E9A24F35-D1BA-4EC5-9F75-D987A4D95234}"/>
              </a:ext>
            </a:extLst>
          </p:cNvPr>
          <p:cNvSpPr/>
          <p:nvPr/>
        </p:nvSpPr>
        <p:spPr>
          <a:xfrm>
            <a:off x="693505" y="2686049"/>
            <a:ext cx="6144664" cy="3293835"/>
          </a:xfrm>
          <a:prstGeom prst="round2SameRect">
            <a:avLst/>
          </a:prstGeom>
          <a:pattFill prst="pct30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 w="171450">
            <a:gradFill>
              <a:gsLst>
                <a:gs pos="0">
                  <a:srgbClr val="190470"/>
                </a:gs>
                <a:gs pos="37000">
                  <a:srgbClr val="00B050"/>
                </a:gs>
                <a:gs pos="73000">
                  <a:srgbClr val="00B0F0"/>
                </a:gs>
                <a:gs pos="100000">
                  <a:srgbClr val="00206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F62FCEB-8C88-4C71-89E5-AEFA997729EA}"/>
              </a:ext>
            </a:extLst>
          </p:cNvPr>
          <p:cNvSpPr/>
          <p:nvPr/>
        </p:nvSpPr>
        <p:spPr>
          <a:xfrm>
            <a:off x="1050936" y="2809472"/>
            <a:ext cx="5779601" cy="3046988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Wingdings 3" panose="05040102010807070707" pitchFamily="18" charset="2"/>
              <a:buChar char="u"/>
              <a:defRPr/>
            </a:pPr>
            <a:r>
              <a:rPr lang="bn-IN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sym typeface="Wingdings 3"/>
              </a:rPr>
              <a:t>  গাছ এবং মানুষের বেঁচে থাকার জন্য পাতার গুরুত্ব অপরিসীম কেন ? বিশ্লেষণ কর।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125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02D7BD4-EAAE-4D09-AC72-22028CCB99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629" y="1872832"/>
            <a:ext cx="4595214" cy="426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658D7B6A-6C98-4248-BAEF-19D44A0A5569}"/>
              </a:ext>
            </a:extLst>
          </p:cNvPr>
          <p:cNvSpPr txBox="1">
            <a:spLocks/>
          </p:cNvSpPr>
          <p:nvPr/>
        </p:nvSpPr>
        <p:spPr>
          <a:xfrm>
            <a:off x="1577520" y="1872832"/>
            <a:ext cx="7252971" cy="2810897"/>
          </a:xfrm>
          <a:prstGeom prst="rect">
            <a:avLst/>
          </a:prstGeom>
        </p:spPr>
        <p:txBody>
          <a:bodyPr vert="horz" lIns="68580" tIns="34290" rIns="68580" bIns="34290" numCol="1" rtlCol="0" anchor="b">
            <a:prstTxWarp prst="textWave4">
              <a:avLst>
                <a:gd name="adj1" fmla="val 12500"/>
                <a:gd name="adj2" fmla="val -1310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b="1" u="sng" dirty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5400" b="1" u="sng" dirty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5400" b="1" u="sng" dirty="0">
                <a:ln/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5400" b="1" u="sng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5400" b="1" u="sng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9A593FC-B4FF-441B-B3F1-309621E224AE}"/>
              </a:ext>
            </a:extLst>
          </p:cNvPr>
          <p:cNvSpPr txBox="1"/>
          <p:nvPr/>
        </p:nvSpPr>
        <p:spPr>
          <a:xfrm>
            <a:off x="2500541" y="844241"/>
            <a:ext cx="7787482" cy="452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108387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601" dirty="0" err="1">
                <a:ln w="0"/>
                <a:solidFill>
                  <a:srgbClr val="19047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601" dirty="0">
                <a:ln w="0"/>
                <a:solidFill>
                  <a:srgbClr val="19047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1" dirty="0" err="1">
                <a:ln w="0"/>
                <a:solidFill>
                  <a:srgbClr val="19047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2601" dirty="0">
                <a:ln w="0"/>
                <a:solidFill>
                  <a:srgbClr val="19047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1" dirty="0" err="1">
                <a:ln w="0"/>
                <a:solidFill>
                  <a:srgbClr val="19047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2601" dirty="0">
                <a:ln w="0"/>
                <a:solidFill>
                  <a:srgbClr val="19047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1" dirty="0" err="1">
                <a:ln w="0"/>
                <a:solidFill>
                  <a:srgbClr val="19047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2601" dirty="0">
                <a:ln w="0"/>
                <a:solidFill>
                  <a:srgbClr val="19047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. . . . . . . . . . . . . </a:t>
            </a:r>
            <a:endParaRPr lang="bn-IN" sz="2601" dirty="0">
              <a:ln w="0"/>
              <a:solidFill>
                <a:srgbClr val="19047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158C8029-F384-4A68-81E3-E8D091E7FE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8588" b="3393"/>
          <a:stretch/>
        </p:blipFill>
        <p:spPr bwMode="auto">
          <a:xfrm>
            <a:off x="174170" y="169810"/>
            <a:ext cx="11814629" cy="6477734"/>
          </a:xfrm>
          <a:prstGeom prst="rect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87418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0"/>
                            </p:stCondLst>
                            <p:childTnLst>
                              <p:par>
                                <p:cTn id="13" presetID="56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9697" y="1456672"/>
            <a:ext cx="6575612" cy="843425"/>
            <a:chOff x="599614" y="1148850"/>
            <a:chExt cx="6951648" cy="951967"/>
          </a:xfrm>
          <a:gradFill flip="none" rotWithShape="1">
            <a:gsLst>
              <a:gs pos="0">
                <a:schemeClr val="accent1">
                  <a:tint val="66000"/>
                  <a:satMod val="160000"/>
                  <a:lumMod val="0"/>
                  <a:lumOff val="10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3" name="Right Arrow 2"/>
            <p:cNvSpPr/>
            <p:nvPr/>
          </p:nvSpPr>
          <p:spPr>
            <a:xfrm>
              <a:off x="599614" y="1148850"/>
              <a:ext cx="614799" cy="951967"/>
            </a:xfrm>
            <a:prstGeom prst="rightArrow">
              <a:avLst/>
            </a:prstGeom>
            <a:grpFill/>
            <a:ln w="1270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(১)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214413" y="1285860"/>
              <a:ext cx="6336849" cy="714380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পাতাকে কত ভাগে ভাগ করা যায় ? </a:t>
              </a:r>
              <a:endPara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951333" y="2456560"/>
            <a:ext cx="2203808" cy="422251"/>
          </a:xfrm>
          <a:prstGeom prst="roundRect">
            <a:avLst/>
          </a:prstGeom>
          <a:solidFill>
            <a:schemeClr val="bg2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 ভাগে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77497" y="3138732"/>
            <a:ext cx="2323338" cy="468761"/>
          </a:xfrm>
          <a:prstGeom prst="roundRect">
            <a:avLst/>
          </a:prstGeom>
          <a:solidFill>
            <a:schemeClr val="bg2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 ভাগে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40775" y="3135208"/>
            <a:ext cx="2214366" cy="463038"/>
          </a:xfrm>
          <a:prstGeom prst="roundRect">
            <a:avLst/>
          </a:prstGeom>
          <a:solidFill>
            <a:schemeClr val="bg2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(গ)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 ভাগে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677498" y="2452308"/>
            <a:ext cx="2323337" cy="422251"/>
          </a:xfrm>
          <a:prstGeom prst="roundRect">
            <a:avLst/>
          </a:prstGeom>
          <a:solidFill>
            <a:schemeClr val="bg2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 ভাগে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0462" y="434095"/>
            <a:ext cx="2742487" cy="830997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862024" y="384347"/>
            <a:ext cx="5178012" cy="1163994"/>
            <a:chOff x="7991719" y="439604"/>
            <a:chExt cx="5526295" cy="1163994"/>
          </a:xfrm>
        </p:grpSpPr>
        <p:sp>
          <p:nvSpPr>
            <p:cNvPr id="12" name="TextBox 11"/>
            <p:cNvSpPr txBox="1"/>
            <p:nvPr/>
          </p:nvSpPr>
          <p:spPr>
            <a:xfrm>
              <a:off x="9034586" y="439604"/>
              <a:ext cx="4483428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400" b="1" dirty="0" smtClean="0">
                  <a:ln w="1905"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উত্তর সঠিক হয়েছে, </a:t>
              </a:r>
            </a:p>
            <a:p>
              <a:r>
                <a:rPr lang="bn-IN" sz="3400" b="1" dirty="0" smtClean="0">
                  <a:ln w="1905"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ধন্যবাদ।</a:t>
              </a:r>
              <a:endParaRPr lang="en-US" sz="3400" b="1" dirty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1406" y1="56836" x2="51406" y2="56836"/>
                          <a14:foregroundMark x1="58984" y1="50488" x2="58984" y2="50488"/>
                          <a14:foregroundMark x1="58984" y1="50098" x2="58984" y2="50098"/>
                          <a14:foregroundMark x1="57344" y1="45996" x2="57344" y2="45996"/>
                          <a14:foregroundMark x1="57344" y1="45996" x2="57344" y2="45996"/>
                          <a14:foregroundMark x1="57344" y1="45996" x2="57344" y2="45996"/>
                          <a14:foregroundMark x1="57344" y1="44531" x2="57344" y2="44531"/>
                          <a14:foregroundMark x1="57344" y1="43945" x2="57344" y2="43945"/>
                          <a14:foregroundMark x1="57656" y1="43066" x2="58516" y2="43066"/>
                          <a14:foregroundMark x1="62422" y1="41016" x2="62422" y2="41016"/>
                          <a14:foregroundMark x1="64219" y1="40039" x2="64219" y2="40039"/>
                          <a14:foregroundMark x1="64688" y1="39160" x2="64688" y2="39160"/>
                          <a14:foregroundMark x1="64844" y1="38965" x2="64844" y2="38965"/>
                          <a14:foregroundMark x1="65078" y1="38574" x2="65078" y2="38574"/>
                          <a14:foregroundMark x1="65078" y1="38574" x2="65078" y2="38574"/>
                          <a14:foregroundMark x1="65078" y1="38574" x2="65078" y2="38574"/>
                          <a14:foregroundMark x1="65078" y1="38574" x2="65078" y2="38574"/>
                          <a14:foregroundMark x1="65078" y1="38574" x2="65078" y2="38574"/>
                          <a14:foregroundMark x1="65078" y1="38574" x2="65078" y2="38574"/>
                          <a14:foregroundMark x1="65078" y1="38574" x2="65078" y2="38574"/>
                          <a14:foregroundMark x1="65078" y1="38574" x2="65078" y2="38574"/>
                          <a14:foregroundMark x1="65078" y1="38574" x2="65078" y2="38574"/>
                          <a14:foregroundMark x1="66719" y1="66895" x2="66719" y2="66895"/>
                          <a14:foregroundMark x1="66719" y1="66895" x2="66719" y2="668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1719" y="465740"/>
              <a:ext cx="1422324" cy="1137858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166929" y="384346"/>
            <a:ext cx="4953789" cy="1138773"/>
            <a:chOff x="5839379" y="355862"/>
            <a:chExt cx="7725784" cy="114792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9379" y="464544"/>
              <a:ext cx="1287491" cy="91964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321576" y="355862"/>
              <a:ext cx="6243587" cy="1147927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3400" b="1" dirty="0" smtClean="0">
                  <a:ln w="1905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উত্তর ভুল হয়েছে, </a:t>
              </a:r>
            </a:p>
            <a:p>
              <a:r>
                <a:rPr lang="bn-IN" sz="3400" b="1" dirty="0" smtClean="0">
                  <a:ln w="1905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আবার চেষ্টা করো।</a:t>
              </a:r>
              <a:endParaRPr lang="en-US" sz="3400" b="1" dirty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1940774" y="4799838"/>
            <a:ext cx="2214367" cy="422251"/>
          </a:xfrm>
          <a:prstGeom prst="roundRect">
            <a:avLst/>
          </a:prstGeom>
          <a:solidFill>
            <a:schemeClr val="bg2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(ক)   পর্ব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544632" y="5471668"/>
            <a:ext cx="2456203" cy="468761"/>
          </a:xfrm>
          <a:prstGeom prst="roundRect">
            <a:avLst/>
          </a:prstGeom>
          <a:solidFill>
            <a:schemeClr val="bg2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কক্ষ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940774" y="5471668"/>
            <a:ext cx="2214367" cy="463038"/>
          </a:xfrm>
          <a:prstGeom prst="roundRect">
            <a:avLst/>
          </a:prstGeom>
          <a:solidFill>
            <a:schemeClr val="bg2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মুকুল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576892" y="4731835"/>
            <a:ext cx="2423943" cy="422251"/>
          </a:xfrm>
          <a:prstGeom prst="roundRect">
            <a:avLst/>
          </a:prstGeom>
          <a:solidFill>
            <a:schemeClr val="bg2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পর্বমধ্য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CA539E9-78B3-4516-AA76-1760F7D8E9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7" b="3101"/>
          <a:stretch/>
        </p:blipFill>
        <p:spPr>
          <a:xfrm>
            <a:off x="8725024" y="2744750"/>
            <a:ext cx="3080238" cy="34826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Group 15"/>
          <p:cNvGrpSpPr/>
          <p:nvPr/>
        </p:nvGrpSpPr>
        <p:grpSpPr>
          <a:xfrm>
            <a:off x="653557" y="3935147"/>
            <a:ext cx="9012957" cy="658147"/>
            <a:chOff x="599614" y="948124"/>
            <a:chExt cx="8258666" cy="1152693"/>
          </a:xfrm>
          <a:gradFill flip="none" rotWithShape="1">
            <a:gsLst>
              <a:gs pos="0">
                <a:schemeClr val="accent1">
                  <a:tint val="66000"/>
                  <a:satMod val="160000"/>
                  <a:lumMod val="0"/>
                  <a:lumOff val="10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17" name="Right Arrow 16"/>
            <p:cNvSpPr/>
            <p:nvPr/>
          </p:nvSpPr>
          <p:spPr>
            <a:xfrm>
              <a:off x="599614" y="1148850"/>
              <a:ext cx="614799" cy="951967"/>
            </a:xfrm>
            <a:prstGeom prst="rightArrow">
              <a:avLst/>
            </a:prstGeom>
            <a:grpFill/>
            <a:ln w="28575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(২)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14413" y="948124"/>
              <a:ext cx="7643867" cy="100628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কান্ডের যে অংশ থেকে পাতা বের হয় তাকে কি বলে </a:t>
              </a:r>
              <a:r>
                <a:rPr lang="en-US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? </a:t>
              </a:r>
              <a:endPara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6604690B-68EB-457C-8693-1A7B84965AA1}"/>
              </a:ext>
            </a:extLst>
          </p:cNvPr>
          <p:cNvGrpSpPr/>
          <p:nvPr/>
        </p:nvGrpSpPr>
        <p:grpSpPr>
          <a:xfrm>
            <a:off x="9243979" y="1557393"/>
            <a:ext cx="2561283" cy="1153084"/>
            <a:chOff x="9648376" y="618578"/>
            <a:chExt cx="1909048" cy="1902909"/>
          </a:xfrm>
        </p:grpSpPr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xmlns="" id="{304015FD-2629-4F19-9788-08309418A996}"/>
                </a:ext>
              </a:extLst>
            </p:cNvPr>
            <p:cNvSpPr/>
            <p:nvPr/>
          </p:nvSpPr>
          <p:spPr>
            <a:xfrm>
              <a:off x="10098862" y="992374"/>
              <a:ext cx="1048070" cy="1054934"/>
            </a:xfrm>
            <a:prstGeom prst="flowChartConnecto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6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 </a:t>
              </a:r>
              <a:endParaRPr lang="en-US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16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bn-IN" sz="16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মিনিট</a:t>
              </a:r>
              <a:endPara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D7AECC3C-8562-4A49-AF09-FD93E4169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8376" y="618578"/>
              <a:ext cx="1909048" cy="19029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100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2191" y="4158260"/>
            <a:ext cx="2239216" cy="609600"/>
          </a:xfrm>
          <a:prstGeom prst="rect">
            <a:avLst/>
          </a:prstGeom>
          <a:ln w="190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5716120" y="4158260"/>
            <a:ext cx="2209800" cy="609600"/>
          </a:xfrm>
          <a:prstGeom prst="rect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857654" y="5220857"/>
            <a:ext cx="2101663" cy="533400"/>
          </a:xfrm>
          <a:prstGeom prst="rect">
            <a:avLst/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716120" y="5136015"/>
            <a:ext cx="2209800" cy="533400"/>
          </a:xfrm>
          <a:prstGeom prst="rect">
            <a:avLst/>
          </a:prstGeom>
          <a:ln w="190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0597" y="4158260"/>
            <a:ext cx="820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57338" y="847983"/>
            <a:ext cx="5017633" cy="786496"/>
            <a:chOff x="599614" y="1180275"/>
            <a:chExt cx="8408762" cy="851390"/>
          </a:xfrm>
          <a:gradFill flip="none" rotWithShape="1">
            <a:gsLst>
              <a:gs pos="0">
                <a:schemeClr val="accent1">
                  <a:tint val="66000"/>
                  <a:satMod val="160000"/>
                  <a:lumMod val="0"/>
                  <a:lumOff val="10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8" name="Right Arrow 7"/>
            <p:cNvSpPr/>
            <p:nvPr/>
          </p:nvSpPr>
          <p:spPr>
            <a:xfrm>
              <a:off x="599614" y="1180275"/>
              <a:ext cx="1230813" cy="851390"/>
            </a:xfrm>
            <a:prstGeom prst="rightArrow">
              <a:avLst/>
            </a:prstGeom>
            <a:grpFill/>
            <a:ln w="1270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30427" y="1285860"/>
              <a:ext cx="7177949" cy="714380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উদ্ভিদ পাতার সাহায্যে -  </a:t>
              </a:r>
              <a:endPara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8799893" y="482085"/>
            <a:ext cx="2131490" cy="146858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41275">
            <a:gradFill>
              <a:gsLst>
                <a:gs pos="10000">
                  <a:srgbClr val="003300"/>
                </a:gs>
                <a:gs pos="39000">
                  <a:srgbClr val="0070C0"/>
                </a:gs>
                <a:gs pos="67000">
                  <a:srgbClr val="0070C0"/>
                </a:gs>
                <a:gs pos="92000">
                  <a:srgbClr val="7030A0"/>
                </a:gs>
              </a:gsLst>
              <a:lin ang="5400000" scaled="1"/>
            </a:gra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6D08DD4A-55B3-4D2A-A80F-6507A2077315}"/>
                  </a:ext>
                </a:extLst>
              </p:cNvPr>
              <p:cNvSpPr/>
              <p:nvPr/>
            </p:nvSpPr>
            <p:spPr>
              <a:xfrm>
                <a:off x="1557338" y="1729728"/>
                <a:ext cx="4559937" cy="5486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IN" sz="26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  <a:sym typeface="Wingdings 3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m:t>i</m:t>
                      </m:r>
                      <m:r>
                        <a:rPr lang="bn-IN" sz="2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)</m:t>
                      </m:r>
                      <m:r>
                        <a:rPr lang="bn-IN" sz="2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  </m:t>
                      </m:r>
                      <m:r>
                        <a:rPr lang="bn-IN" sz="2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অক্সিজেন</m:t>
                      </m:r>
                      <m:r>
                        <a:rPr lang="bn-IN" sz="2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IN" sz="2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গ্রহণ</m:t>
                      </m:r>
                      <m:r>
                        <a:rPr lang="bn-IN" sz="2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IN" sz="2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করে</m:t>
                      </m:r>
                      <m:r>
                        <a:rPr lang="bn-IN" sz="2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IN" sz="2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।</m:t>
                      </m:r>
                      <m:r>
                        <a:rPr lang="bn-IN" sz="2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</m:oMath>
                  </m:oMathPara>
                </a14:m>
                <a:endParaRPr lang="en-US" sz="2600" b="0" dirty="0" smtClean="0">
                  <a:solidFill>
                    <a:schemeClr val="tx1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D08DD4A-55B3-4D2A-A80F-6507A20773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338" y="1729728"/>
                <a:ext cx="4559937" cy="5486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6D08DD4A-55B3-4D2A-A80F-6507A2077315}"/>
                  </a:ext>
                </a:extLst>
              </p:cNvPr>
              <p:cNvSpPr/>
              <p:nvPr/>
            </p:nvSpPr>
            <p:spPr>
              <a:xfrm>
                <a:off x="1765510" y="2222863"/>
                <a:ext cx="6083746" cy="5750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IN" sz="26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  <a:sym typeface="Wingdings 3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m:t>ii</m:t>
                      </m:r>
                      <m:r>
                        <a:rPr lang="bn-IN" sz="2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)  </m:t>
                      </m:r>
                      <m:r>
                        <a:rPr lang="bn-IN" sz="2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কার্বন</m:t>
                      </m:r>
                      <m:r>
                        <a:rPr lang="bn-IN" sz="2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−</m:t>
                      </m:r>
                      <m:r>
                        <a:rPr lang="bn-IN" sz="2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ডাই</m:t>
                      </m:r>
                      <m:r>
                        <a:rPr lang="bn-IN" sz="2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−</m:t>
                      </m:r>
                      <m:r>
                        <a:rPr lang="bn-IN" sz="2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অক্সাইড</m:t>
                      </m:r>
                      <m:r>
                        <a:rPr lang="bn-IN" sz="2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IN" sz="2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গ্রহণ</m:t>
                      </m:r>
                      <m:r>
                        <a:rPr lang="bn-IN" sz="2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IN" sz="2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করে</m:t>
                      </m:r>
                      <m:r>
                        <a:rPr lang="bn-IN" sz="2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IN" sz="2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।</m:t>
                      </m:r>
                      <m:r>
                        <a:rPr lang="bn-IN" sz="2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</m:oMath>
                  </m:oMathPara>
                </a14:m>
                <a:endParaRPr lang="en-US" sz="2600" b="0" dirty="0" smtClean="0">
                  <a:solidFill>
                    <a:schemeClr val="tx1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D08DD4A-55B3-4D2A-A80F-6507A20773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510" y="2222863"/>
                <a:ext cx="6083746" cy="5750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6D08DD4A-55B3-4D2A-A80F-6507A2077315}"/>
                  </a:ext>
                </a:extLst>
              </p:cNvPr>
              <p:cNvSpPr/>
              <p:nvPr/>
            </p:nvSpPr>
            <p:spPr>
              <a:xfrm>
                <a:off x="1901066" y="2778633"/>
                <a:ext cx="6493286" cy="5750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IN" sz="26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  <a:sym typeface="Wingdings 3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m:t>iii</m:t>
                      </m:r>
                      <m:r>
                        <a:rPr lang="bn-IN" sz="2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)</m:t>
                      </m:r>
                      <m:r>
                        <a:rPr lang="bn-IN" sz="2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  </m:t>
                      </m:r>
                      <m:r>
                        <a:rPr lang="bn-IN" sz="2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প্রয়োজনের</m:t>
                      </m:r>
                      <m:r>
                        <a:rPr lang="bn-IN" sz="2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IN" sz="2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অতিরিক্ত</m:t>
                      </m:r>
                      <m:r>
                        <a:rPr lang="bn-IN" sz="2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IN" sz="2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পানি</m:t>
                      </m:r>
                      <m:r>
                        <a:rPr lang="bn-IN" sz="2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IN" sz="2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নির্গত</m:t>
                      </m:r>
                      <m:r>
                        <a:rPr lang="bn-IN" sz="2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IN" sz="2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করে</m:t>
                      </m:r>
                      <m:r>
                        <a:rPr lang="bn-IN" sz="2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IN" sz="2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।</m:t>
                      </m:r>
                      <m:r>
                        <a:rPr lang="bn-IN" sz="2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</m:oMath>
                  </m:oMathPara>
                </a14:m>
                <a:endParaRPr lang="en-US" sz="2600" b="0" dirty="0" smtClean="0">
                  <a:solidFill>
                    <a:schemeClr val="tx1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D08DD4A-55B3-4D2A-A80F-6507A20773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066" y="2778633"/>
                <a:ext cx="6493286" cy="5750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D08DD4A-55B3-4D2A-A80F-6507A2077315}"/>
              </a:ext>
            </a:extLst>
          </p:cNvPr>
          <p:cNvSpPr/>
          <p:nvPr/>
        </p:nvSpPr>
        <p:spPr>
          <a:xfrm>
            <a:off x="1842174" y="3455753"/>
            <a:ext cx="3352531" cy="4924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600" b="0" dirty="0" err="1" smtClean="0">
                <a:solidFill>
                  <a:srgbClr val="7030A0"/>
                </a:solidFill>
                <a:ea typeface="Cambria Math"/>
              </a:rPr>
              <a:t>নিচের</a:t>
            </a:r>
            <a:r>
              <a:rPr lang="en-US" sz="2600" b="0" dirty="0" smtClean="0">
                <a:solidFill>
                  <a:srgbClr val="7030A0"/>
                </a:solidFill>
                <a:ea typeface="Cambria Math"/>
              </a:rPr>
              <a:t> </a:t>
            </a:r>
            <a:r>
              <a:rPr lang="en-US" sz="2600" b="0" dirty="0" err="1" smtClean="0">
                <a:solidFill>
                  <a:srgbClr val="7030A0"/>
                </a:solidFill>
                <a:ea typeface="Cambria Math"/>
              </a:rPr>
              <a:t>কোনটি</a:t>
            </a:r>
            <a:r>
              <a:rPr lang="en-US" sz="2600" b="0" dirty="0" smtClean="0">
                <a:solidFill>
                  <a:srgbClr val="7030A0"/>
                </a:solidFill>
                <a:ea typeface="Cambria Math"/>
              </a:rPr>
              <a:t> </a:t>
            </a:r>
            <a:r>
              <a:rPr lang="en-US" sz="2600" b="0" dirty="0" err="1" smtClean="0">
                <a:solidFill>
                  <a:srgbClr val="7030A0"/>
                </a:solidFill>
                <a:ea typeface="Cambria Math"/>
              </a:rPr>
              <a:t>সঠিক</a:t>
            </a:r>
            <a:r>
              <a:rPr lang="en-US" sz="2600" b="0" dirty="0" smtClean="0">
                <a:solidFill>
                  <a:srgbClr val="7030A0"/>
                </a:solidFill>
                <a:ea typeface="Cambria Math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253190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CFE0B56-68AA-4D65-8ECB-8A3988892898}"/>
              </a:ext>
            </a:extLst>
          </p:cNvPr>
          <p:cNvGrpSpPr/>
          <p:nvPr/>
        </p:nvGrpSpPr>
        <p:grpSpPr>
          <a:xfrm>
            <a:off x="4546956" y="377433"/>
            <a:ext cx="3421040" cy="860083"/>
            <a:chOff x="3466235" y="587580"/>
            <a:chExt cx="3946710" cy="86008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BE945ABF-311D-4403-BDC2-31E519DB0022}"/>
                </a:ext>
              </a:extLst>
            </p:cNvPr>
            <p:cNvSpPr/>
            <p:nvPr/>
          </p:nvSpPr>
          <p:spPr>
            <a:xfrm>
              <a:off x="3466236" y="587580"/>
              <a:ext cx="3946709" cy="860083"/>
            </a:xfrm>
            <a:prstGeom prst="roundRect">
              <a:avLst/>
            </a:prstGeom>
            <a:pattFill prst="pct30">
              <a:fgClr>
                <a:srgbClr val="7030A0"/>
              </a:fgClr>
              <a:bgClr>
                <a:schemeClr val="bg1"/>
              </a:bgClr>
            </a:pattFill>
            <a:ln w="63500">
              <a:solidFill>
                <a:srgbClr val="7030A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  <a:bevelB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849C32B9-C297-4A5E-BCFF-D7E7020AD198}"/>
                </a:ext>
              </a:extLst>
            </p:cNvPr>
            <p:cNvSpPr txBox="1"/>
            <p:nvPr/>
          </p:nvSpPr>
          <p:spPr>
            <a:xfrm>
              <a:off x="3466235" y="632900"/>
              <a:ext cx="382884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 </a:t>
              </a:r>
              <a:endPara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D41AEF2-E157-4ED2-B804-CF0D1B2E6853}"/>
              </a:ext>
            </a:extLst>
          </p:cNvPr>
          <p:cNvGrpSpPr/>
          <p:nvPr/>
        </p:nvGrpSpPr>
        <p:grpSpPr>
          <a:xfrm>
            <a:off x="5862918" y="2541494"/>
            <a:ext cx="5524472" cy="3177135"/>
            <a:chOff x="633563" y="1696994"/>
            <a:chExt cx="7421518" cy="408317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F3F34546-6771-4679-B26A-7D9308397FE7}"/>
                </a:ext>
              </a:extLst>
            </p:cNvPr>
            <p:cNvSpPr/>
            <p:nvPr/>
          </p:nvSpPr>
          <p:spPr>
            <a:xfrm>
              <a:off x="633563" y="1696994"/>
              <a:ext cx="7421518" cy="4083172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858A828F-C1AA-4392-98EA-0105BA97369C}"/>
                </a:ext>
              </a:extLst>
            </p:cNvPr>
            <p:cNvSpPr/>
            <p:nvPr/>
          </p:nvSpPr>
          <p:spPr>
            <a:xfrm>
              <a:off x="725003" y="1806638"/>
              <a:ext cx="7227914" cy="3887410"/>
            </a:xfrm>
            <a:prstGeom prst="rect">
              <a:avLst/>
            </a:prstGeom>
            <a:noFill/>
            <a:ln w="508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7B1CBA5-15CE-4B5F-B50D-693915FBC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26" y="2528047"/>
            <a:ext cx="5417091" cy="3271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E833E0ED-702F-4353-85B2-BCEC29B585FE}"/>
              </a:ext>
            </a:extLst>
          </p:cNvPr>
          <p:cNvSpPr txBox="1">
            <a:spLocks/>
          </p:cNvSpPr>
          <p:nvPr/>
        </p:nvSpPr>
        <p:spPr>
          <a:xfrm>
            <a:off x="6054694" y="2855970"/>
            <a:ext cx="5119812" cy="26169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b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এলাকার কয়েকটি গাছের পাতা সংগ্রহ করে বিভিন্ন অংশ পর্যবেক্ষন করবে এবং চিহ্নিত চিত্র অঙ্কন করবে ।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46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6AD41D6-DD63-4693-A5B6-5A188726C78F}"/>
              </a:ext>
            </a:extLst>
          </p:cNvPr>
          <p:cNvSpPr txBox="1"/>
          <p:nvPr/>
        </p:nvSpPr>
        <p:spPr>
          <a:xfrm>
            <a:off x="338907" y="1187838"/>
            <a:ext cx="10965546" cy="475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108387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763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2763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63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ভাগ্য</a:t>
            </a:r>
            <a:r>
              <a:rPr lang="en-US" sz="2763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63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763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763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763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63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763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63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কর্মের</a:t>
            </a:r>
            <a:r>
              <a:rPr lang="en-US" sz="2763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63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763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63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জীবনকে</a:t>
            </a:r>
            <a:r>
              <a:rPr lang="en-US" sz="2763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63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763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63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763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63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763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343" y="2133600"/>
            <a:ext cx="8795657" cy="37613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AF4241B-3CF3-41A7-B200-5B4C824D4840}"/>
              </a:ext>
            </a:extLst>
          </p:cNvPr>
          <p:cNvSpPr txBox="1"/>
          <p:nvPr/>
        </p:nvSpPr>
        <p:spPr>
          <a:xfrm>
            <a:off x="1250282" y="2709391"/>
            <a:ext cx="9142796" cy="2848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108387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IN" sz="19900" b="1" dirty="0">
                <a:ln w="0"/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199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sz="19900" b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19900" b="1" dirty="0">
                <a:ln w="0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19900" b="1" dirty="0">
                <a:ln w="0"/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b="1" dirty="0">
              <a:ln w="0"/>
              <a:solidFill>
                <a:srgbClr val="66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00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7BF278E-3E33-446A-BC99-30B91F1DFA13}"/>
              </a:ext>
            </a:extLst>
          </p:cNvPr>
          <p:cNvGrpSpPr/>
          <p:nvPr/>
        </p:nvGrpSpPr>
        <p:grpSpPr>
          <a:xfrm>
            <a:off x="899891" y="1257894"/>
            <a:ext cx="4804228" cy="4745384"/>
            <a:chOff x="899891" y="1257893"/>
            <a:chExt cx="4804228" cy="496926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008827B8-727C-43B5-AB1E-239CF5E9675A}"/>
                </a:ext>
              </a:extLst>
            </p:cNvPr>
            <p:cNvSpPr/>
            <p:nvPr/>
          </p:nvSpPr>
          <p:spPr>
            <a:xfrm>
              <a:off x="1063175" y="3671673"/>
              <a:ext cx="4477659" cy="20304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মোঃ আব্দুল মজিদ </a:t>
              </a:r>
            </a:p>
            <a:p>
              <a:pPr algn="ctr"/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শিক্ষক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ডাঃ চন্দনা উচ্চ বিদ্যালয় </a:t>
              </a:r>
            </a:p>
            <a:p>
              <a:pPr algn="ctr"/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কালীগঞ্জ, লালমনিরহাট</a:t>
              </a:r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ounded Rectangle 6">
              <a:extLst>
                <a:ext uri="{FF2B5EF4-FFF2-40B4-BE49-F238E27FC236}">
                  <a16:creationId xmlns:a16="http://schemas.microsoft.com/office/drawing/2014/main" xmlns="" id="{63B573DC-30C7-45FF-95F3-DE5CC598738D}"/>
                </a:ext>
              </a:extLst>
            </p:cNvPr>
            <p:cNvSpPr/>
            <p:nvPr/>
          </p:nvSpPr>
          <p:spPr>
            <a:xfrm>
              <a:off x="899891" y="1257893"/>
              <a:ext cx="4804228" cy="4969269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3946B99-1B19-4E5B-BC6F-17314256DC09}"/>
              </a:ext>
            </a:extLst>
          </p:cNvPr>
          <p:cNvGrpSpPr/>
          <p:nvPr/>
        </p:nvGrpSpPr>
        <p:grpSpPr>
          <a:xfrm>
            <a:off x="6623735" y="1294963"/>
            <a:ext cx="4842556" cy="4708315"/>
            <a:chOff x="6623735" y="1257894"/>
            <a:chExt cx="4842556" cy="496926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A75D7EE4-68AA-41E7-A6C6-388E349EE35F}"/>
                </a:ext>
              </a:extLst>
            </p:cNvPr>
            <p:cNvSpPr/>
            <p:nvPr/>
          </p:nvSpPr>
          <p:spPr>
            <a:xfrm>
              <a:off x="6697213" y="3722332"/>
              <a:ext cx="4629895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</a:t>
              </a:r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ষষ্ঠ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 </a:t>
              </a:r>
              <a:endPara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অধ্যায়- </a:t>
              </a:r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চার   </a:t>
              </a:r>
              <a:endPara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উদ্ভিদের বাহ্যিক বৈশিষ্ট্য </a:t>
              </a: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সময়ঃ </a:t>
              </a:r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৪৫ </a:t>
              </a:r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</a:p>
          </p:txBody>
        </p:sp>
        <p:sp>
          <p:nvSpPr>
            <p:cNvPr id="8" name="Rounded Rectangle 11">
              <a:extLst>
                <a:ext uri="{FF2B5EF4-FFF2-40B4-BE49-F238E27FC236}">
                  <a16:creationId xmlns:a16="http://schemas.microsoft.com/office/drawing/2014/main" xmlns="" id="{2337907F-97D1-46CB-9A4C-DD60E7B8BFB8}"/>
                </a:ext>
              </a:extLst>
            </p:cNvPr>
            <p:cNvSpPr/>
            <p:nvPr/>
          </p:nvSpPr>
          <p:spPr>
            <a:xfrm>
              <a:off x="6623735" y="1257894"/>
              <a:ext cx="4842556" cy="4969269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7EB45AF-4A55-427B-9D12-E3DE58DC93E0}"/>
              </a:ext>
            </a:extLst>
          </p:cNvPr>
          <p:cNvGrpSpPr/>
          <p:nvPr/>
        </p:nvGrpSpPr>
        <p:grpSpPr>
          <a:xfrm>
            <a:off x="4633867" y="340930"/>
            <a:ext cx="2929527" cy="892516"/>
            <a:chOff x="4643441" y="394748"/>
            <a:chExt cx="2728913" cy="80714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CCC210A7-FDE6-425C-9C5F-0DBDCA141C51}"/>
                </a:ext>
              </a:extLst>
            </p:cNvPr>
            <p:cNvSpPr/>
            <p:nvPr/>
          </p:nvSpPr>
          <p:spPr>
            <a:xfrm>
              <a:off x="4661534" y="450382"/>
              <a:ext cx="2455168" cy="7515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ounded Rectangle 1">
              <a:extLst>
                <a:ext uri="{FF2B5EF4-FFF2-40B4-BE49-F238E27FC236}">
                  <a16:creationId xmlns:a16="http://schemas.microsoft.com/office/drawing/2014/main" xmlns="" id="{F4FFAC88-BA38-4ECF-B0D8-9667508F8848}"/>
                </a:ext>
              </a:extLst>
            </p:cNvPr>
            <p:cNvSpPr/>
            <p:nvPr/>
          </p:nvSpPr>
          <p:spPr>
            <a:xfrm>
              <a:off x="4643441" y="394748"/>
              <a:ext cx="2728913" cy="719444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256" y="1419466"/>
            <a:ext cx="1707808" cy="2003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154" y="1367425"/>
            <a:ext cx="1786231" cy="2262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883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371" y="3467974"/>
            <a:ext cx="2533900" cy="17458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6" y="3467974"/>
            <a:ext cx="2246760" cy="18014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3488371" y="323542"/>
            <a:ext cx="5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309" y="3467974"/>
            <a:ext cx="2308059" cy="16829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5" y="1331464"/>
            <a:ext cx="2269501" cy="17820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445" y="1331463"/>
            <a:ext cx="2194559" cy="180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05934" y="1109257"/>
            <a:ext cx="1736809" cy="23080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371" y="1331464"/>
            <a:ext cx="2498964" cy="18240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636" y="3467974"/>
            <a:ext cx="2162175" cy="17458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3919483" y="5510467"/>
            <a:ext cx="4466544" cy="523220"/>
          </a:xfrm>
          <a:prstGeom prst="rect">
            <a:avLst/>
          </a:prstGeom>
          <a:gradFill>
            <a:gsLst>
              <a:gs pos="11000">
                <a:schemeClr val="bg1">
                  <a:lumMod val="95000"/>
                </a:schemeClr>
              </a:gs>
              <a:gs pos="55000">
                <a:schemeClr val="accent3">
                  <a:lumMod val="20000"/>
                  <a:lumOff val="80000"/>
                </a:schemeClr>
              </a:gs>
              <a:gs pos="94000">
                <a:schemeClr val="bg1">
                  <a:lumMod val="75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বলতো এগুলো কিসের ছবি 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26407" y="5519277"/>
            <a:ext cx="1252696" cy="523220"/>
          </a:xfrm>
          <a:prstGeom prst="rect">
            <a:avLst/>
          </a:prstGeom>
          <a:gradFill>
            <a:gsLst>
              <a:gs pos="11000">
                <a:schemeClr val="bg1">
                  <a:lumMod val="95000"/>
                </a:schemeClr>
              </a:gs>
              <a:gs pos="55000">
                <a:schemeClr val="accent3">
                  <a:lumMod val="20000"/>
                  <a:lumOff val="80000"/>
                </a:schemeClr>
              </a:gs>
              <a:gs pos="94000">
                <a:schemeClr val="bg1">
                  <a:lumMod val="75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পাতার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19483" y="5511894"/>
            <a:ext cx="4442081" cy="523220"/>
          </a:xfrm>
          <a:prstGeom prst="rect">
            <a:avLst/>
          </a:prstGeom>
          <a:gradFill>
            <a:gsLst>
              <a:gs pos="11000">
                <a:schemeClr val="bg1">
                  <a:lumMod val="95000"/>
                </a:schemeClr>
              </a:gs>
              <a:gs pos="55000">
                <a:schemeClr val="accent3">
                  <a:lumMod val="20000"/>
                  <a:lumOff val="80000"/>
                </a:schemeClr>
              </a:gs>
              <a:gs pos="94000">
                <a:schemeClr val="bg1">
                  <a:lumMod val="75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না, বিভিন্ন পাতা বিভিন্ন রকম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32656" y="5510610"/>
            <a:ext cx="6214662" cy="523220"/>
          </a:xfrm>
          <a:prstGeom prst="rect">
            <a:avLst/>
          </a:prstGeom>
          <a:gradFill>
            <a:gsLst>
              <a:gs pos="11000">
                <a:schemeClr val="bg1">
                  <a:lumMod val="95000"/>
                </a:schemeClr>
              </a:gs>
              <a:gs pos="55000">
                <a:schemeClr val="accent3">
                  <a:lumMod val="20000"/>
                  <a:lumOff val="80000"/>
                </a:schemeClr>
              </a:gs>
              <a:gs pos="94000">
                <a:schemeClr val="bg1">
                  <a:lumMod val="75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 গুলো পাতা দেখতে কি একই রকম 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87094" y="5513213"/>
            <a:ext cx="8070354" cy="523220"/>
          </a:xfrm>
          <a:prstGeom prst="rect">
            <a:avLst/>
          </a:prstGeom>
          <a:gradFill>
            <a:gsLst>
              <a:gs pos="11000">
                <a:schemeClr val="bg1">
                  <a:lumMod val="95000"/>
                </a:schemeClr>
              </a:gs>
              <a:gs pos="55000">
                <a:schemeClr val="accent3">
                  <a:lumMod val="20000"/>
                  <a:lumOff val="80000"/>
                </a:schemeClr>
              </a:gs>
              <a:gs pos="94000">
                <a:schemeClr val="bg1">
                  <a:lumMod val="75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তাহলে, আমরা এখানে বিভিন্ন প্রকার পাতা দেখতেছি 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29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CE19F94-5D24-43EC-85DB-F3538C6BDF54}"/>
              </a:ext>
            </a:extLst>
          </p:cNvPr>
          <p:cNvGrpSpPr/>
          <p:nvPr/>
        </p:nvGrpSpPr>
        <p:grpSpPr>
          <a:xfrm>
            <a:off x="2762584" y="424653"/>
            <a:ext cx="6170441" cy="838200"/>
            <a:chOff x="2895600" y="761365"/>
            <a:chExt cx="5029200" cy="8382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C71AF5DA-8563-42DE-94DD-656513519DC2}"/>
                </a:ext>
              </a:extLst>
            </p:cNvPr>
            <p:cNvSpPr/>
            <p:nvPr/>
          </p:nvSpPr>
          <p:spPr>
            <a:xfrm>
              <a:off x="2971800" y="761365"/>
              <a:ext cx="447590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800" dirty="0">
                  <a:ln w="18415" cmpd="sng">
                    <a:solidFill>
                      <a:srgbClr val="7030A0"/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আজকের পাঠ</a:t>
              </a:r>
              <a:r>
                <a:rPr lang="bn-IN" sz="4800" dirty="0">
                  <a:ln w="18415" cmpd="sng">
                    <a:solidFill>
                      <a:srgbClr val="7030A0"/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ের বিষয়</a:t>
              </a:r>
              <a:r>
                <a:rPr lang="bn-BD" sz="4800" dirty="0">
                  <a:ln w="18415" cmpd="sng">
                    <a:solidFill>
                      <a:srgbClr val="7030A0"/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Rounded Rectangular Callout 6">
              <a:extLst>
                <a:ext uri="{FF2B5EF4-FFF2-40B4-BE49-F238E27FC236}">
                  <a16:creationId xmlns:a16="http://schemas.microsoft.com/office/drawing/2014/main" xmlns="" id="{8CEF3105-E827-4235-98AB-24646ED5FBFF}"/>
                </a:ext>
              </a:extLst>
            </p:cNvPr>
            <p:cNvSpPr/>
            <p:nvPr/>
          </p:nvSpPr>
          <p:spPr>
            <a:xfrm>
              <a:off x="2895600" y="761365"/>
              <a:ext cx="5029200" cy="838200"/>
            </a:xfrm>
            <a:prstGeom prst="wedgeRoundRectCallout">
              <a:avLst>
                <a:gd name="adj1" fmla="val -15277"/>
                <a:gd name="adj2" fmla="val 112500"/>
                <a:gd name="adj3" fmla="val 1666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5" name="Hexagon 4">
            <a:extLst>
              <a:ext uri="{FF2B5EF4-FFF2-40B4-BE49-F238E27FC236}">
                <a16:creationId xmlns:a16="http://schemas.microsoft.com/office/drawing/2014/main" xmlns="" id="{35F14839-401E-472E-9BB7-85C027FC1DAF}"/>
              </a:ext>
            </a:extLst>
          </p:cNvPr>
          <p:cNvSpPr/>
          <p:nvPr/>
        </p:nvSpPr>
        <p:spPr>
          <a:xfrm>
            <a:off x="2267158" y="2510964"/>
            <a:ext cx="7641773" cy="2547258"/>
          </a:xfrm>
          <a:prstGeom prst="hexagon">
            <a:avLst/>
          </a:prstGeom>
          <a:gradFill>
            <a:gsLst>
              <a:gs pos="11000">
                <a:schemeClr val="accent1">
                  <a:lumMod val="20000"/>
                  <a:lumOff val="80000"/>
                </a:schemeClr>
              </a:gs>
              <a:gs pos="42000">
                <a:schemeClr val="tx2">
                  <a:lumMod val="25000"/>
                  <a:lumOff val="75000"/>
                </a:schemeClr>
              </a:gs>
              <a:gs pos="69000">
                <a:schemeClr val="accent2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49225"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342900" h="171450" prst="convex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868232F-2442-4640-8F6B-5E7F9682BFD3}"/>
              </a:ext>
            </a:extLst>
          </p:cNvPr>
          <p:cNvSpPr txBox="1"/>
          <p:nvPr/>
        </p:nvSpPr>
        <p:spPr>
          <a:xfrm>
            <a:off x="2856076" y="3261373"/>
            <a:ext cx="646393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3"/>
              </a:rPr>
              <a:t>পত্রের</a:t>
            </a:r>
            <a:r>
              <a:rPr lang="en-US" sz="6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3"/>
              </a:rPr>
              <a:t> </a:t>
            </a:r>
            <a:r>
              <a:rPr lang="en-US" sz="6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3"/>
              </a:rPr>
              <a:t>প্রকারভেদ</a:t>
            </a:r>
            <a:r>
              <a:rPr lang="en-US" sz="6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3"/>
              </a:rPr>
              <a:t>  </a:t>
            </a:r>
            <a:endParaRPr lang="en-US" sz="6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048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C1F9920-174B-46C5-A9DA-1FE38CB0A01F}"/>
              </a:ext>
            </a:extLst>
          </p:cNvPr>
          <p:cNvGrpSpPr/>
          <p:nvPr/>
        </p:nvGrpSpPr>
        <p:grpSpPr>
          <a:xfrm>
            <a:off x="3449624" y="342239"/>
            <a:ext cx="5668251" cy="1988961"/>
            <a:chOff x="4032854" y="471491"/>
            <a:chExt cx="3982432" cy="242274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C0F67F91-7310-490E-9B50-7DC5C4A5B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482" y="834543"/>
              <a:ext cx="2514600" cy="2059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5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</a:t>
              </a:r>
              <a:r>
                <a:rPr lang="bn-BD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endPara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4" name="32-Point Star 1">
              <a:extLst>
                <a:ext uri="{FF2B5EF4-FFF2-40B4-BE49-F238E27FC236}">
                  <a16:creationId xmlns:a16="http://schemas.microsoft.com/office/drawing/2014/main" xmlns="" id="{8D97D02C-76CB-4BC8-8E01-DF2F47EE285A}"/>
                </a:ext>
              </a:extLst>
            </p:cNvPr>
            <p:cNvSpPr/>
            <p:nvPr/>
          </p:nvSpPr>
          <p:spPr>
            <a:xfrm>
              <a:off x="4032854" y="471491"/>
              <a:ext cx="3982432" cy="1595036"/>
            </a:xfrm>
            <a:prstGeom prst="star32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: Rounded Corners 7">
            <a:extLst>
              <a:ext uri="{FF2B5EF4-FFF2-40B4-BE49-F238E27FC236}">
                <a16:creationId xmlns:a16="http://schemas.microsoft.com/office/drawing/2014/main" xmlns="" id="{06C6F87F-C547-42B3-B877-5FCB969F3FC1}"/>
              </a:ext>
            </a:extLst>
          </p:cNvPr>
          <p:cNvSpPr/>
          <p:nvPr/>
        </p:nvSpPr>
        <p:spPr>
          <a:xfrm>
            <a:off x="1219911" y="2120121"/>
            <a:ext cx="5777923" cy="628546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chemeClr val="accent1">
                  <a:lumMod val="45000"/>
                  <a:lumOff val="55000"/>
                </a:schemeClr>
              </a:gs>
              <a:gs pos="64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relaxedInset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13">
            <a:extLst>
              <a:ext uri="{FF2B5EF4-FFF2-40B4-BE49-F238E27FC236}">
                <a16:creationId xmlns:a16="http://schemas.microsoft.com/office/drawing/2014/main" xmlns="" id="{E4907A62-84FF-4EF1-B020-17A386D80BF4}"/>
              </a:ext>
            </a:extLst>
          </p:cNvPr>
          <p:cNvSpPr/>
          <p:nvPr/>
        </p:nvSpPr>
        <p:spPr>
          <a:xfrm>
            <a:off x="1219910" y="5217701"/>
            <a:ext cx="7297075" cy="628546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chemeClr val="accent1">
                  <a:lumMod val="45000"/>
                  <a:lumOff val="55000"/>
                </a:schemeClr>
              </a:gs>
              <a:gs pos="64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relaxedInset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16">
            <a:extLst>
              <a:ext uri="{FF2B5EF4-FFF2-40B4-BE49-F238E27FC236}">
                <a16:creationId xmlns:a16="http://schemas.microsoft.com/office/drawing/2014/main" xmlns="" id="{F5FDF688-BDFD-4B95-BB1B-F9F35BAA19DD}"/>
              </a:ext>
            </a:extLst>
          </p:cNvPr>
          <p:cNvSpPr/>
          <p:nvPr/>
        </p:nvSpPr>
        <p:spPr>
          <a:xfrm>
            <a:off x="1219910" y="4210966"/>
            <a:ext cx="7776173" cy="628546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chemeClr val="accent1">
                  <a:lumMod val="45000"/>
                  <a:lumOff val="55000"/>
                </a:schemeClr>
              </a:gs>
              <a:gs pos="64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relaxedInset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ADAC5C63-886B-450D-B3A7-25FC92121CA4}"/>
              </a:ext>
            </a:extLst>
          </p:cNvPr>
          <p:cNvSpPr txBox="1">
            <a:spLocks/>
          </p:cNvSpPr>
          <p:nvPr/>
        </p:nvSpPr>
        <p:spPr>
          <a:xfrm>
            <a:off x="1379549" y="2220873"/>
            <a:ext cx="5618285" cy="53447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bn-IN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BD" sz="3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299CD392-D9D2-4EF8-B63C-8D2B640D3DA2}"/>
              </a:ext>
            </a:extLst>
          </p:cNvPr>
          <p:cNvSpPr txBox="1">
            <a:spLocks/>
          </p:cNvSpPr>
          <p:nvPr/>
        </p:nvSpPr>
        <p:spPr>
          <a:xfrm>
            <a:off x="1379550" y="5317402"/>
            <a:ext cx="6271826" cy="6441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B33A6BE2-2806-486A-8D9F-5BFFB7D47039}"/>
              </a:ext>
            </a:extLst>
          </p:cNvPr>
          <p:cNvSpPr txBox="1">
            <a:spLocks/>
          </p:cNvSpPr>
          <p:nvPr/>
        </p:nvSpPr>
        <p:spPr>
          <a:xfrm>
            <a:off x="1379551" y="4319172"/>
            <a:ext cx="7374484" cy="53447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3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3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bn-BD" sz="3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xmlns="" id="{06C6F87F-C547-42B3-B877-5FCB969F3FC1}"/>
              </a:ext>
            </a:extLst>
          </p:cNvPr>
          <p:cNvSpPr/>
          <p:nvPr/>
        </p:nvSpPr>
        <p:spPr>
          <a:xfrm>
            <a:off x="1250789" y="3151979"/>
            <a:ext cx="7745294" cy="628546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chemeClr val="accent1">
                  <a:lumMod val="45000"/>
                  <a:lumOff val="55000"/>
                </a:schemeClr>
              </a:gs>
              <a:gs pos="64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relaxedInset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48B29561-8621-4DB2-BF26-8009762D1C41}"/>
              </a:ext>
            </a:extLst>
          </p:cNvPr>
          <p:cNvSpPr txBox="1">
            <a:spLocks/>
          </p:cNvSpPr>
          <p:nvPr/>
        </p:nvSpPr>
        <p:spPr>
          <a:xfrm>
            <a:off x="1379551" y="3264712"/>
            <a:ext cx="7137434" cy="53447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bn-IN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বলতে পার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9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01519" y="4446397"/>
            <a:ext cx="9710898" cy="1306512"/>
          </a:xfrm>
          <a:prstGeom prst="rect">
            <a:avLst/>
          </a:prstGeom>
          <a:gradFill>
            <a:gsLst>
              <a:gs pos="11000">
                <a:schemeClr val="bg1">
                  <a:lumMod val="95000"/>
                </a:schemeClr>
              </a:gs>
              <a:gs pos="55000">
                <a:schemeClr val="accent3">
                  <a:lumMod val="20000"/>
                  <a:lumOff val="80000"/>
                </a:schemeClr>
              </a:gs>
              <a:gs pos="94000">
                <a:schemeClr val="bg1">
                  <a:lumMod val="75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কান্ড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শাখা-প্রশাখার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চ্যাপ্টা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12" name="Picture 11" descr="sdv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704" y="1204278"/>
            <a:ext cx="2897703" cy="2782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6366664" y="2355304"/>
            <a:ext cx="4762660" cy="479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697941" y="2595282"/>
            <a:ext cx="2944906" cy="712694"/>
          </a:xfrm>
          <a:prstGeom prst="straightConnector1">
            <a:avLst/>
          </a:prstGeom>
          <a:ln w="698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29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" t="12178" b="18913"/>
          <a:stretch/>
        </p:blipFill>
        <p:spPr>
          <a:xfrm>
            <a:off x="2506312" y="1528248"/>
            <a:ext cx="6927974" cy="43645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077030" y="434537"/>
            <a:ext cx="5260146" cy="641227"/>
          </a:xfrm>
          <a:prstGeom prst="rect">
            <a:avLst/>
          </a:prstGeom>
          <a:noFill/>
          <a:ln w="50800">
            <a:solidFill>
              <a:schemeClr val="dk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76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90" y="1335313"/>
            <a:ext cx="10344109" cy="4588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3251201" y="361965"/>
            <a:ext cx="5260146" cy="641227"/>
          </a:xfrm>
          <a:prstGeom prst="rect">
            <a:avLst/>
          </a:prstGeom>
          <a:noFill/>
          <a:ln w="50800">
            <a:solidFill>
              <a:schemeClr val="dk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93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708</Words>
  <Application>Microsoft Office PowerPoint</Application>
  <PresentationFormat>Widescreen</PresentationFormat>
  <Paragraphs>109</Paragraphs>
  <Slides>23</Slides>
  <Notes>4</Notes>
  <HiddenSlides>1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Baskerville Old Face</vt:lpstr>
      <vt:lpstr>Calibri</vt:lpstr>
      <vt:lpstr>Cambria Math</vt:lpstr>
      <vt:lpstr>NikoshBAN</vt:lpstr>
      <vt:lpstr>Times New Roman</vt:lpstr>
      <vt:lpstr>Vrinda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294</cp:revision>
  <dcterms:created xsi:type="dcterms:W3CDTF">2018-03-24T04:58:24Z</dcterms:created>
  <dcterms:modified xsi:type="dcterms:W3CDTF">2019-11-12T10:41:45Z</dcterms:modified>
</cp:coreProperties>
</file>