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68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B59F5C-ED15-4CB6-B36D-5A54EFA64D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3A58FB2-C95F-4721-9ED4-713EEF0DDA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DD3C454-E266-4C64-AE56-FC306F9CB7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6856FF-0611-4F84-8320-B66157C65D0F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4CAA318-4877-47F4-92DF-750713B4E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EDD468E-7B51-4E40-8483-8CA980AD9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F83824-FA57-49BC-AB71-6328CFA37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749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6B540E-FB1F-4F60-A648-54A32B98B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C0AEC96-90D7-4286-8015-AF707F7284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00AD6C2-A2E5-4E48-908B-1DA06745C7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6856FF-0611-4F84-8320-B66157C65D0F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7B595ED-F210-4059-A0AF-796645BDF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1D90845-36D0-4ADF-A8A2-2A951E1A0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F83824-FA57-49BC-AB71-6328CFA37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674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54CC019-FA16-4144-8192-0144365E29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B41190D-3C8A-4982-89F8-C26A799969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D7FB7BD-FB79-4347-BF50-F7CCBBCC71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6856FF-0611-4F84-8320-B66157C65D0F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8BFA20D-D2FA-4AE1-B22F-36F959282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5F9660C-FAEC-47AA-8F45-86A04FB2E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F83824-FA57-49BC-AB71-6328CFA37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576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8857DE-DD7E-48C6-9B1D-F07C89D1C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719DFB4-6AE1-49FF-9578-56032A16B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A605B94-444B-41D0-99CD-C4EEED2BB1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6856FF-0611-4F84-8320-B66157C65D0F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A17DC0B-DFD8-4811-8594-D832A10F0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20FB874-ED5F-4AD7-B7DF-5B81A0775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F83824-FA57-49BC-AB71-6328CFA37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36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1A16C3-0695-4E79-98EB-00269D91E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D4FA4D6-4FAC-4F17-B74E-ACE1F9B359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FDC4AB5-670A-4C74-B64A-C35F28FD4B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6856FF-0611-4F84-8320-B66157C65D0F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472E47A-F5D0-47B1-ABF9-22EC4EEAA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49C8904-E9E5-4061-896E-9720A4527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F83824-FA57-49BC-AB71-6328CFA37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10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B5FD43-BDF9-46E2-88FB-5DE788C13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ABC5928-741D-4F97-8AEF-132814F9C8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82E64BA-882E-4B70-BC8F-38AE874D98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CB7C849-D2A6-4564-B9AB-694288B4C7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6856FF-0611-4F84-8320-B66157C65D0F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64A720C-FB47-4C3E-B1B0-F24BA489F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4724CBF-21F1-43EB-A4EB-818461A6F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F83824-FA57-49BC-AB71-6328CFA37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150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D86D77-FB31-43A3-8538-CD7329296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020664A-1363-4221-8F77-F2A5F68EA8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A7CF6ED-7E2C-41F0-AA1E-6A8F41A650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53A855E-46EE-44B0-8FD0-F63F80826C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D5F339E-60E6-4CE4-A995-33AE42A7E0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480D5CC-3749-4AFF-9CEB-682AF55205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6856FF-0611-4F84-8320-B66157C65D0F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FC56027-CB96-412D-8D00-A9A86A6D8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C94AA4E-A11F-4894-8E43-C1B4C3094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F83824-FA57-49BC-AB71-6328CFA37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020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C63846-8C2A-4EC8-8A56-FF275E522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A3F3E70-1768-444D-9EFA-F20DCDC19E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6856FF-0611-4F84-8320-B66157C65D0F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B33C8EB-9337-4B60-9373-5332E8546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E346D0C-F059-43E1-A88B-4578C504C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F83824-FA57-49BC-AB71-6328CFA37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52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0875363-8B43-4534-B2ED-171142D610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6856FF-0611-4F84-8320-B66157C65D0F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898BF3E-2AFE-46D2-8BCF-62E94BF6E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9CD6038-8AA6-48A6-8806-C1A6B8E77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F83824-FA57-49BC-AB71-6328CFA37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273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2DA3A9-A9E2-4072-80ED-93571B3A9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BCD4499-72B3-48D0-9C07-3194F7C1C1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ACE3906-6E03-4F72-842F-9010B90D91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ED807D7-64AA-4D6A-9A23-3154ABD701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6856FF-0611-4F84-8320-B66157C65D0F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F45CC14-FABB-4FD3-96CE-4DE766BD0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2EDAA12-A534-40D7-A4B0-9A151344A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F83824-FA57-49BC-AB71-6328CFA37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860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405F78-D107-41AD-ACAA-458869BE8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6C7F478-DF1D-46F4-A281-A9EE6F588D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3268B42-E260-423F-A6D9-BBD39116C7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DF27B78-AAAF-418C-AB61-56BA71F48C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6856FF-0611-4F84-8320-B66157C65D0F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D5694BA-9786-4540-A849-D6247F1C6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60EA05D-7691-4EC8-B1D1-17AD6E8BF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F83824-FA57-49BC-AB71-6328CFA37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777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70000">
              <a:schemeClr val="bg1"/>
            </a:gs>
            <a:gs pos="29000">
              <a:schemeClr val="bg1"/>
            </a:gs>
            <a:gs pos="100000">
              <a:schemeClr val="accent5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2C0507BC-F6B8-4CE2-AF1D-7EE7B754CCD9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570A57E2-FBD3-4122-AA78-51DBE80648E1}"/>
                </a:ext>
              </a:extLst>
            </p:cNvPr>
            <p:cNvGrpSpPr/>
            <p:nvPr userDrawn="1"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7" name="Frame 6">
                <a:extLst>
                  <a:ext uri="{FF2B5EF4-FFF2-40B4-BE49-F238E27FC236}">
                    <a16:creationId xmlns:a16="http://schemas.microsoft.com/office/drawing/2014/main" xmlns="" id="{4E6C2658-38A0-4A70-BF12-50F3EB145BC3}"/>
                  </a:ext>
                </a:extLst>
              </p:cNvPr>
              <p:cNvSpPr/>
              <p:nvPr userDrawn="1"/>
            </p:nvSpPr>
            <p:spPr>
              <a:xfrm>
                <a:off x="0" y="0"/>
                <a:ext cx="12192000" cy="6858000"/>
              </a:xfrm>
              <a:prstGeom prst="frame">
                <a:avLst>
                  <a:gd name="adj1" fmla="val 3738"/>
                </a:avLst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Half Frame 7">
                <a:extLst>
                  <a:ext uri="{FF2B5EF4-FFF2-40B4-BE49-F238E27FC236}">
                    <a16:creationId xmlns:a16="http://schemas.microsoft.com/office/drawing/2014/main" xmlns="" id="{D6AB784D-3083-46FD-8252-06672E6C7D68}"/>
                  </a:ext>
                </a:extLst>
              </p:cNvPr>
              <p:cNvSpPr/>
              <p:nvPr userDrawn="1"/>
            </p:nvSpPr>
            <p:spPr>
              <a:xfrm>
                <a:off x="248194" y="248194"/>
                <a:ext cx="2468880" cy="5303520"/>
              </a:xfrm>
              <a:prstGeom prst="halfFrame">
                <a:avLst>
                  <a:gd name="adj1" fmla="val 6827"/>
                  <a:gd name="adj2" fmla="val 7013"/>
                </a:avLst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Half Frame 8">
                <a:extLst>
                  <a:ext uri="{FF2B5EF4-FFF2-40B4-BE49-F238E27FC236}">
                    <a16:creationId xmlns:a16="http://schemas.microsoft.com/office/drawing/2014/main" xmlns="" id="{8595E203-0919-4864-A15B-F7ED6187BA06}"/>
                  </a:ext>
                </a:extLst>
              </p:cNvPr>
              <p:cNvSpPr/>
              <p:nvPr userDrawn="1"/>
            </p:nvSpPr>
            <p:spPr>
              <a:xfrm flipH="1" flipV="1">
                <a:off x="9487989" y="1312819"/>
                <a:ext cx="2468880" cy="5303520"/>
              </a:xfrm>
              <a:prstGeom prst="halfFrame">
                <a:avLst>
                  <a:gd name="adj1" fmla="val 6827"/>
                  <a:gd name="adj2" fmla="val 7013"/>
                </a:avLst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1F564386-738A-465B-B06A-6F220633882A}"/>
                </a:ext>
              </a:extLst>
            </p:cNvPr>
            <p:cNvSpPr/>
            <p:nvPr userDrawn="1"/>
          </p:nvSpPr>
          <p:spPr>
            <a:xfrm flipV="1">
              <a:off x="8020594" y="241660"/>
              <a:ext cx="3962401" cy="672739"/>
            </a:xfrm>
            <a:custGeom>
              <a:avLst/>
              <a:gdLst>
                <a:gd name="connsiteX0" fmla="*/ 0 w 6152606"/>
                <a:gd name="connsiteY0" fmla="*/ 2024743 h 2024743"/>
                <a:gd name="connsiteX1" fmla="*/ 1240972 w 6152606"/>
                <a:gd name="connsiteY1" fmla="*/ 1175657 h 2024743"/>
                <a:gd name="connsiteX2" fmla="*/ 2272938 w 6152606"/>
                <a:gd name="connsiteY2" fmla="*/ 679268 h 2024743"/>
                <a:gd name="connsiteX3" fmla="*/ 3213463 w 6152606"/>
                <a:gd name="connsiteY3" fmla="*/ 365760 h 2024743"/>
                <a:gd name="connsiteX4" fmla="*/ 4558938 w 6152606"/>
                <a:gd name="connsiteY4" fmla="*/ 78377 h 2024743"/>
                <a:gd name="connsiteX5" fmla="*/ 6113418 w 6152606"/>
                <a:gd name="connsiteY5" fmla="*/ 0 h 2024743"/>
                <a:gd name="connsiteX6" fmla="*/ 6152606 w 6152606"/>
                <a:gd name="connsiteY6" fmla="*/ 1959428 h 2024743"/>
                <a:gd name="connsiteX7" fmla="*/ 0 w 6152606"/>
                <a:gd name="connsiteY7" fmla="*/ 2024743 h 2024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152606" h="2024743">
                  <a:moveTo>
                    <a:pt x="0" y="2024743"/>
                  </a:moveTo>
                  <a:lnTo>
                    <a:pt x="1240972" y="1175657"/>
                  </a:lnTo>
                  <a:lnTo>
                    <a:pt x="2272938" y="679268"/>
                  </a:lnTo>
                  <a:lnTo>
                    <a:pt x="3213463" y="365760"/>
                  </a:lnTo>
                  <a:lnTo>
                    <a:pt x="4558938" y="78377"/>
                  </a:lnTo>
                  <a:lnTo>
                    <a:pt x="6113418" y="0"/>
                  </a:lnTo>
                  <a:lnTo>
                    <a:pt x="6152606" y="1959428"/>
                  </a:lnTo>
                  <a:lnTo>
                    <a:pt x="0" y="2024743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82237C7-E15A-41B3-89D9-6781E05B1C0B}"/>
              </a:ext>
            </a:extLst>
          </p:cNvPr>
          <p:cNvSpPr txBox="1"/>
          <p:nvPr userDrawn="1"/>
        </p:nvSpPr>
        <p:spPr>
          <a:xfrm>
            <a:off x="9768843" y="285641"/>
            <a:ext cx="32330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Bahnschrift Condensed" panose="020B0502040204020203" pitchFamily="34" charset="0"/>
              </a:rPr>
              <a:t>TUTUL SAYDUR</a:t>
            </a:r>
          </a:p>
          <a:p>
            <a:r>
              <a:rPr lang="en-US" sz="16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Bahnschrift Condensed" panose="020B0502040204020203" pitchFamily="34" charset="0"/>
              </a:rPr>
              <a:t>                              ZINAYDAH</a:t>
            </a:r>
          </a:p>
        </p:txBody>
      </p:sp>
    </p:spTree>
    <p:extLst>
      <p:ext uri="{BB962C8B-B14F-4D97-AF65-F5344CB8AC3E}">
        <p14:creationId xmlns:p14="http://schemas.microsoft.com/office/powerpoint/2010/main" val="3676658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fif"/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fi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xmlns="" id="{371CA890-6F48-4A72-A11B-C7E48E205AE3}"/>
              </a:ext>
            </a:extLst>
          </p:cNvPr>
          <p:cNvSpPr txBox="1"/>
          <p:nvPr/>
        </p:nvSpPr>
        <p:spPr>
          <a:xfrm>
            <a:off x="1341896" y="708311"/>
            <a:ext cx="10113642" cy="132343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s-IN" sz="8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8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8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8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8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8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8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8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8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8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8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8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8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8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তম</a:t>
            </a:r>
            <a:r>
              <a:rPr lang="en-US" sz="8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8289F0D-1566-4516-BAF4-40144E2DE5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60"/>
          <a:stretch/>
        </p:blipFill>
        <p:spPr>
          <a:xfrm>
            <a:off x="2141937" y="2031750"/>
            <a:ext cx="7908126" cy="441057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1001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55AB16D-F69E-4A82-B211-7A4CBDE2CC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435" y="1755400"/>
            <a:ext cx="2477205" cy="371580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6FB5F94-416D-4EB2-8EDA-6044ADE189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3"/>
          <a:stretch/>
        </p:blipFill>
        <p:spPr>
          <a:xfrm>
            <a:off x="5689939" y="2249779"/>
            <a:ext cx="1922207" cy="266691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DCDCAF3-B36B-42DC-90F5-6AA1F52DECCE}"/>
              </a:ext>
            </a:extLst>
          </p:cNvPr>
          <p:cNvSpPr txBox="1"/>
          <p:nvPr/>
        </p:nvSpPr>
        <p:spPr>
          <a:xfrm>
            <a:off x="1068765" y="5780316"/>
            <a:ext cx="88932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কম বয়সী মেয়েরা সালোয়ার-কামিজ পরতে পছন্দ করে ।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8DAEB02-B4A5-4FC9-A927-B9365DBCF241}"/>
              </a:ext>
            </a:extLst>
          </p:cNvPr>
          <p:cNvSpPr txBox="1"/>
          <p:nvPr/>
        </p:nvSpPr>
        <p:spPr>
          <a:xfrm>
            <a:off x="8984739" y="2914602"/>
            <a:ext cx="1922207" cy="1200329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মেয়েদের পোশাক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Arrow: Striped Right 5">
            <a:extLst>
              <a:ext uri="{FF2B5EF4-FFF2-40B4-BE49-F238E27FC236}">
                <a16:creationId xmlns:a16="http://schemas.microsoft.com/office/drawing/2014/main" xmlns="" id="{DAF4B2B3-D2FB-47E9-B72D-C88D0A4AB765}"/>
              </a:ext>
            </a:extLst>
          </p:cNvPr>
          <p:cNvSpPr/>
          <p:nvPr/>
        </p:nvSpPr>
        <p:spPr>
          <a:xfrm>
            <a:off x="7986744" y="3160824"/>
            <a:ext cx="793951" cy="707886"/>
          </a:xfrm>
          <a:prstGeom prst="stripedRightArrow">
            <a:avLst>
              <a:gd name="adj1" fmla="val 54167"/>
              <a:gd name="adj2" fmla="val 687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C0ED4F5-48DF-464E-AFC3-B795580F0CDB}"/>
              </a:ext>
            </a:extLst>
          </p:cNvPr>
          <p:cNvSpPr txBox="1"/>
          <p:nvPr/>
        </p:nvSpPr>
        <p:spPr>
          <a:xfrm>
            <a:off x="888826" y="739737"/>
            <a:ext cx="104143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কী </a:t>
            </a:r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ধরণের পোষাক </a:t>
            </a:r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দেখা যাচ্ছে?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4973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03F4BC4-29DE-4A2F-A25A-71F50BE7E1E0}"/>
              </a:ext>
            </a:extLst>
          </p:cNvPr>
          <p:cNvSpPr txBox="1"/>
          <p:nvPr/>
        </p:nvSpPr>
        <p:spPr>
          <a:xfrm>
            <a:off x="1393749" y="5231337"/>
            <a:ext cx="84803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শাড়ি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মেয়েদের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ঐতিহ্যবাহী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পোশাক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C4D0996-3AC8-4FF1-A3E6-89465FDE3225}"/>
              </a:ext>
            </a:extLst>
          </p:cNvPr>
          <p:cNvSpPr txBox="1"/>
          <p:nvPr/>
        </p:nvSpPr>
        <p:spPr>
          <a:xfrm>
            <a:off x="56144" y="5760360"/>
            <a:ext cx="11887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্ঠানগুলোতে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বেশিরভাগ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মেয়েই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 ,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া,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িপ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Arrow: Striped Right 4">
            <a:extLst>
              <a:ext uri="{FF2B5EF4-FFF2-40B4-BE49-F238E27FC236}">
                <a16:creationId xmlns:a16="http://schemas.microsoft.com/office/drawing/2014/main" xmlns="" id="{05033065-3FD1-4940-847E-06EC55CC33C2}"/>
              </a:ext>
            </a:extLst>
          </p:cNvPr>
          <p:cNvSpPr/>
          <p:nvPr/>
        </p:nvSpPr>
        <p:spPr>
          <a:xfrm>
            <a:off x="8169439" y="3216980"/>
            <a:ext cx="838638" cy="627661"/>
          </a:xfrm>
          <a:prstGeom prst="stripedRightArrow">
            <a:avLst>
              <a:gd name="adj1" fmla="val 54167"/>
              <a:gd name="adj2" fmla="val 687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C604E8B-2B92-46BA-89B6-05EF94F717EC}"/>
              </a:ext>
            </a:extLst>
          </p:cNvPr>
          <p:cNvSpPr txBox="1"/>
          <p:nvPr/>
        </p:nvSpPr>
        <p:spPr>
          <a:xfrm>
            <a:off x="9106739" y="3198310"/>
            <a:ext cx="1976283" cy="646331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শাড়ি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3139796-5888-4C72-8DBC-8391BAEFE0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33" r="18768"/>
          <a:stretch/>
        </p:blipFill>
        <p:spPr>
          <a:xfrm>
            <a:off x="5633911" y="2206395"/>
            <a:ext cx="2163679" cy="263016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1A7DB7B-6A9E-4F93-B511-B81B38995E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5" r="15108"/>
          <a:stretch/>
        </p:blipFill>
        <p:spPr>
          <a:xfrm>
            <a:off x="2794428" y="1779323"/>
            <a:ext cx="2586789" cy="3299354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7C463A2-15A1-4E48-8BD9-93812EA6B9A9}"/>
              </a:ext>
            </a:extLst>
          </p:cNvPr>
          <p:cNvSpPr txBox="1"/>
          <p:nvPr/>
        </p:nvSpPr>
        <p:spPr>
          <a:xfrm>
            <a:off x="888826" y="739737"/>
            <a:ext cx="104143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কী </a:t>
            </a:r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ধরণের পোষাক </a:t>
            </a:r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দেখা যাচ্ছে?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38335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Striped Right 2">
            <a:extLst>
              <a:ext uri="{FF2B5EF4-FFF2-40B4-BE49-F238E27FC236}">
                <a16:creationId xmlns:a16="http://schemas.microsoft.com/office/drawing/2014/main" xmlns="" id="{7072950B-C288-4DDC-813B-A27495A91F16}"/>
              </a:ext>
            </a:extLst>
          </p:cNvPr>
          <p:cNvSpPr/>
          <p:nvPr/>
        </p:nvSpPr>
        <p:spPr>
          <a:xfrm>
            <a:off x="9230751" y="3289111"/>
            <a:ext cx="504233" cy="462225"/>
          </a:xfrm>
          <a:prstGeom prst="stripedRightArrow">
            <a:avLst>
              <a:gd name="adj1" fmla="val 54167"/>
              <a:gd name="adj2" fmla="val 687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4DE741A-D2DE-4E15-98AC-E1BB4F0508F6}"/>
              </a:ext>
            </a:extLst>
          </p:cNvPr>
          <p:cNvSpPr txBox="1"/>
          <p:nvPr/>
        </p:nvSpPr>
        <p:spPr>
          <a:xfrm>
            <a:off x="9799853" y="2920059"/>
            <a:ext cx="1922207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পুরুষদের পোশাক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46DC5D8-E7CE-49E0-B567-151647B1CB36}"/>
              </a:ext>
            </a:extLst>
          </p:cNvPr>
          <p:cNvSpPr txBox="1"/>
          <p:nvPr/>
        </p:nvSpPr>
        <p:spPr>
          <a:xfrm>
            <a:off x="108992" y="5269899"/>
            <a:ext cx="11637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পুরুষেরা বাড়িতে সাধারণত লুঙ্গি পরেন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অফিসের কাজে তারা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শার্ট-প্যান্ট পরেন ।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3B77ECD-5E81-4342-8A78-4E33FD4473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45"/>
          <a:stretch/>
        </p:blipFill>
        <p:spPr>
          <a:xfrm>
            <a:off x="1850913" y="2142116"/>
            <a:ext cx="2354712" cy="275621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667198F-82DD-423B-BC90-4479DB4EEE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257"/>
          <a:stretch/>
        </p:blipFill>
        <p:spPr>
          <a:xfrm>
            <a:off x="6829100" y="2142114"/>
            <a:ext cx="2095500" cy="275621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6576048-D275-45BE-9FD1-CA6322891C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065" y="2142115"/>
            <a:ext cx="2354711" cy="275621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1988260-D197-4D6A-B05D-7F57BE766E5C}"/>
              </a:ext>
            </a:extLst>
          </p:cNvPr>
          <p:cNvSpPr txBox="1"/>
          <p:nvPr/>
        </p:nvSpPr>
        <p:spPr>
          <a:xfrm>
            <a:off x="604013" y="1023033"/>
            <a:ext cx="104143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কী </a:t>
            </a:r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ধরণের পোষাক </a:t>
            </a:r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দেখা যাচ্ছে?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06784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Striped Right 1">
            <a:extLst>
              <a:ext uri="{FF2B5EF4-FFF2-40B4-BE49-F238E27FC236}">
                <a16:creationId xmlns:a16="http://schemas.microsoft.com/office/drawing/2014/main" xmlns="" id="{16618D3C-FBE9-49B7-94B5-626805A0DA13}"/>
              </a:ext>
            </a:extLst>
          </p:cNvPr>
          <p:cNvSpPr/>
          <p:nvPr/>
        </p:nvSpPr>
        <p:spPr>
          <a:xfrm>
            <a:off x="8058690" y="3262911"/>
            <a:ext cx="793951" cy="707886"/>
          </a:xfrm>
          <a:prstGeom prst="stripedRightArrow">
            <a:avLst>
              <a:gd name="adj1" fmla="val 54167"/>
              <a:gd name="adj2" fmla="val 687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3433A28-A44C-41B4-96C5-77304C20A59D}"/>
              </a:ext>
            </a:extLst>
          </p:cNvPr>
          <p:cNvSpPr txBox="1"/>
          <p:nvPr/>
        </p:nvSpPr>
        <p:spPr>
          <a:xfrm>
            <a:off x="433814" y="5869481"/>
            <a:ext cx="9435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পুরুষ মুসলমানগণ ধর্মীয় অনুষ্ঠানে পাঞ্জাবি-পায়জামা ও টুপি পরেন।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B606CDE-B172-4875-BDDF-DD215950455B}"/>
              </a:ext>
            </a:extLst>
          </p:cNvPr>
          <p:cNvSpPr txBox="1"/>
          <p:nvPr/>
        </p:nvSpPr>
        <p:spPr>
          <a:xfrm>
            <a:off x="9011184" y="3011643"/>
            <a:ext cx="1922207" cy="1200329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পাঞ্জাবি-পায়জামা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07AA1FE-EE96-4205-BCFB-96145CD6D8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84" t="5953" r="21874"/>
          <a:stretch/>
        </p:blipFill>
        <p:spPr>
          <a:xfrm>
            <a:off x="5781536" y="2062163"/>
            <a:ext cx="2021305" cy="310840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6731395-90C7-4144-A2F7-78B10A670B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362" y="1394085"/>
            <a:ext cx="2600325" cy="452510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7FCDE8B-A4EA-49DC-AAB1-67FA4B884941}"/>
              </a:ext>
            </a:extLst>
          </p:cNvPr>
          <p:cNvSpPr txBox="1"/>
          <p:nvPr/>
        </p:nvSpPr>
        <p:spPr>
          <a:xfrm>
            <a:off x="768905" y="611256"/>
            <a:ext cx="104143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কী 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ধরণের পোষাক 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দেখা যাচ্ছে?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09559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xmlns="" id="{04AB6725-FF6F-44FA-9D41-C56AF789E14D}"/>
              </a:ext>
            </a:extLst>
          </p:cNvPr>
          <p:cNvSpPr/>
          <p:nvPr/>
        </p:nvSpPr>
        <p:spPr>
          <a:xfrm>
            <a:off x="1298247" y="611282"/>
            <a:ext cx="2890683" cy="604683"/>
          </a:xfrm>
          <a:prstGeom prst="round2DiagRect">
            <a:avLst>
              <a:gd name="adj1" fmla="val 0"/>
              <a:gd name="adj2" fmla="val 50000"/>
            </a:avLst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 করি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F2E5A06-67A2-4265-A93A-7A1567A357B3}"/>
              </a:ext>
            </a:extLst>
          </p:cNvPr>
          <p:cNvSpPr/>
          <p:nvPr/>
        </p:nvSpPr>
        <p:spPr>
          <a:xfrm>
            <a:off x="1091769" y="1215965"/>
            <a:ext cx="10117394" cy="7374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F218185-8165-4344-81DA-0E93284A55A8}"/>
              </a:ext>
            </a:extLst>
          </p:cNvPr>
          <p:cNvSpPr txBox="1"/>
          <p:nvPr/>
        </p:nvSpPr>
        <p:spPr>
          <a:xfrm>
            <a:off x="1819356" y="1820648"/>
            <a:ext cx="82885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 বন্ধুরা এবার তোমরা দলে বিভক্ত হও এবং নিচের নির্দেশনা অনুযায়ী খাতায় উত্তর লেখ।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03FFA7F-C9C9-4691-A324-E2A8E098144D}"/>
              </a:ext>
            </a:extLst>
          </p:cNvPr>
          <p:cNvSpPr txBox="1"/>
          <p:nvPr/>
        </p:nvSpPr>
        <p:spPr>
          <a:xfrm>
            <a:off x="904956" y="4798884"/>
            <a:ext cx="101173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দল-বকুলঃ মেয়েরা সাধারণত কী কী ধরনের পোশাক পরে থাকেন?</a:t>
            </a:r>
          </a:p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দল-শেফালীঃ ছেলেরা সাধারণত কী কী ধরনের পোশাক পরে থাকেন ?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download.png">
            <a:extLst>
              <a:ext uri="{FF2B5EF4-FFF2-40B4-BE49-F238E27FC236}">
                <a16:creationId xmlns:a16="http://schemas.microsoft.com/office/drawing/2014/main" xmlns="" id="{208CA508-DC02-435D-8E21-4A09DC02C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6615" y="3192426"/>
            <a:ext cx="2143343" cy="1289195"/>
          </a:xfrm>
          <a:prstGeom prst="rect">
            <a:avLst/>
          </a:prstGeom>
        </p:spPr>
      </p:pic>
      <p:pic>
        <p:nvPicPr>
          <p:cNvPr id="8" name="Picture 7" descr="download.png">
            <a:extLst>
              <a:ext uri="{FF2B5EF4-FFF2-40B4-BE49-F238E27FC236}">
                <a16:creationId xmlns:a16="http://schemas.microsoft.com/office/drawing/2014/main" xmlns="" id="{024088D9-C229-4128-A040-563A59263E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0259" y="3192426"/>
            <a:ext cx="2143343" cy="128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25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31B334D-8C8E-4696-8456-ADC363EE9521}"/>
              </a:ext>
            </a:extLst>
          </p:cNvPr>
          <p:cNvSpPr/>
          <p:nvPr/>
        </p:nvSpPr>
        <p:spPr>
          <a:xfrm rot="10800000">
            <a:off x="792461" y="1990852"/>
            <a:ext cx="9871815" cy="4571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xmlns="" id="{F67993A9-AFA0-428D-8DE9-2CD7D99551B7}"/>
              </a:ext>
            </a:extLst>
          </p:cNvPr>
          <p:cNvSpPr/>
          <p:nvPr/>
        </p:nvSpPr>
        <p:spPr>
          <a:xfrm>
            <a:off x="792461" y="1386168"/>
            <a:ext cx="2890683" cy="604683"/>
          </a:xfrm>
          <a:prstGeom prst="round2DiagRect">
            <a:avLst>
              <a:gd name="adj1" fmla="val 0"/>
              <a:gd name="adj2" fmla="val 50000"/>
            </a:avLst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E4A295B-6875-45DD-B6B7-A3EBD31A61F0}"/>
              </a:ext>
            </a:extLst>
          </p:cNvPr>
          <p:cNvSpPr/>
          <p:nvPr/>
        </p:nvSpPr>
        <p:spPr>
          <a:xfrm>
            <a:off x="1527724" y="2384632"/>
            <a:ext cx="25603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শূন্যস্থান পূর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কর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2AD663E-C7D0-4707-BF05-BD8C8CE9D5AF}"/>
              </a:ext>
            </a:extLst>
          </p:cNvPr>
          <p:cNvSpPr/>
          <p:nvPr/>
        </p:nvSpPr>
        <p:spPr>
          <a:xfrm>
            <a:off x="1527724" y="3015128"/>
            <a:ext cx="9136552" cy="255454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ক) ভাষার মাধ্যমে আমরা ------------ ভাব প্রকাশ করি।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খ) আমাদের রাষ্ট্রভাষা --------------- ।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গ) শাড়ি বাংলাদেশের মেয়েদের ------------------- পোশাক ।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ঘ)বয়স্ক হিন্দু পুরুষেরা আগে ----------------- পরতেন।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ঙ)বাংলাদেশের  বেশিরভাগ ক্ষুদ্র নৃ-গোষ্ঠীর নিজস্ব ------------- রয়েছে।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5FAC7EF-75DB-432D-85D3-B835A65DC75B}"/>
              </a:ext>
            </a:extLst>
          </p:cNvPr>
          <p:cNvSpPr/>
          <p:nvPr/>
        </p:nvSpPr>
        <p:spPr>
          <a:xfrm>
            <a:off x="12192000" y="5147425"/>
            <a:ext cx="2770495" cy="3957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মনের 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4134981-C567-4C41-9E71-228F06F69DAB}"/>
              </a:ext>
            </a:extLst>
          </p:cNvPr>
          <p:cNvSpPr/>
          <p:nvPr/>
        </p:nvSpPr>
        <p:spPr>
          <a:xfrm>
            <a:off x="12053837" y="1618709"/>
            <a:ext cx="2770495" cy="3957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 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EE5322C-725F-488C-A273-0AB733113123}"/>
              </a:ext>
            </a:extLst>
          </p:cNvPr>
          <p:cNvSpPr/>
          <p:nvPr/>
        </p:nvSpPr>
        <p:spPr>
          <a:xfrm>
            <a:off x="12209552" y="2201380"/>
            <a:ext cx="2770495" cy="3957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ঐতিহ্যবাহী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2EE15D8-651A-4E48-858A-364FBBAADDDC}"/>
              </a:ext>
            </a:extLst>
          </p:cNvPr>
          <p:cNvSpPr/>
          <p:nvPr/>
        </p:nvSpPr>
        <p:spPr>
          <a:xfrm>
            <a:off x="12209552" y="2883918"/>
            <a:ext cx="2770495" cy="3957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ধুতি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7BE4784-F9C9-45BD-8C25-703AC42D1689}"/>
              </a:ext>
            </a:extLst>
          </p:cNvPr>
          <p:cNvSpPr/>
          <p:nvPr/>
        </p:nvSpPr>
        <p:spPr>
          <a:xfrm>
            <a:off x="12209552" y="3383067"/>
            <a:ext cx="2770495" cy="3957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মাতৃভাষা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613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5185E-6 L -0.65078 -0.32824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39" y="-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81481E-6 L -0.65299 0.27292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56" y="1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48148E-6 L -0.54804 0.25162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09" y="1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44444E-6 L -0.59882 0.2162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48" y="1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7.40741E-7 L -0.42604 0.22083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02" y="1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AF13984-68E0-455B-8912-24A68E4D65FF}"/>
              </a:ext>
            </a:extLst>
          </p:cNvPr>
          <p:cNvSpPr/>
          <p:nvPr/>
        </p:nvSpPr>
        <p:spPr>
          <a:xfrm rot="10800000">
            <a:off x="1028815" y="1605936"/>
            <a:ext cx="9871815" cy="4571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xmlns="" id="{8AA1B035-5EA6-4646-BDC1-AE8801400090}"/>
              </a:ext>
            </a:extLst>
          </p:cNvPr>
          <p:cNvSpPr/>
          <p:nvPr/>
        </p:nvSpPr>
        <p:spPr>
          <a:xfrm>
            <a:off x="1144940" y="866274"/>
            <a:ext cx="3598607" cy="739661"/>
          </a:xfrm>
          <a:prstGeom prst="round2DiagRect">
            <a:avLst>
              <a:gd name="adj1" fmla="val 0"/>
              <a:gd name="adj2" fmla="val 50000"/>
            </a:avLst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bn-BD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EC1EDB6-AE29-499E-9EAF-59DAE33E4A3E}"/>
              </a:ext>
            </a:extLst>
          </p:cNvPr>
          <p:cNvSpPr/>
          <p:nvPr/>
        </p:nvSpPr>
        <p:spPr>
          <a:xfrm>
            <a:off x="1650266" y="3429000"/>
            <a:ext cx="80844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ü"/>
            </a:pP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পরিবারের সদস্যরা কী কী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ধরনের পোশাক পরেন তা ৫ বাক্যে লিখে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আনবে।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52DDA5E-7830-437B-B7C7-D3B5D58670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61"/>
          <a:stretch/>
        </p:blipFill>
        <p:spPr>
          <a:xfrm>
            <a:off x="639193" y="1807955"/>
            <a:ext cx="2305050" cy="165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25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BBF8244-ACAB-433C-9252-BC005B1A12BE}"/>
              </a:ext>
            </a:extLst>
          </p:cNvPr>
          <p:cNvSpPr/>
          <p:nvPr/>
        </p:nvSpPr>
        <p:spPr>
          <a:xfrm>
            <a:off x="1764433" y="1256039"/>
            <a:ext cx="8205931" cy="1808670"/>
          </a:xfrm>
          <a:prstGeom prst="rect">
            <a:avLst/>
          </a:prstGeom>
          <a:noFill/>
        </p:spPr>
        <p:txBody>
          <a:bodyPr wrap="square" lIns="38576" tIns="19289" rIns="38576" bIns="19289">
            <a:spAutoFit/>
          </a:bodyPr>
          <a:lstStyle/>
          <a:p>
            <a:pPr algn="ctr"/>
            <a:r>
              <a:rPr lang="en-US" sz="11500" b="1" dirty="0" err="1">
                <a:ln w="17780" cmpd="sng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11500" b="1" dirty="0">
                <a:ln w="17780" cmpd="sng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dirty="0" err="1">
                <a:ln w="17780" cmpd="sng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ধন্যবাদ</a:t>
            </a:r>
            <a:endParaRPr lang="en-IN" sz="11500" b="1" dirty="0">
              <a:ln w="17780" cmpd="sng">
                <a:noFill/>
                <a:prstDash val="solid"/>
                <a:miter lim="800000"/>
              </a:ln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9BE2A71-D66A-4229-A14E-1F32A04AE6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380" y="2877666"/>
            <a:ext cx="4695877" cy="250853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9E807E4-30C8-4D76-AD34-3878CA6F12D5}"/>
              </a:ext>
            </a:extLst>
          </p:cNvPr>
          <p:cNvSpPr/>
          <p:nvPr/>
        </p:nvSpPr>
        <p:spPr>
          <a:xfrm>
            <a:off x="8578583" y="5501656"/>
            <a:ext cx="29982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b="1" dirty="0">
                <a:ln w="17780" cmpd="sng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ভালো থেকো সবাই</a:t>
            </a:r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3632223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33911E5-1FDA-4A16-977C-DEDDF2BCE411}"/>
              </a:ext>
            </a:extLst>
          </p:cNvPr>
          <p:cNvSpPr txBox="1"/>
          <p:nvPr/>
        </p:nvSpPr>
        <p:spPr>
          <a:xfrm>
            <a:off x="1398130" y="1361208"/>
            <a:ext cx="3220041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08F49DB-450D-495B-A22C-DE73C544C879}"/>
              </a:ext>
            </a:extLst>
          </p:cNvPr>
          <p:cNvSpPr txBox="1"/>
          <p:nvPr/>
        </p:nvSpPr>
        <p:spPr>
          <a:xfrm>
            <a:off x="44642" y="4342630"/>
            <a:ext cx="5927015" cy="2308324"/>
          </a:xfrm>
          <a:prstGeom prst="rect">
            <a:avLst/>
          </a:prstGeom>
          <a:noFill/>
          <a:ln w="571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মোঃ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সাইদুর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রহমান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টুটুল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 (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সহকা</a:t>
            </a:r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রী</a:t>
            </a:r>
            <a:r>
              <a:rPr lang="bn-BD" sz="2800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 শিক্ষক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)</a:t>
            </a:r>
            <a:r>
              <a:rPr lang="bn-BD" sz="2400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/>
            </a:r>
            <a:br>
              <a:rPr lang="bn-BD" sz="2400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</a:b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১৫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নং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হরিপুর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সরকারি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প্রাথমিক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বিদ্যালয়</a:t>
            </a:r>
            <a:r>
              <a:rPr lang="bn-BD" sz="2800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/>
            </a:r>
            <a:br>
              <a:rPr lang="bn-BD" sz="2800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</a:b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ঝিনাইদহ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সদর</a:t>
            </a:r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ঝিনাইদহ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।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/>
            </a:r>
            <a:b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</a:b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মোবাইল: ০১৭১৬৮৭৪৫৮৭</a:t>
            </a:r>
            <a:b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</a:b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saidur79@gmail.com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FA03CCE-0AC3-4C1B-9909-2C38C2B0CDB1}"/>
              </a:ext>
            </a:extLst>
          </p:cNvPr>
          <p:cNvSpPr txBox="1"/>
          <p:nvPr/>
        </p:nvSpPr>
        <p:spPr>
          <a:xfrm>
            <a:off x="6431697" y="4494529"/>
            <a:ext cx="4496146" cy="3046988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marL="234950" algn="ctr"/>
            <a:r>
              <a:rPr lang="en-AU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 : ৪র্থ</a:t>
            </a:r>
          </a:p>
          <a:p>
            <a:pPr marL="234950" algn="ctr"/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AU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ও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34950" algn="ctr"/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	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 ও পোশাক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34950" algn="ctr"/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34950" algn="ctr"/>
            <a:endParaRPr lang="bn-IN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34950" algn="ctr"/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Pentagon 2">
            <a:extLst>
              <a:ext uri="{FF2B5EF4-FFF2-40B4-BE49-F238E27FC236}">
                <a16:creationId xmlns:a16="http://schemas.microsoft.com/office/drawing/2014/main" xmlns="" id="{9B7D75E1-B769-4B9B-A451-C04D49358A84}"/>
              </a:ext>
            </a:extLst>
          </p:cNvPr>
          <p:cNvSpPr/>
          <p:nvPr/>
        </p:nvSpPr>
        <p:spPr>
          <a:xfrm rot="5400000">
            <a:off x="7166595" y="2864238"/>
            <a:ext cx="2136008" cy="1106128"/>
          </a:xfrm>
          <a:prstGeom prst="homePlate">
            <a:avLst/>
          </a:prstGeom>
          <a:noFill/>
          <a:ln w="38100"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AU" sz="4800" b="1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AU" sz="4800" b="1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2" descr="C:\Users\ASUS\Desktop\Desktop All\1234.jpg">
            <a:extLst>
              <a:ext uri="{FF2B5EF4-FFF2-40B4-BE49-F238E27FC236}">
                <a16:creationId xmlns:a16="http://schemas.microsoft.com/office/drawing/2014/main" xmlns="" id="{77706E10-87C2-45EA-A2F7-B5C863916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361" b="98333" l="1806" r="99306">
                        <a14:foregroundMark x1="2222" y1="90972" x2="25000" y2="87917"/>
                        <a14:foregroundMark x1="25000" y1="87917" x2="30972" y2="79167"/>
                        <a14:foregroundMark x1="95694" y1="88056" x2="68750" y2="73889"/>
                        <a14:foregroundMark x1="38056" y1="73889" x2="45694" y2="93750"/>
                        <a14:foregroundMark x1="45694" y1="93750" x2="45694" y2="98611"/>
                        <a14:foregroundMark x1="4444" y1="93889" x2="35139" y2="92222"/>
                        <a14:foregroundMark x1="68750" y1="88611" x2="99306" y2="98056"/>
                        <a14:foregroundMark x1="42778" y1="7361" x2="63333" y2="10694"/>
                        <a14:foregroundMark x1="63333" y1="10694" x2="67500" y2="1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129" y="2217283"/>
            <a:ext cx="2136006" cy="213600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90BF403-6343-4E45-A2CD-5BF4E6607CC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67" b="6514"/>
          <a:stretch/>
        </p:blipFill>
        <p:spPr>
          <a:xfrm>
            <a:off x="9008931" y="1519867"/>
            <a:ext cx="2331081" cy="2833422"/>
          </a:xfrm>
          <a:prstGeom prst="rect">
            <a:avLst/>
          </a:prstGeom>
          <a:ln w="38100" cap="sq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ACEC39C-9B40-4F64-894B-4CFD7BAB11CD}"/>
              </a:ext>
            </a:extLst>
          </p:cNvPr>
          <p:cNvSpPr txBox="1"/>
          <p:nvPr/>
        </p:nvSpPr>
        <p:spPr>
          <a:xfrm>
            <a:off x="6852822" y="1482542"/>
            <a:ext cx="2136006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932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xmlns="" id="{91CE298C-C978-4F35-A92C-E9893FB33B4A}"/>
              </a:ext>
            </a:extLst>
          </p:cNvPr>
          <p:cNvSpPr/>
          <p:nvPr/>
        </p:nvSpPr>
        <p:spPr>
          <a:xfrm rot="10800000">
            <a:off x="1521466" y="823493"/>
            <a:ext cx="8878529" cy="923330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7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04F4C43-9662-4C4F-9B64-CF26A3A12468}"/>
              </a:ext>
            </a:extLst>
          </p:cNvPr>
          <p:cNvSpPr txBox="1"/>
          <p:nvPr/>
        </p:nvSpPr>
        <p:spPr>
          <a:xfrm>
            <a:off x="2900440" y="823494"/>
            <a:ext cx="61205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47C3898-8709-4B7D-A9C9-9EAC6955AC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621" y="4248712"/>
            <a:ext cx="4045402" cy="215883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FAA5549-FB4A-4742-A147-E1FD351271A5}"/>
              </a:ext>
            </a:extLst>
          </p:cNvPr>
          <p:cNvSpPr txBox="1"/>
          <p:nvPr/>
        </p:nvSpPr>
        <p:spPr>
          <a:xfrm>
            <a:off x="2264384" y="961992"/>
            <a:ext cx="7392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তোমরা কী কী দেখছো?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E48AF6D-94ED-4070-9446-66638B43B729}"/>
              </a:ext>
            </a:extLst>
          </p:cNvPr>
          <p:cNvSpPr txBox="1"/>
          <p:nvPr/>
        </p:nvSpPr>
        <p:spPr>
          <a:xfrm>
            <a:off x="512499" y="684992"/>
            <a:ext cx="111670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হ্যাঁ,এগুলো বিভিন্ন ধর্মের ধর্মীয় উৎসব।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কী এই ধরনের উৎসবে কখনো গিয়েছো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EDAECEC-B68F-4332-B04D-6EB6C710B8C9}"/>
              </a:ext>
            </a:extLst>
          </p:cNvPr>
          <p:cNvSpPr txBox="1"/>
          <p:nvPr/>
        </p:nvSpPr>
        <p:spPr>
          <a:xfrm>
            <a:off x="1502621" y="940222"/>
            <a:ext cx="9224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আচ্ছা বলো তো, এই সব আচার-অনুষ্ঠান আমাদের কী বহন করে?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E821E5C-95B9-428E-9D96-113BA5B4D0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621" y="1871763"/>
            <a:ext cx="4045401" cy="214886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3BBDA19-B2D4-4AC4-A30C-A67B557F8A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536" y="4270507"/>
            <a:ext cx="4045401" cy="211524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27809C1-CBCB-4652-BB5D-A11CEC0FAD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536" y="1861788"/>
            <a:ext cx="4045402" cy="215884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9103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/>
      <p:bldP spid="3" grpId="1"/>
      <p:bldP spid="5" grpId="0"/>
      <p:bldP spid="5" grpId="1"/>
      <p:bldP spid="6" grpId="0"/>
      <p:bldP spid="6" grpId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DFCF8AB-0BEF-418D-8C67-F409D9D920AA}"/>
              </a:ext>
            </a:extLst>
          </p:cNvPr>
          <p:cNvSpPr txBox="1"/>
          <p:nvPr/>
        </p:nvSpPr>
        <p:spPr>
          <a:xfrm>
            <a:off x="1550450" y="1285572"/>
            <a:ext cx="55742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আজ আমরা পড়ব</a:t>
            </a:r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...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D1289DA9-E83D-40B6-B4BC-9D153AFDE214}"/>
              </a:ext>
            </a:extLst>
          </p:cNvPr>
          <p:cNvGrpSpPr/>
          <p:nvPr/>
        </p:nvGrpSpPr>
        <p:grpSpPr>
          <a:xfrm>
            <a:off x="3308888" y="2648127"/>
            <a:ext cx="6271797" cy="1848986"/>
            <a:chOff x="2859314" y="312325"/>
            <a:chExt cx="6271797" cy="1848986"/>
          </a:xfrm>
          <a:solidFill>
            <a:srgbClr val="0070C0"/>
          </a:solidFill>
        </p:grpSpPr>
        <p:sp>
          <p:nvSpPr>
            <p:cNvPr id="4" name="Rectangle 5">
              <a:extLst>
                <a:ext uri="{FF2B5EF4-FFF2-40B4-BE49-F238E27FC236}">
                  <a16:creationId xmlns:a16="http://schemas.microsoft.com/office/drawing/2014/main" xmlns="" id="{53E1A25E-6DBB-4EA1-B7CC-69B59A5B8633}"/>
                </a:ext>
              </a:extLst>
            </p:cNvPr>
            <p:cNvSpPr/>
            <p:nvPr/>
          </p:nvSpPr>
          <p:spPr>
            <a:xfrm>
              <a:off x="3887988" y="312325"/>
              <a:ext cx="5243123" cy="1574957"/>
            </a:xfrm>
            <a:custGeom>
              <a:avLst/>
              <a:gdLst>
                <a:gd name="connsiteX0" fmla="*/ 0 w 3802743"/>
                <a:gd name="connsiteY0" fmla="*/ 0 h 1494971"/>
                <a:gd name="connsiteX1" fmla="*/ 3802743 w 3802743"/>
                <a:gd name="connsiteY1" fmla="*/ 0 h 1494971"/>
                <a:gd name="connsiteX2" fmla="*/ 3802743 w 3802743"/>
                <a:gd name="connsiteY2" fmla="*/ 1494971 h 1494971"/>
                <a:gd name="connsiteX3" fmla="*/ 0 w 3802743"/>
                <a:gd name="connsiteY3" fmla="*/ 1494971 h 1494971"/>
                <a:gd name="connsiteX4" fmla="*/ 0 w 3802743"/>
                <a:gd name="connsiteY4" fmla="*/ 0 h 1494971"/>
                <a:gd name="connsiteX0" fmla="*/ 0 w 3802743"/>
                <a:gd name="connsiteY0" fmla="*/ 0 h 1494971"/>
                <a:gd name="connsiteX1" fmla="*/ 3802743 w 3802743"/>
                <a:gd name="connsiteY1" fmla="*/ 0 h 1494971"/>
                <a:gd name="connsiteX2" fmla="*/ 3497943 w 3802743"/>
                <a:gd name="connsiteY2" fmla="*/ 1219200 h 1494971"/>
                <a:gd name="connsiteX3" fmla="*/ 0 w 3802743"/>
                <a:gd name="connsiteY3" fmla="*/ 1494971 h 1494971"/>
                <a:gd name="connsiteX4" fmla="*/ 0 w 3802743"/>
                <a:gd name="connsiteY4" fmla="*/ 0 h 1494971"/>
                <a:gd name="connsiteX0" fmla="*/ 508000 w 3802743"/>
                <a:gd name="connsiteY0" fmla="*/ 667657 h 1494971"/>
                <a:gd name="connsiteX1" fmla="*/ 3802743 w 3802743"/>
                <a:gd name="connsiteY1" fmla="*/ 0 h 1494971"/>
                <a:gd name="connsiteX2" fmla="*/ 3497943 w 3802743"/>
                <a:gd name="connsiteY2" fmla="*/ 1219200 h 1494971"/>
                <a:gd name="connsiteX3" fmla="*/ 0 w 3802743"/>
                <a:gd name="connsiteY3" fmla="*/ 1494971 h 1494971"/>
                <a:gd name="connsiteX4" fmla="*/ 508000 w 3802743"/>
                <a:gd name="connsiteY4" fmla="*/ 667657 h 1494971"/>
                <a:gd name="connsiteX0" fmla="*/ 508000 w 3802743"/>
                <a:gd name="connsiteY0" fmla="*/ 667657 h 1494971"/>
                <a:gd name="connsiteX1" fmla="*/ 3802743 w 3802743"/>
                <a:gd name="connsiteY1" fmla="*/ 0 h 1494971"/>
                <a:gd name="connsiteX2" fmla="*/ 3570514 w 3802743"/>
                <a:gd name="connsiteY2" fmla="*/ 1335314 h 1494971"/>
                <a:gd name="connsiteX3" fmla="*/ 0 w 3802743"/>
                <a:gd name="connsiteY3" fmla="*/ 1494971 h 1494971"/>
                <a:gd name="connsiteX4" fmla="*/ 508000 w 3802743"/>
                <a:gd name="connsiteY4" fmla="*/ 667657 h 1494971"/>
                <a:gd name="connsiteX0" fmla="*/ 508000 w 4122057"/>
                <a:gd name="connsiteY0" fmla="*/ 667657 h 1494971"/>
                <a:gd name="connsiteX1" fmla="*/ 4122057 w 4122057"/>
                <a:gd name="connsiteY1" fmla="*/ 0 h 1494971"/>
                <a:gd name="connsiteX2" fmla="*/ 3570514 w 4122057"/>
                <a:gd name="connsiteY2" fmla="*/ 1335314 h 1494971"/>
                <a:gd name="connsiteX3" fmla="*/ 0 w 4122057"/>
                <a:gd name="connsiteY3" fmla="*/ 1494971 h 1494971"/>
                <a:gd name="connsiteX4" fmla="*/ 508000 w 4122057"/>
                <a:gd name="connsiteY4" fmla="*/ 667657 h 1494971"/>
                <a:gd name="connsiteX0" fmla="*/ 266816 w 4122057"/>
                <a:gd name="connsiteY0" fmla="*/ 434497 h 1494971"/>
                <a:gd name="connsiteX1" fmla="*/ 4122057 w 4122057"/>
                <a:gd name="connsiteY1" fmla="*/ 0 h 1494971"/>
                <a:gd name="connsiteX2" fmla="*/ 3570514 w 4122057"/>
                <a:gd name="connsiteY2" fmla="*/ 1335314 h 1494971"/>
                <a:gd name="connsiteX3" fmla="*/ 0 w 4122057"/>
                <a:gd name="connsiteY3" fmla="*/ 1494971 h 1494971"/>
                <a:gd name="connsiteX4" fmla="*/ 266816 w 4122057"/>
                <a:gd name="connsiteY4" fmla="*/ 434497 h 1494971"/>
                <a:gd name="connsiteX0" fmla="*/ 266816 w 4122057"/>
                <a:gd name="connsiteY0" fmla="*/ 434497 h 1494971"/>
                <a:gd name="connsiteX1" fmla="*/ 4122057 w 4122057"/>
                <a:gd name="connsiteY1" fmla="*/ 0 h 1494971"/>
                <a:gd name="connsiteX2" fmla="*/ 3526662 w 4122057"/>
                <a:gd name="connsiteY2" fmla="*/ 1211876 h 1494971"/>
                <a:gd name="connsiteX3" fmla="*/ 0 w 4122057"/>
                <a:gd name="connsiteY3" fmla="*/ 1494971 h 1494971"/>
                <a:gd name="connsiteX4" fmla="*/ 266816 w 4122057"/>
                <a:gd name="connsiteY4" fmla="*/ 434497 h 1494971"/>
                <a:gd name="connsiteX0" fmla="*/ 376445 w 4122057"/>
                <a:gd name="connsiteY0" fmla="*/ 708804 h 1494971"/>
                <a:gd name="connsiteX1" fmla="*/ 4122057 w 4122057"/>
                <a:gd name="connsiteY1" fmla="*/ 0 h 1494971"/>
                <a:gd name="connsiteX2" fmla="*/ 3526662 w 4122057"/>
                <a:gd name="connsiteY2" fmla="*/ 1211876 h 1494971"/>
                <a:gd name="connsiteX3" fmla="*/ 0 w 4122057"/>
                <a:gd name="connsiteY3" fmla="*/ 1494971 h 1494971"/>
                <a:gd name="connsiteX4" fmla="*/ 376445 w 4122057"/>
                <a:gd name="connsiteY4" fmla="*/ 708804 h 1494971"/>
                <a:gd name="connsiteX0" fmla="*/ 376445 w 4319389"/>
                <a:gd name="connsiteY0" fmla="*/ 640227 h 1426394"/>
                <a:gd name="connsiteX1" fmla="*/ 4319389 w 4319389"/>
                <a:gd name="connsiteY1" fmla="*/ 0 h 1426394"/>
                <a:gd name="connsiteX2" fmla="*/ 3526662 w 4319389"/>
                <a:gd name="connsiteY2" fmla="*/ 1143299 h 1426394"/>
                <a:gd name="connsiteX3" fmla="*/ 0 w 4319389"/>
                <a:gd name="connsiteY3" fmla="*/ 1426394 h 1426394"/>
                <a:gd name="connsiteX4" fmla="*/ 376445 w 4319389"/>
                <a:gd name="connsiteY4" fmla="*/ 640227 h 1426394"/>
                <a:gd name="connsiteX0" fmla="*/ 0 w 4326646"/>
                <a:gd name="connsiteY0" fmla="*/ 626511 h 1426394"/>
                <a:gd name="connsiteX1" fmla="*/ 4326646 w 4326646"/>
                <a:gd name="connsiteY1" fmla="*/ 0 h 1426394"/>
                <a:gd name="connsiteX2" fmla="*/ 3533919 w 4326646"/>
                <a:gd name="connsiteY2" fmla="*/ 1143299 h 1426394"/>
                <a:gd name="connsiteX3" fmla="*/ 7257 w 4326646"/>
                <a:gd name="connsiteY3" fmla="*/ 1426394 h 1426394"/>
                <a:gd name="connsiteX4" fmla="*/ 0 w 4326646"/>
                <a:gd name="connsiteY4" fmla="*/ 626511 h 1426394"/>
                <a:gd name="connsiteX0" fmla="*/ 0 w 4129314"/>
                <a:gd name="connsiteY0" fmla="*/ 516789 h 1316672"/>
                <a:gd name="connsiteX1" fmla="*/ 4129314 w 4129314"/>
                <a:gd name="connsiteY1" fmla="*/ 0 h 1316672"/>
                <a:gd name="connsiteX2" fmla="*/ 3533919 w 4129314"/>
                <a:gd name="connsiteY2" fmla="*/ 1033577 h 1316672"/>
                <a:gd name="connsiteX3" fmla="*/ 7257 w 4129314"/>
                <a:gd name="connsiteY3" fmla="*/ 1316672 h 1316672"/>
                <a:gd name="connsiteX4" fmla="*/ 0 w 4129314"/>
                <a:gd name="connsiteY4" fmla="*/ 516789 h 1316672"/>
                <a:gd name="connsiteX0" fmla="*/ 0 w 3997759"/>
                <a:gd name="connsiteY0" fmla="*/ 407066 h 1206949"/>
                <a:gd name="connsiteX1" fmla="*/ 3997759 w 3997759"/>
                <a:gd name="connsiteY1" fmla="*/ 0 h 1206949"/>
                <a:gd name="connsiteX2" fmla="*/ 3533919 w 3997759"/>
                <a:gd name="connsiteY2" fmla="*/ 923854 h 1206949"/>
                <a:gd name="connsiteX3" fmla="*/ 7257 w 3997759"/>
                <a:gd name="connsiteY3" fmla="*/ 1206949 h 1206949"/>
                <a:gd name="connsiteX4" fmla="*/ 0 w 3997759"/>
                <a:gd name="connsiteY4" fmla="*/ 407066 h 1206949"/>
                <a:gd name="connsiteX0" fmla="*/ 0 w 3997759"/>
                <a:gd name="connsiteY0" fmla="*/ 435287 h 1235170"/>
                <a:gd name="connsiteX1" fmla="*/ 3997759 w 3997759"/>
                <a:gd name="connsiteY1" fmla="*/ 28221 h 1235170"/>
                <a:gd name="connsiteX2" fmla="*/ 3533919 w 3997759"/>
                <a:gd name="connsiteY2" fmla="*/ 952075 h 1235170"/>
                <a:gd name="connsiteX3" fmla="*/ 7257 w 3997759"/>
                <a:gd name="connsiteY3" fmla="*/ 1235170 h 1235170"/>
                <a:gd name="connsiteX4" fmla="*/ 0 w 3997759"/>
                <a:gd name="connsiteY4" fmla="*/ 435287 h 1235170"/>
                <a:gd name="connsiteX0" fmla="*/ 0 w 3997759"/>
                <a:gd name="connsiteY0" fmla="*/ 761288 h 1561171"/>
                <a:gd name="connsiteX1" fmla="*/ 2989171 w 3997759"/>
                <a:gd name="connsiteY1" fmla="*/ 11338 h 1561171"/>
                <a:gd name="connsiteX2" fmla="*/ 3997759 w 3997759"/>
                <a:gd name="connsiteY2" fmla="*/ 354222 h 1561171"/>
                <a:gd name="connsiteX3" fmla="*/ 3533919 w 3997759"/>
                <a:gd name="connsiteY3" fmla="*/ 1278076 h 1561171"/>
                <a:gd name="connsiteX4" fmla="*/ 7257 w 3997759"/>
                <a:gd name="connsiteY4" fmla="*/ 1561171 h 1561171"/>
                <a:gd name="connsiteX5" fmla="*/ 0 w 3997759"/>
                <a:gd name="connsiteY5" fmla="*/ 761288 h 1561171"/>
                <a:gd name="connsiteX0" fmla="*/ 0 w 3997759"/>
                <a:gd name="connsiteY0" fmla="*/ 1003126 h 1803009"/>
                <a:gd name="connsiteX1" fmla="*/ 2934357 w 3997759"/>
                <a:gd name="connsiteY1" fmla="*/ 6299 h 1803009"/>
                <a:gd name="connsiteX2" fmla="*/ 3997759 w 3997759"/>
                <a:gd name="connsiteY2" fmla="*/ 596060 h 1803009"/>
                <a:gd name="connsiteX3" fmla="*/ 3533919 w 3997759"/>
                <a:gd name="connsiteY3" fmla="*/ 1519914 h 1803009"/>
                <a:gd name="connsiteX4" fmla="*/ 7257 w 3997759"/>
                <a:gd name="connsiteY4" fmla="*/ 1803009 h 1803009"/>
                <a:gd name="connsiteX5" fmla="*/ 0 w 3997759"/>
                <a:gd name="connsiteY5" fmla="*/ 1003126 h 1803009"/>
                <a:gd name="connsiteX0" fmla="*/ 0 w 3997759"/>
                <a:gd name="connsiteY0" fmla="*/ 1003126 h 1986236"/>
                <a:gd name="connsiteX1" fmla="*/ 2934357 w 3997759"/>
                <a:gd name="connsiteY1" fmla="*/ 6299 h 1986236"/>
                <a:gd name="connsiteX2" fmla="*/ 3997759 w 3997759"/>
                <a:gd name="connsiteY2" fmla="*/ 596060 h 1986236"/>
                <a:gd name="connsiteX3" fmla="*/ 3786067 w 3997759"/>
                <a:gd name="connsiteY3" fmla="*/ 1986236 h 1986236"/>
                <a:gd name="connsiteX4" fmla="*/ 7257 w 3997759"/>
                <a:gd name="connsiteY4" fmla="*/ 1803009 h 1986236"/>
                <a:gd name="connsiteX5" fmla="*/ 0 w 3997759"/>
                <a:gd name="connsiteY5" fmla="*/ 1003126 h 1986236"/>
                <a:gd name="connsiteX0" fmla="*/ 0 w 3997759"/>
                <a:gd name="connsiteY0" fmla="*/ 527165 h 1510275"/>
                <a:gd name="connsiteX1" fmla="*/ 3054949 w 3997759"/>
                <a:gd name="connsiteY1" fmla="*/ 51521 h 1510275"/>
                <a:gd name="connsiteX2" fmla="*/ 3997759 w 3997759"/>
                <a:gd name="connsiteY2" fmla="*/ 120099 h 1510275"/>
                <a:gd name="connsiteX3" fmla="*/ 3786067 w 3997759"/>
                <a:gd name="connsiteY3" fmla="*/ 1510275 h 1510275"/>
                <a:gd name="connsiteX4" fmla="*/ 7257 w 3997759"/>
                <a:gd name="connsiteY4" fmla="*/ 1327048 h 1510275"/>
                <a:gd name="connsiteX5" fmla="*/ 0 w 3997759"/>
                <a:gd name="connsiteY5" fmla="*/ 527165 h 1510275"/>
                <a:gd name="connsiteX0" fmla="*/ 0 w 4008722"/>
                <a:gd name="connsiteY0" fmla="*/ 499734 h 1510275"/>
                <a:gd name="connsiteX1" fmla="*/ 3065912 w 4008722"/>
                <a:gd name="connsiteY1" fmla="*/ 51521 h 1510275"/>
                <a:gd name="connsiteX2" fmla="*/ 4008722 w 4008722"/>
                <a:gd name="connsiteY2" fmla="*/ 120099 h 1510275"/>
                <a:gd name="connsiteX3" fmla="*/ 3797030 w 4008722"/>
                <a:gd name="connsiteY3" fmla="*/ 1510275 h 1510275"/>
                <a:gd name="connsiteX4" fmla="*/ 18220 w 4008722"/>
                <a:gd name="connsiteY4" fmla="*/ 1327048 h 1510275"/>
                <a:gd name="connsiteX5" fmla="*/ 0 w 4008722"/>
                <a:gd name="connsiteY5" fmla="*/ 499734 h 1510275"/>
                <a:gd name="connsiteX0" fmla="*/ 0 w 4008722"/>
                <a:gd name="connsiteY0" fmla="*/ 499734 h 1510275"/>
                <a:gd name="connsiteX1" fmla="*/ 3065912 w 4008722"/>
                <a:gd name="connsiteY1" fmla="*/ 51521 h 1510275"/>
                <a:gd name="connsiteX2" fmla="*/ 4008722 w 4008722"/>
                <a:gd name="connsiteY2" fmla="*/ 120099 h 1510275"/>
                <a:gd name="connsiteX3" fmla="*/ 3797030 w 4008722"/>
                <a:gd name="connsiteY3" fmla="*/ 1510275 h 1510275"/>
                <a:gd name="connsiteX4" fmla="*/ 18220 w 4008722"/>
                <a:gd name="connsiteY4" fmla="*/ 1327048 h 1510275"/>
                <a:gd name="connsiteX5" fmla="*/ 0 w 4008722"/>
                <a:gd name="connsiteY5" fmla="*/ 499734 h 1510275"/>
                <a:gd name="connsiteX0" fmla="*/ 0 w 4030648"/>
                <a:gd name="connsiteY0" fmla="*/ 554569 h 1565110"/>
                <a:gd name="connsiteX1" fmla="*/ 3065912 w 4030648"/>
                <a:gd name="connsiteY1" fmla="*/ 106356 h 1565110"/>
                <a:gd name="connsiteX2" fmla="*/ 4030648 w 4030648"/>
                <a:gd name="connsiteY2" fmla="*/ 78927 h 1565110"/>
                <a:gd name="connsiteX3" fmla="*/ 3797030 w 4030648"/>
                <a:gd name="connsiteY3" fmla="*/ 1565110 h 1565110"/>
                <a:gd name="connsiteX4" fmla="*/ 18220 w 4030648"/>
                <a:gd name="connsiteY4" fmla="*/ 1381883 h 1565110"/>
                <a:gd name="connsiteX5" fmla="*/ 0 w 4030648"/>
                <a:gd name="connsiteY5" fmla="*/ 554569 h 1565110"/>
                <a:gd name="connsiteX0" fmla="*/ 0 w 4030648"/>
                <a:gd name="connsiteY0" fmla="*/ 554569 h 1510249"/>
                <a:gd name="connsiteX1" fmla="*/ 3065912 w 4030648"/>
                <a:gd name="connsiteY1" fmla="*/ 106356 h 1510249"/>
                <a:gd name="connsiteX2" fmla="*/ 4030648 w 4030648"/>
                <a:gd name="connsiteY2" fmla="*/ 78927 h 1510249"/>
                <a:gd name="connsiteX3" fmla="*/ 3643549 w 4030648"/>
                <a:gd name="connsiteY3" fmla="*/ 1510249 h 1510249"/>
                <a:gd name="connsiteX4" fmla="*/ 18220 w 4030648"/>
                <a:gd name="connsiteY4" fmla="*/ 1381883 h 1510249"/>
                <a:gd name="connsiteX5" fmla="*/ 0 w 4030648"/>
                <a:gd name="connsiteY5" fmla="*/ 554569 h 1510249"/>
                <a:gd name="connsiteX0" fmla="*/ 0 w 4030648"/>
                <a:gd name="connsiteY0" fmla="*/ 554569 h 1400526"/>
                <a:gd name="connsiteX1" fmla="*/ 3065912 w 4030648"/>
                <a:gd name="connsiteY1" fmla="*/ 106356 h 1400526"/>
                <a:gd name="connsiteX2" fmla="*/ 4030648 w 4030648"/>
                <a:gd name="connsiteY2" fmla="*/ 78927 h 1400526"/>
                <a:gd name="connsiteX3" fmla="*/ 3577772 w 4030648"/>
                <a:gd name="connsiteY3" fmla="*/ 1400526 h 1400526"/>
                <a:gd name="connsiteX4" fmla="*/ 18220 w 4030648"/>
                <a:gd name="connsiteY4" fmla="*/ 1381883 h 1400526"/>
                <a:gd name="connsiteX5" fmla="*/ 0 w 4030648"/>
                <a:gd name="connsiteY5" fmla="*/ 554569 h 1400526"/>
                <a:gd name="connsiteX0" fmla="*/ 0 w 4030648"/>
                <a:gd name="connsiteY0" fmla="*/ 543658 h 1389615"/>
                <a:gd name="connsiteX1" fmla="*/ 3065912 w 4030648"/>
                <a:gd name="connsiteY1" fmla="*/ 136591 h 1389615"/>
                <a:gd name="connsiteX2" fmla="*/ 4030648 w 4030648"/>
                <a:gd name="connsiteY2" fmla="*/ 68016 h 1389615"/>
                <a:gd name="connsiteX3" fmla="*/ 3577772 w 4030648"/>
                <a:gd name="connsiteY3" fmla="*/ 1389615 h 1389615"/>
                <a:gd name="connsiteX4" fmla="*/ 18220 w 4030648"/>
                <a:gd name="connsiteY4" fmla="*/ 1370972 h 1389615"/>
                <a:gd name="connsiteX5" fmla="*/ 0 w 4030648"/>
                <a:gd name="connsiteY5" fmla="*/ 543658 h 1389615"/>
                <a:gd name="connsiteX0" fmla="*/ 0 w 4030648"/>
                <a:gd name="connsiteY0" fmla="*/ 546497 h 1392454"/>
                <a:gd name="connsiteX1" fmla="*/ 3065912 w 4030648"/>
                <a:gd name="connsiteY1" fmla="*/ 139430 h 1392454"/>
                <a:gd name="connsiteX2" fmla="*/ 4030648 w 4030648"/>
                <a:gd name="connsiteY2" fmla="*/ 70855 h 1392454"/>
                <a:gd name="connsiteX3" fmla="*/ 3577772 w 4030648"/>
                <a:gd name="connsiteY3" fmla="*/ 1392454 h 1392454"/>
                <a:gd name="connsiteX4" fmla="*/ 18220 w 4030648"/>
                <a:gd name="connsiteY4" fmla="*/ 1373811 h 1392454"/>
                <a:gd name="connsiteX5" fmla="*/ 0 w 4030648"/>
                <a:gd name="connsiteY5" fmla="*/ 546497 h 1392454"/>
                <a:gd name="connsiteX0" fmla="*/ 0 w 4008723"/>
                <a:gd name="connsiteY0" fmla="*/ 504696 h 1350653"/>
                <a:gd name="connsiteX1" fmla="*/ 3065912 w 4008723"/>
                <a:gd name="connsiteY1" fmla="*/ 97629 h 1350653"/>
                <a:gd name="connsiteX2" fmla="*/ 4008723 w 4008723"/>
                <a:gd name="connsiteY2" fmla="*/ 83916 h 1350653"/>
                <a:gd name="connsiteX3" fmla="*/ 3577772 w 4008723"/>
                <a:gd name="connsiteY3" fmla="*/ 1350653 h 1350653"/>
                <a:gd name="connsiteX4" fmla="*/ 18220 w 4008723"/>
                <a:gd name="connsiteY4" fmla="*/ 1332010 h 1350653"/>
                <a:gd name="connsiteX5" fmla="*/ 0 w 4008723"/>
                <a:gd name="connsiteY5" fmla="*/ 504696 h 1350653"/>
                <a:gd name="connsiteX0" fmla="*/ 0 w 4008723"/>
                <a:gd name="connsiteY0" fmla="*/ 492794 h 1338751"/>
                <a:gd name="connsiteX1" fmla="*/ 3065912 w 4008723"/>
                <a:gd name="connsiteY1" fmla="*/ 85727 h 1338751"/>
                <a:gd name="connsiteX2" fmla="*/ 4008723 w 4008723"/>
                <a:gd name="connsiteY2" fmla="*/ 72014 h 1338751"/>
                <a:gd name="connsiteX3" fmla="*/ 3577772 w 4008723"/>
                <a:gd name="connsiteY3" fmla="*/ 1338751 h 1338751"/>
                <a:gd name="connsiteX4" fmla="*/ 18220 w 4008723"/>
                <a:gd name="connsiteY4" fmla="*/ 1320108 h 1338751"/>
                <a:gd name="connsiteX5" fmla="*/ 0 w 4008723"/>
                <a:gd name="connsiteY5" fmla="*/ 492794 h 1338751"/>
                <a:gd name="connsiteX0" fmla="*/ 0 w 4032136"/>
                <a:gd name="connsiteY0" fmla="*/ 503208 h 1349165"/>
                <a:gd name="connsiteX1" fmla="*/ 3065912 w 4032136"/>
                <a:gd name="connsiteY1" fmla="*/ 96141 h 1349165"/>
                <a:gd name="connsiteX2" fmla="*/ 4032136 w 4032136"/>
                <a:gd name="connsiteY2" fmla="*/ 67782 h 1349165"/>
                <a:gd name="connsiteX3" fmla="*/ 3577772 w 4032136"/>
                <a:gd name="connsiteY3" fmla="*/ 1349165 h 1349165"/>
                <a:gd name="connsiteX4" fmla="*/ 18220 w 4032136"/>
                <a:gd name="connsiteY4" fmla="*/ 1330522 h 1349165"/>
                <a:gd name="connsiteX5" fmla="*/ 0 w 4032136"/>
                <a:gd name="connsiteY5" fmla="*/ 503208 h 1349165"/>
                <a:gd name="connsiteX0" fmla="*/ 0 w 4032136"/>
                <a:gd name="connsiteY0" fmla="*/ 484013 h 1329970"/>
                <a:gd name="connsiteX1" fmla="*/ 3065912 w 4032136"/>
                <a:gd name="connsiteY1" fmla="*/ 76946 h 1329970"/>
                <a:gd name="connsiteX2" fmla="*/ 4032136 w 4032136"/>
                <a:gd name="connsiteY2" fmla="*/ 48587 h 1329970"/>
                <a:gd name="connsiteX3" fmla="*/ 3577772 w 4032136"/>
                <a:gd name="connsiteY3" fmla="*/ 1329970 h 1329970"/>
                <a:gd name="connsiteX4" fmla="*/ 18220 w 4032136"/>
                <a:gd name="connsiteY4" fmla="*/ 1311327 h 1329970"/>
                <a:gd name="connsiteX5" fmla="*/ 0 w 4032136"/>
                <a:gd name="connsiteY5" fmla="*/ 484013 h 1329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32136" h="1329970">
                  <a:moveTo>
                    <a:pt x="0" y="484013"/>
                  </a:moveTo>
                  <a:cubicBezTo>
                    <a:pt x="517083" y="388005"/>
                    <a:pt x="2393889" y="149517"/>
                    <a:pt x="3065912" y="76946"/>
                  </a:cubicBezTo>
                  <a:cubicBezTo>
                    <a:pt x="3737935" y="4375"/>
                    <a:pt x="3688115" y="-38594"/>
                    <a:pt x="4032136" y="48587"/>
                  </a:cubicBezTo>
                  <a:lnTo>
                    <a:pt x="3577772" y="1329970"/>
                  </a:lnTo>
                  <a:lnTo>
                    <a:pt x="18220" y="1311327"/>
                  </a:lnTo>
                  <a:lnTo>
                    <a:pt x="0" y="484013"/>
                  </a:ln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5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ভাষা ও পোশাক</a:t>
              </a:r>
              <a:endParaRPr lang="en-US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858B0B13-B98C-41F4-AE25-B66677EACE8E}"/>
                </a:ext>
              </a:extLst>
            </p:cNvPr>
            <p:cNvSpPr/>
            <p:nvPr/>
          </p:nvSpPr>
          <p:spPr>
            <a:xfrm>
              <a:off x="2859314" y="724397"/>
              <a:ext cx="1465943" cy="1436914"/>
            </a:xfrm>
            <a:prstGeom prst="ellipse">
              <a:avLst/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523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FA1CD8E-7CDC-48F3-B624-39468BDF2CA2}"/>
              </a:ext>
            </a:extLst>
          </p:cNvPr>
          <p:cNvSpPr/>
          <p:nvPr/>
        </p:nvSpPr>
        <p:spPr>
          <a:xfrm>
            <a:off x="664906" y="2866720"/>
            <a:ext cx="10862187" cy="21827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xmlns="" id="{47331572-8CB0-472E-A09F-727E0C951F73}"/>
              </a:ext>
            </a:extLst>
          </p:cNvPr>
          <p:cNvSpPr/>
          <p:nvPr/>
        </p:nvSpPr>
        <p:spPr>
          <a:xfrm>
            <a:off x="539514" y="663678"/>
            <a:ext cx="2860347" cy="830997"/>
          </a:xfrm>
          <a:prstGeom prst="round2DiagRect">
            <a:avLst>
              <a:gd name="adj1" fmla="val 50000"/>
              <a:gd name="adj2" fmla="val 50000"/>
            </a:avLst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89318C5-3F6F-4559-B082-2936E3F4DE30}"/>
              </a:ext>
            </a:extLst>
          </p:cNvPr>
          <p:cNvSpPr txBox="1"/>
          <p:nvPr/>
        </p:nvSpPr>
        <p:spPr>
          <a:xfrm>
            <a:off x="1018027" y="679456"/>
            <a:ext cx="23818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3ADC816-86CD-442D-B451-3BF7624F0BC8}"/>
              </a:ext>
            </a:extLst>
          </p:cNvPr>
          <p:cNvSpPr txBox="1"/>
          <p:nvPr/>
        </p:nvSpPr>
        <p:spPr>
          <a:xfrm>
            <a:off x="825909" y="3254563"/>
            <a:ext cx="107011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১৫.৩.১ বাংলাদেশের সংস্কৃতি ( ভাষা, খাদ্য, পোশাক, আচার অনুষ্ঠান, লোকজ গান ইত্যাদি ) সংক্ষেপে বর্ণনা করতে পারবে ।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7172F4A-4283-44F0-A69B-13AFC42BDA9B}"/>
              </a:ext>
            </a:extLst>
          </p:cNvPr>
          <p:cNvSpPr/>
          <p:nvPr/>
        </p:nvSpPr>
        <p:spPr>
          <a:xfrm>
            <a:off x="664906" y="2180349"/>
            <a:ext cx="40703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itchFamily="2" charset="0"/>
              </a:rPr>
              <a:t>এই পাঠ শেষে শিক্ষার্থীরা 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itchFamily="2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135296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A7A8889-4BE7-4E29-97A1-E16556184721}"/>
              </a:ext>
            </a:extLst>
          </p:cNvPr>
          <p:cNvSpPr txBox="1"/>
          <p:nvPr/>
        </p:nvSpPr>
        <p:spPr>
          <a:xfrm>
            <a:off x="2418736" y="5583801"/>
            <a:ext cx="7354528" cy="707886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ভাষার মাধ্যমে আমরা মনের ভাব প্রকাশ করি 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DDB271F-1EE2-418D-AB30-41F52628B8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625" y="2037121"/>
            <a:ext cx="6762750" cy="33147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471E021-AC5C-4A1F-9808-DCCD2CA8135D}"/>
              </a:ext>
            </a:extLst>
          </p:cNvPr>
          <p:cNvSpPr/>
          <p:nvPr/>
        </p:nvSpPr>
        <p:spPr>
          <a:xfrm>
            <a:off x="3342260" y="934986"/>
            <a:ext cx="5507480" cy="87015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রাষ্ট্রভাষা বাংলা ।</a:t>
            </a:r>
            <a:endParaRPr lang="en-US" sz="4400" b="1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610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390AFA6-4469-4740-B68F-B94604DF24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464" y="1873046"/>
            <a:ext cx="6209071" cy="31119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8704467-D6E2-4F34-B0B0-A491AC9F6D84}"/>
              </a:ext>
            </a:extLst>
          </p:cNvPr>
          <p:cNvSpPr txBox="1"/>
          <p:nvPr/>
        </p:nvSpPr>
        <p:spPr>
          <a:xfrm>
            <a:off x="4335017" y="577240"/>
            <a:ext cx="3701845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বাংলা ভাষা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DFBE71-86B9-4397-9F47-D56A4A11DF07}"/>
              </a:ext>
            </a:extLst>
          </p:cNvPr>
          <p:cNvSpPr txBox="1"/>
          <p:nvPr/>
        </p:nvSpPr>
        <p:spPr>
          <a:xfrm>
            <a:off x="1103131" y="5634429"/>
            <a:ext cx="9793544" cy="646331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মুসলিম,হিন্দু,বৌদ্ধ,খ্রিষ্টান, সবাই বাংলা ভাষার মাধ্যমে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একসূত্রে গাঁথা 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58B439F-C204-4635-A419-C1BC49B637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367" y="1776638"/>
            <a:ext cx="6209071" cy="35101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E391F6C-DD50-4A32-91D9-F5557B8A0A1F}"/>
              </a:ext>
            </a:extLst>
          </p:cNvPr>
          <p:cNvSpPr txBox="1"/>
          <p:nvPr/>
        </p:nvSpPr>
        <p:spPr>
          <a:xfrm>
            <a:off x="4613555" y="604894"/>
            <a:ext cx="2772696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োষ্ঠী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8A2E885-2B48-4471-AD26-AE3777CA8C12}"/>
              </a:ext>
            </a:extLst>
          </p:cNvPr>
          <p:cNvSpPr txBox="1"/>
          <p:nvPr/>
        </p:nvSpPr>
        <p:spPr>
          <a:xfrm>
            <a:off x="1699246" y="5510367"/>
            <a:ext cx="8023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ক্ষুদ্র নৃ-গোষ্ঠীদের নিজস্ব মাতৃভাষা রয়েছে।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75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6" grpId="1" animBg="1"/>
      <p:bldP spid="7" grpId="0"/>
      <p:bldP spid="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xmlns="" id="{F02F0FF4-3933-47F7-92BB-8415DC88B852}"/>
              </a:ext>
            </a:extLst>
          </p:cNvPr>
          <p:cNvSpPr/>
          <p:nvPr/>
        </p:nvSpPr>
        <p:spPr>
          <a:xfrm>
            <a:off x="1003000" y="1184223"/>
            <a:ext cx="2890683" cy="768347"/>
          </a:xfrm>
          <a:prstGeom prst="round2DiagRect">
            <a:avLst>
              <a:gd name="adj1" fmla="val 0"/>
              <a:gd name="adj2" fmla="val 50000"/>
            </a:avLst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 করি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Decision 2">
            <a:extLst>
              <a:ext uri="{FF2B5EF4-FFF2-40B4-BE49-F238E27FC236}">
                <a16:creationId xmlns:a16="http://schemas.microsoft.com/office/drawing/2014/main" xmlns="" id="{AA9D49C0-9E0C-4E99-B8DE-258B890440BB}"/>
              </a:ext>
            </a:extLst>
          </p:cNvPr>
          <p:cNvSpPr/>
          <p:nvPr/>
        </p:nvSpPr>
        <p:spPr>
          <a:xfrm>
            <a:off x="3117550" y="2788369"/>
            <a:ext cx="7241458" cy="412955"/>
          </a:xfrm>
          <a:prstGeom prst="flowChartDecision">
            <a:avLst/>
          </a:prstGeom>
          <a:solidFill>
            <a:schemeClr val="tx1">
              <a:alpha val="79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60481DE-CCA1-4FAE-833D-9A875DBD9447}"/>
              </a:ext>
            </a:extLst>
          </p:cNvPr>
          <p:cNvGrpSpPr/>
          <p:nvPr/>
        </p:nvGrpSpPr>
        <p:grpSpPr>
          <a:xfrm>
            <a:off x="1558310" y="3458057"/>
            <a:ext cx="702466" cy="517358"/>
            <a:chOff x="2580969" y="3428999"/>
            <a:chExt cx="1406012" cy="1142199"/>
          </a:xfrm>
        </p:grpSpPr>
        <p:sp>
          <p:nvSpPr>
            <p:cNvPr id="5" name="Arrow: Chevron 4">
              <a:extLst>
                <a:ext uri="{FF2B5EF4-FFF2-40B4-BE49-F238E27FC236}">
                  <a16:creationId xmlns:a16="http://schemas.microsoft.com/office/drawing/2014/main" xmlns="" id="{E00DB7F5-54CE-4AEC-98D3-C53602300C4C}"/>
                </a:ext>
              </a:extLst>
            </p:cNvPr>
            <p:cNvSpPr/>
            <p:nvPr/>
          </p:nvSpPr>
          <p:spPr>
            <a:xfrm>
              <a:off x="2580969" y="3428999"/>
              <a:ext cx="1032386" cy="901309"/>
            </a:xfrm>
            <a:prstGeom prst="chevron">
              <a:avLst>
                <a:gd name="adj" fmla="val 0"/>
              </a:avLst>
            </a:prstGeom>
            <a:ln>
              <a:solidFill>
                <a:schemeClr val="tx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Arrow: Chevron 5">
              <a:extLst>
                <a:ext uri="{FF2B5EF4-FFF2-40B4-BE49-F238E27FC236}">
                  <a16:creationId xmlns:a16="http://schemas.microsoft.com/office/drawing/2014/main" xmlns="" id="{5D740B5B-BD1E-476C-B0F4-F4E632D4D72D}"/>
                </a:ext>
              </a:extLst>
            </p:cNvPr>
            <p:cNvSpPr/>
            <p:nvPr/>
          </p:nvSpPr>
          <p:spPr>
            <a:xfrm>
              <a:off x="2954595" y="3669889"/>
              <a:ext cx="1032386" cy="901309"/>
            </a:xfrm>
            <a:prstGeom prst="chevron">
              <a:avLst>
                <a:gd name="adj" fmla="val 0"/>
              </a:avLst>
            </a:prstGeom>
            <a:ln>
              <a:solidFill>
                <a:schemeClr val="tx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7BFA912-10AA-4357-92BF-B337948392FF}"/>
              </a:ext>
            </a:extLst>
          </p:cNvPr>
          <p:cNvSpPr txBox="1"/>
          <p:nvPr/>
        </p:nvSpPr>
        <p:spPr>
          <a:xfrm>
            <a:off x="2217175" y="3458057"/>
            <a:ext cx="88455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ংস্ক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েখ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75836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D862BF3-CFCD-46DB-8592-8EE43BAA52EA}"/>
              </a:ext>
            </a:extLst>
          </p:cNvPr>
          <p:cNvSpPr txBox="1"/>
          <p:nvPr/>
        </p:nvSpPr>
        <p:spPr>
          <a:xfrm>
            <a:off x="1417386" y="5875864"/>
            <a:ext cx="88932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ছোট মেয়েরা ফ্রক এবং স্কার্ট পরতে পছন্দ করে ।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1417033-A4D2-45AD-9927-C50A75AB925F}"/>
              </a:ext>
            </a:extLst>
          </p:cNvPr>
          <p:cNvSpPr txBox="1"/>
          <p:nvPr/>
        </p:nvSpPr>
        <p:spPr>
          <a:xfrm>
            <a:off x="711421" y="690834"/>
            <a:ext cx="104143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কী </a:t>
            </a:r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ধরণের পোষাক </a:t>
            </a:r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দেখা যাচ্ছে?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Arrow: Striped Right 3">
            <a:extLst>
              <a:ext uri="{FF2B5EF4-FFF2-40B4-BE49-F238E27FC236}">
                <a16:creationId xmlns:a16="http://schemas.microsoft.com/office/drawing/2014/main" xmlns="" id="{E27D3127-F2FA-41FA-B6AB-5658D78A7A49}"/>
              </a:ext>
            </a:extLst>
          </p:cNvPr>
          <p:cNvSpPr/>
          <p:nvPr/>
        </p:nvSpPr>
        <p:spPr>
          <a:xfrm>
            <a:off x="8185999" y="3235322"/>
            <a:ext cx="793951" cy="707886"/>
          </a:xfrm>
          <a:prstGeom prst="stripedRightArrow">
            <a:avLst>
              <a:gd name="adj1" fmla="val 54167"/>
              <a:gd name="adj2" fmla="val 687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8482D8C-6727-423F-A21A-F1EE7F2F6E5C}"/>
              </a:ext>
            </a:extLst>
          </p:cNvPr>
          <p:cNvSpPr txBox="1"/>
          <p:nvPr/>
        </p:nvSpPr>
        <p:spPr>
          <a:xfrm>
            <a:off x="9117086" y="3007488"/>
            <a:ext cx="1922207" cy="1754326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ছোট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মেয়েদের পোশাক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CE99325E-D630-40EA-8143-67EAA7A79D03}"/>
              </a:ext>
            </a:extLst>
          </p:cNvPr>
          <p:cNvGrpSpPr/>
          <p:nvPr/>
        </p:nvGrpSpPr>
        <p:grpSpPr>
          <a:xfrm>
            <a:off x="3081206" y="1765058"/>
            <a:ext cx="2622552" cy="3810566"/>
            <a:chOff x="3848646" y="1411813"/>
            <a:chExt cx="3101755" cy="463551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5234C86C-223A-43FC-92B0-C36405BEF5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8647" y="1411813"/>
              <a:ext cx="3101754" cy="463551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15089863-5CDE-4945-B263-AC88C9DEFCA7}"/>
                </a:ext>
              </a:extLst>
            </p:cNvPr>
            <p:cNvSpPr/>
            <p:nvPr/>
          </p:nvSpPr>
          <p:spPr>
            <a:xfrm>
              <a:off x="3848646" y="1418866"/>
              <a:ext cx="843274" cy="2998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5C4B55B-05AF-45FB-B4FD-94CBC3448B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849"/>
          <a:stretch/>
        </p:blipFill>
        <p:spPr>
          <a:xfrm>
            <a:off x="5864025" y="2107687"/>
            <a:ext cx="1922207" cy="304381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02918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422</Words>
  <Application>Microsoft Office PowerPoint</Application>
  <PresentationFormat>Custom</PresentationFormat>
  <Paragraphs>64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4</dc:creator>
  <cp:lastModifiedBy>Windows User</cp:lastModifiedBy>
  <cp:revision>26</cp:revision>
  <dcterms:created xsi:type="dcterms:W3CDTF">2019-11-10T08:22:44Z</dcterms:created>
  <dcterms:modified xsi:type="dcterms:W3CDTF">2019-11-10T09:50:30Z</dcterms:modified>
</cp:coreProperties>
</file>