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3" r:id="rId3"/>
    <p:sldId id="302" r:id="rId4"/>
    <p:sldId id="284" r:id="rId5"/>
    <p:sldId id="291" r:id="rId6"/>
    <p:sldId id="285" r:id="rId7"/>
    <p:sldId id="297" r:id="rId8"/>
    <p:sldId id="286" r:id="rId9"/>
    <p:sldId id="296" r:id="rId10"/>
    <p:sldId id="274" r:id="rId11"/>
    <p:sldId id="280" r:id="rId12"/>
    <p:sldId id="298" r:id="rId13"/>
    <p:sldId id="299" r:id="rId14"/>
    <p:sldId id="300" r:id="rId15"/>
    <p:sldId id="301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100" d="100"/>
          <a:sy n="100" d="100"/>
        </p:scale>
        <p:origin x="-51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5715"/>
            <a:ext cx="9144000" cy="3352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6528728"/>
            <a:ext cx="9144000" cy="334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7800" y="381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20718"/>
            <a:ext cx="3819591" cy="2389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50" y="45720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রেজিস্ট্যান্স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 smtClean="0"/>
              <a:t>প্যারালাল</a:t>
            </a:r>
            <a:r>
              <a:rPr lang="en-US" sz="2800" dirty="0" smtClean="0"/>
              <a:t> </a:t>
            </a:r>
            <a:r>
              <a:rPr lang="en-US" sz="3200" dirty="0" err="1">
                <a:cs typeface="NikoshBAN" pitchFamily="2" charset="0"/>
              </a:rPr>
              <a:t>গ্রুপিং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2400" dirty="0" smtClean="0"/>
              <a:t>…</a:t>
            </a:r>
            <a:r>
              <a:rPr lang="en-US" sz="2400" dirty="0" smtClean="0">
                <a:cs typeface="SutonnyMJ" pitchFamily="2" charset="0"/>
              </a:rPr>
              <a:t>….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4799" y="3288204"/>
            <a:ext cx="845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দুই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ততোধিক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রেজিস্টর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লোড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প্রত্যেকটিকে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বৈদ্যুতিক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উৎসের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আড়াআড়িতে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এমনভাবে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সংযোগ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যাতে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কারেন্ট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প্রবাহের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একাধিক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পথ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বিদ্যমান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প্যারালাল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সার্কিট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0550" y="4275787"/>
            <a:ext cx="779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প্যারালাল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সার্কিটে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সংযুক্ত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প্রতিটি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রেজিস্টর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লোডের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আড়াআড়িতে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ভোল্টেজ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ড্রপ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সার্কিটে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প্রয়োগকৃত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ভোল্টেজের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সমান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অর্থা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ৎ  </a:t>
            </a:r>
            <a:r>
              <a:rPr lang="en-US" sz="1600" dirty="0" smtClean="0">
                <a:cs typeface="SutonnyMJ" pitchFamily="2" charset="0"/>
              </a:rPr>
              <a:t>V=V</a:t>
            </a:r>
            <a:r>
              <a:rPr lang="en-US" sz="1600" baseline="-25000" dirty="0" smtClean="0">
                <a:cs typeface="SutonnyMJ" pitchFamily="2" charset="0"/>
              </a:rPr>
              <a:t>1</a:t>
            </a:r>
            <a:r>
              <a:rPr lang="en-US" sz="1600" dirty="0" smtClean="0">
                <a:cs typeface="SutonnyMJ" pitchFamily="2" charset="0"/>
              </a:rPr>
              <a:t>=V</a:t>
            </a:r>
            <a:r>
              <a:rPr lang="en-US" sz="1600" baseline="-25000" dirty="0" smtClean="0">
                <a:cs typeface="SutonnyMJ" pitchFamily="2" charset="0"/>
              </a:rPr>
              <a:t>2</a:t>
            </a:r>
            <a:r>
              <a:rPr lang="en-US" sz="1600" dirty="0" smtClean="0">
                <a:cs typeface="SutonnyMJ" pitchFamily="2" charset="0"/>
              </a:rPr>
              <a:t>=V</a:t>
            </a:r>
            <a:r>
              <a:rPr lang="en-US" sz="1600" baseline="-25000" dirty="0" smtClean="0">
                <a:cs typeface="SutonnyMJ" pitchFamily="2" charset="0"/>
              </a:rPr>
              <a:t>3</a:t>
            </a:r>
            <a:r>
              <a:rPr lang="en-US" sz="1600" dirty="0">
                <a:cs typeface="SutonnyMJ" pitchFamily="2" charset="0"/>
              </a:rPr>
              <a:t>=</a:t>
            </a:r>
            <a:r>
              <a:rPr lang="en-US" sz="1600" dirty="0" smtClean="0">
                <a:cs typeface="SutonnyMJ" pitchFamily="2" charset="0"/>
              </a:rPr>
              <a:t> ………..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942975" y="393237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প্যারালাল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সার্কিটের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বৈশিষ্ট্যঃ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61975" y="491555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২। </a:t>
            </a:r>
            <a:r>
              <a:rPr lang="en-US" sz="1600" dirty="0" err="1" smtClean="0"/>
              <a:t>প্যারালাল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সার্কিটে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সংযুক্ত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প্রতিটি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রেজিস্টর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বা</a:t>
            </a:r>
            <a:r>
              <a:rPr lang="en-US" sz="1600" dirty="0" smtClean="0"/>
              <a:t> </a:t>
            </a:r>
            <a:r>
              <a:rPr lang="en-US" sz="1600" dirty="0" err="1" smtClean="0"/>
              <a:t>লোডের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মধ্যে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দিয়ে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প্রবাহিত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কারেন্টের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যোগফল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সার্কিটে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প্রবাহিত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মোট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কারেন্টের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সমান</a:t>
            </a:r>
            <a:r>
              <a:rPr lang="en-US" sz="1600" dirty="0" smtClean="0"/>
              <a:t>। </a:t>
            </a:r>
            <a:r>
              <a:rPr lang="en-US" sz="1600" dirty="0" err="1" smtClean="0"/>
              <a:t>অর্থা</a:t>
            </a:r>
            <a:r>
              <a:rPr lang="en-US" sz="1600" dirty="0" smtClean="0"/>
              <a:t>ৎ I=I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+I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+I</a:t>
            </a:r>
            <a:r>
              <a:rPr lang="en-US" sz="1600" baseline="-25000" dirty="0" smtClean="0"/>
              <a:t>3</a:t>
            </a:r>
            <a:r>
              <a:rPr lang="en-US" sz="1600" dirty="0"/>
              <a:t>+</a:t>
            </a:r>
            <a:r>
              <a:rPr lang="en-US" sz="1600" dirty="0" smtClean="0"/>
              <a:t> …..</a:t>
            </a:r>
            <a:endParaRPr lang="en-US" sz="1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249293"/>
            <a:ext cx="5029200" cy="2036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0550" y="5695950"/>
                <a:ext cx="7953375" cy="687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৩। </a:t>
                </a:r>
                <a:r>
                  <a:rPr lang="en-US" sz="1600" dirty="0" err="1" smtClean="0"/>
                  <a:t>প্যারালাল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সার্কিটে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সংযুক্ত</a:t>
                </a:r>
                <a:r>
                  <a:rPr lang="en-US" sz="1600" dirty="0" smtClean="0"/>
                  <a:t>  </a:t>
                </a:r>
                <a:r>
                  <a:rPr lang="en-US" sz="1600" dirty="0" err="1" smtClean="0"/>
                  <a:t>প্রতিটি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রেজিস্টরের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মান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উল্টিয়ে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যোগ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করলে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যোগফল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সমতুল্য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রেজিস্ট্যান্সের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উল্টানো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মানের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সমান</a:t>
                </a:r>
                <a:r>
                  <a:rPr lang="en-US" sz="1600" dirty="0" smtClean="0"/>
                  <a:t>। </a:t>
                </a:r>
                <a:r>
                  <a:rPr lang="en-US" sz="1600" dirty="0" err="1" smtClean="0"/>
                  <a:t>অর্থা</a:t>
                </a:r>
                <a:r>
                  <a:rPr lang="en-US" sz="1600" dirty="0" smtClean="0"/>
                  <a:t>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𝑅𝑡</m:t>
                        </m:r>
                      </m:den>
                    </m:f>
                  </m:oMath>
                </a14:m>
                <a:r>
                  <a:rPr lang="en-US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16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 smtClean="0"/>
                  <a:t>+ ………</a:t>
                </a:r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5695950"/>
                <a:ext cx="7953375" cy="687561"/>
              </a:xfrm>
              <a:prstGeom prst="rect">
                <a:avLst/>
              </a:prstGeom>
              <a:blipFill rotWithShape="1">
                <a:blip r:embed="rId4"/>
                <a:stretch>
                  <a:fillRect l="-460" t="-4425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0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8" grpId="0"/>
      <p:bldP spid="29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55529"/>
            <a:ext cx="8229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রেজিস্ট্যান্স</a:t>
            </a:r>
            <a:r>
              <a:rPr lang="en-US" sz="2400" dirty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সিরিজ</a:t>
            </a:r>
            <a:r>
              <a:rPr lang="en-US" sz="2400" dirty="0" smtClean="0"/>
              <a:t> ও </a:t>
            </a:r>
            <a:r>
              <a:rPr lang="en-US" sz="2400" dirty="0" err="1"/>
              <a:t>প্যারালাল</a:t>
            </a:r>
            <a:r>
              <a:rPr lang="en-US" sz="2800" dirty="0"/>
              <a:t> </a:t>
            </a:r>
            <a:r>
              <a:rPr lang="en-US" sz="3200" dirty="0" err="1">
                <a:cs typeface="NikoshBAN" pitchFamily="2" charset="0"/>
              </a:rPr>
              <a:t>গ্রুপিং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2400" dirty="0" smtClean="0"/>
              <a:t>…</a:t>
            </a:r>
            <a:r>
              <a:rPr lang="en-US" sz="2400" dirty="0" smtClean="0">
                <a:cs typeface="SutonnyMJ" pitchFamily="2" charset="0"/>
              </a:rPr>
              <a:t>….</a:t>
            </a:r>
            <a:endParaRPr lang="en-US" sz="2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1819275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সিরিজ</a:t>
            </a:r>
            <a:r>
              <a:rPr lang="en-US" dirty="0" smtClean="0"/>
              <a:t> ও </a:t>
            </a:r>
            <a:r>
              <a:rPr lang="en-US" dirty="0" err="1" smtClean="0"/>
              <a:t>প্যারালাল</a:t>
            </a:r>
            <a:r>
              <a:rPr lang="en-US" dirty="0" smtClean="0"/>
              <a:t> </a:t>
            </a:r>
            <a:r>
              <a:rPr lang="en-US" dirty="0" err="1" smtClean="0"/>
              <a:t>সার্কিটের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 …………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3876675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আইকনে</a:t>
            </a:r>
            <a:r>
              <a:rPr lang="en-US" dirty="0" smtClean="0"/>
              <a:t> </a:t>
            </a:r>
            <a:r>
              <a:rPr lang="en-US" dirty="0" err="1" smtClean="0"/>
              <a:t>ডাবল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endParaRPr lang="en-US" dirty="0"/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88192"/>
              </p:ext>
            </p:extLst>
          </p:nvPr>
        </p:nvGraphicFramePr>
        <p:xfrm>
          <a:off x="3028950" y="2362200"/>
          <a:ext cx="15240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8950" y="2362200"/>
                        <a:ext cx="1524000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8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55529"/>
            <a:ext cx="8229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রেজিস্ট্যান্স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 smtClean="0"/>
              <a:t>মিশ্র</a:t>
            </a:r>
            <a:r>
              <a:rPr lang="en-US" sz="2800" dirty="0" smtClean="0"/>
              <a:t> </a:t>
            </a:r>
            <a:r>
              <a:rPr lang="en-US" sz="3200" dirty="0" err="1">
                <a:cs typeface="NikoshBAN" pitchFamily="2" charset="0"/>
              </a:rPr>
              <a:t>গ্রুপিং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2400" dirty="0"/>
              <a:t>…</a:t>
            </a:r>
            <a:r>
              <a:rPr lang="en-US" sz="2400" dirty="0">
                <a:cs typeface="SutonnyMJ" pitchFamily="2" charset="0"/>
              </a:rPr>
              <a:t>….</a:t>
            </a:r>
            <a:endParaRPr lang="en-US" sz="2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6" y="1524000"/>
            <a:ext cx="4545954" cy="2109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19250"/>
            <a:ext cx="3238500" cy="295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105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মিশ্র</a:t>
            </a:r>
            <a:r>
              <a:rPr lang="en-US" dirty="0" smtClean="0"/>
              <a:t> </a:t>
            </a:r>
            <a:r>
              <a:rPr lang="en-US" dirty="0" err="1" smtClean="0"/>
              <a:t>সার্কিটঃ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</a:t>
            </a:r>
            <a:r>
              <a:rPr lang="en-US" dirty="0" err="1" smtClean="0"/>
              <a:t>সিরিজ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প্যারালাল</a:t>
            </a:r>
            <a:r>
              <a:rPr lang="en-US" dirty="0" smtClean="0"/>
              <a:t> </a:t>
            </a:r>
            <a:r>
              <a:rPr lang="en-US" dirty="0" err="1" smtClean="0"/>
              <a:t>উপাদানের</a:t>
            </a:r>
            <a:r>
              <a:rPr lang="en-US" dirty="0" smtClean="0"/>
              <a:t> </a:t>
            </a:r>
            <a:r>
              <a:rPr lang="en-US" dirty="0" err="1" smtClean="0"/>
              <a:t>সমন্বয়ে</a:t>
            </a:r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,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সিরিজ</a:t>
            </a:r>
            <a:r>
              <a:rPr lang="en-US" dirty="0" smtClean="0"/>
              <a:t> </a:t>
            </a:r>
            <a:r>
              <a:rPr lang="en-US" dirty="0" err="1" smtClean="0"/>
              <a:t>প্যারালাল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মিশ্র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55529"/>
            <a:ext cx="822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প্রয়োগ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image20.png"/>
          <p:cNvPicPr/>
          <p:nvPr/>
        </p:nvPicPr>
        <p:blipFill rotWithShape="1">
          <a:blip r:embed="rId2" cstate="print"/>
          <a:srcRect t="87234"/>
          <a:stretch/>
        </p:blipFill>
        <p:spPr>
          <a:xfrm>
            <a:off x="914400" y="1905000"/>
            <a:ext cx="6948488" cy="17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424696"/>
            <a:ext cx="822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সূত্রের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প্রয়োগ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image21.png"/>
          <p:cNvPicPr/>
          <p:nvPr/>
        </p:nvPicPr>
        <p:blipFill rotWithShape="1">
          <a:blip r:embed="rId2" cstate="print"/>
          <a:srcRect t="16558" b="11733"/>
          <a:stretch/>
        </p:blipFill>
        <p:spPr>
          <a:xfrm>
            <a:off x="1905000" y="990600"/>
            <a:ext cx="5943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09600"/>
            <a:ext cx="8229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err="1"/>
              <a:t>রেজিস্ট্যান্স</a:t>
            </a:r>
            <a:r>
              <a:rPr lang="en-US" sz="2400" dirty="0"/>
              <a:t> </a:t>
            </a:r>
            <a:r>
              <a:rPr lang="en-US" sz="2800" dirty="0" err="1">
                <a:cs typeface="NikoshBAN" pitchFamily="2" charset="0"/>
              </a:rPr>
              <a:t>গ্রুপিং</a:t>
            </a:r>
            <a:r>
              <a:rPr lang="en-US" sz="2800" dirty="0">
                <a:cs typeface="NikoshBAN" pitchFamily="2" charset="0"/>
              </a:rPr>
              <a:t> </a:t>
            </a:r>
            <a:r>
              <a:rPr lang="en-US" sz="2800" dirty="0" err="1">
                <a:cs typeface="NikoshBAN" pitchFamily="2" charset="0"/>
              </a:rPr>
              <a:t>এর</a:t>
            </a:r>
            <a:r>
              <a:rPr lang="en-US" sz="2800" dirty="0">
                <a:cs typeface="NikoshBAN" pitchFamily="2" charset="0"/>
              </a:rPr>
              <a:t> </a:t>
            </a:r>
            <a:r>
              <a:rPr lang="en-US" sz="2800" dirty="0" err="1" smtClean="0"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cs typeface="NikoshBAN" pitchFamily="2" charset="0"/>
              </a:rPr>
              <a:t>…..</a:t>
            </a:r>
            <a:endParaRPr lang="en-US" sz="28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41148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err="1" smtClean="0"/>
              <a:t>রেজিস্ট্যান্স</a:t>
            </a:r>
            <a:r>
              <a:rPr lang="en-US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প্রয়োজনীয়তাঃ</a:t>
            </a:r>
            <a:r>
              <a:rPr lang="en-US" sz="2400" dirty="0" smtClean="0">
                <a:cs typeface="NikoshBAN" pitchFamily="2" charset="0"/>
              </a:rPr>
              <a:t> </a:t>
            </a:r>
          </a:p>
          <a:p>
            <a:pPr algn="just"/>
            <a:endParaRPr lang="en-US" sz="2000" dirty="0" smtClean="0"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cs typeface="NikoshBAN" pitchFamily="2" charset="0"/>
              </a:rPr>
              <a:t>রেজিস্ট্যান্স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সার্কিটে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ভোল্টেজ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ড্রপ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এবং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কারেন্ট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হ্রাস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করে</a:t>
            </a:r>
            <a:r>
              <a:rPr lang="en-US" sz="2400" dirty="0" smtClean="0">
                <a:cs typeface="NikoshBAN" pitchFamily="2" charset="0"/>
              </a:rPr>
              <a:t>। </a:t>
            </a:r>
            <a:r>
              <a:rPr lang="en-US" sz="2400" dirty="0" err="1" smtClean="0">
                <a:cs typeface="NikoshBAN" pitchFamily="2" charset="0"/>
              </a:rPr>
              <a:t>এজন্য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রেজিস্ট্যান্সকে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কখনও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সিরিজে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কখনও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প্যারালালে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আবার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কখনও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সিরিজ-প্যারালালে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সমবয়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করতে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হয়</a:t>
            </a:r>
            <a:r>
              <a:rPr lang="en-US" sz="2400" dirty="0" smtClean="0">
                <a:cs typeface="NikoshBAN" pitchFamily="2" charset="0"/>
              </a:rPr>
              <a:t>। </a:t>
            </a:r>
            <a:r>
              <a:rPr lang="en-US" sz="2400" dirty="0" err="1" smtClean="0">
                <a:cs typeface="NikoshBAN" pitchFamily="2" charset="0"/>
              </a:rPr>
              <a:t>রেজিস্ট্যান্সের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সমন্বয়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রেজিস্ট্যান্স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মাধ্যমে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হয়</a:t>
            </a:r>
            <a:r>
              <a:rPr lang="en-US" sz="2400" dirty="0" smtClean="0">
                <a:cs typeface="NikoshBAN" pitchFamily="2" charset="0"/>
              </a:rPr>
              <a:t>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3505200" cy="244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323974"/>
            <a:ext cx="3619500" cy="264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551835"/>
            <a:ext cx="769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রেজিস্টর</a:t>
            </a:r>
            <a:r>
              <a:rPr lang="en-US" dirty="0"/>
              <a:t> ও </a:t>
            </a:r>
            <a:r>
              <a:rPr lang="en-US" dirty="0" err="1"/>
              <a:t>রেজিস্ট্যান্স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রেজিস্ট্যান্স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sz="2000" dirty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000" dirty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রেজিস্ট্যান্সের</a:t>
            </a:r>
            <a:r>
              <a:rPr lang="en-US" dirty="0"/>
              <a:t> </a:t>
            </a:r>
            <a:r>
              <a:rPr lang="en-US" dirty="0" err="1"/>
              <a:t>সিরিজ</a:t>
            </a:r>
            <a:r>
              <a:rPr lang="en-US" dirty="0"/>
              <a:t>, </a:t>
            </a:r>
            <a:r>
              <a:rPr lang="en-US" dirty="0" err="1"/>
              <a:t>প্যারালাল</a:t>
            </a:r>
            <a:r>
              <a:rPr lang="en-US" dirty="0"/>
              <a:t> ও </a:t>
            </a:r>
            <a:r>
              <a:rPr lang="en-US" dirty="0" err="1"/>
              <a:t>মিশ্র</a:t>
            </a:r>
            <a:r>
              <a:rPr lang="en-US" dirty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মোট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রেজিস্ট্যান্স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নির্ণয়</a:t>
            </a:r>
            <a:r>
              <a:rPr lang="en-US" dirty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সূত্র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রেজিস্ট্যান্স</a:t>
            </a:r>
            <a:r>
              <a:rPr lang="en-US" dirty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প্রয়োজনীয়তা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বর্ণনা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</a:t>
            </a:r>
            <a:r>
              <a:rPr lang="en-US" sz="2400" dirty="0" smtClean="0"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মূল্যায়নঃ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7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3400" y="2438400"/>
            <a:ext cx="81534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err="1"/>
              <a:t>রেজিস্ট্যান্সের</a:t>
            </a:r>
            <a:r>
              <a:rPr lang="en-US" sz="1800" dirty="0"/>
              <a:t> </a:t>
            </a:r>
            <a:r>
              <a:rPr lang="en-US" sz="1800" dirty="0" err="1"/>
              <a:t>সিরিজ</a:t>
            </a:r>
            <a:r>
              <a:rPr lang="en-US" sz="1800" dirty="0"/>
              <a:t>, </a:t>
            </a:r>
            <a:r>
              <a:rPr lang="en-US" sz="1800" dirty="0" err="1"/>
              <a:t>প্যারালাল</a:t>
            </a:r>
            <a:r>
              <a:rPr lang="en-US" sz="1800" dirty="0"/>
              <a:t> ও </a:t>
            </a:r>
            <a:r>
              <a:rPr lang="en-US" sz="1800" dirty="0" err="1"/>
              <a:t>মিশ্র</a:t>
            </a:r>
            <a:r>
              <a:rPr lang="en-US" sz="1800" dirty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মোট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রেজিস্ট্যান্স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নির্ণয়</a:t>
            </a:r>
            <a:r>
              <a:rPr lang="en-US" sz="1800" dirty="0"/>
              <a:t> </a:t>
            </a:r>
            <a:r>
              <a:rPr lang="en-US" sz="1800" dirty="0" err="1" smtClean="0"/>
              <a:t>কর</a:t>
            </a:r>
            <a:r>
              <a:rPr lang="en-US" sz="1800" dirty="0" smtClean="0"/>
              <a:t>।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কজঃ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1981200"/>
            <a:ext cx="685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467638"/>
            <a:ext cx="87630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63038"/>
            <a:ext cx="4229622" cy="4637762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cs typeface="NikoshBAN" pitchFamily="2" charset="0"/>
              </a:rPr>
              <a:t>হরেন্দ্র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বিশ্বাস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জুনিয়র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ইন্সট্রাক্টর</a:t>
            </a:r>
            <a:r>
              <a:rPr lang="en-US" sz="2000" dirty="0" smtClean="0">
                <a:cs typeface="NikoshBAN" pitchFamily="2" charset="0"/>
              </a:rPr>
              <a:t>(</a:t>
            </a:r>
            <a:r>
              <a:rPr lang="en-US" sz="2000" dirty="0" err="1" smtClean="0">
                <a:cs typeface="NikoshBAN" pitchFamily="2" charset="0"/>
              </a:rPr>
              <a:t>রেডিও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এন্ড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টিভি</a:t>
            </a:r>
            <a:r>
              <a:rPr lang="en-US" sz="2000" dirty="0" smtClean="0">
                <a:cs typeface="NikoshBAN" pitchFamily="2" charset="0"/>
              </a:rPr>
              <a:t>)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নরসিংদী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টেকনিক্যাল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স্কুল</a:t>
            </a:r>
            <a:r>
              <a:rPr lang="en-US" sz="2000" dirty="0" smtClean="0">
                <a:cs typeface="NikoshBAN" pitchFamily="2" charset="0"/>
              </a:rPr>
              <a:t> ও </a:t>
            </a:r>
            <a:r>
              <a:rPr lang="en-US" sz="2000" dirty="0" err="1" smtClean="0">
                <a:cs typeface="NikoshBAN" pitchFamily="2" charset="0"/>
              </a:rPr>
              <a:t>কলেজ</a:t>
            </a:r>
            <a:endParaRPr lang="en-US" sz="2000" dirty="0" smtClean="0">
              <a:cs typeface="NikoshBAN" pitchFamily="2" charset="0"/>
            </a:endParaRPr>
          </a:p>
          <a:p>
            <a:r>
              <a:rPr lang="en-US" sz="1400" dirty="0" err="1" smtClean="0">
                <a:solidFill>
                  <a:srgbClr val="0070C0"/>
                </a:solidFill>
                <a:cs typeface="NikoshBAN" pitchFamily="2" charset="0"/>
              </a:rPr>
              <a:t>Email:harendrabiswas@gmail.com</a:t>
            </a:r>
            <a:endParaRPr lang="en-US" sz="1400" dirty="0">
              <a:solidFill>
                <a:srgbClr val="0070C0"/>
              </a:solidFill>
              <a:cs typeface="NikoshBAN" pitchFamily="2" charset="0"/>
            </a:endParaRPr>
          </a:p>
        </p:txBody>
      </p:sp>
      <p:pic>
        <p:nvPicPr>
          <p:cNvPr id="13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62125"/>
            <a:ext cx="4495800" cy="4657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3509"/>
            <a:ext cx="838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……….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7739"/>
            <a:ext cx="2819400" cy="282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01675"/>
            <a:ext cx="3429000" cy="26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77" y="1066800"/>
            <a:ext cx="422102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2" y="490283"/>
            <a:ext cx="4005089" cy="2845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785572"/>
            <a:ext cx="4624406" cy="2338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57" y="3281771"/>
            <a:ext cx="4093554" cy="189982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514600" y="1371600"/>
            <a:ext cx="152400" cy="434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49047" y="4076700"/>
            <a:ext cx="4308953" cy="1647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1524000"/>
            <a:ext cx="3429000" cy="4191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" y="5867400"/>
            <a:ext cx="5943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cs typeface="NikoshBAN" pitchFamily="2" charset="0"/>
              </a:rPr>
              <a:t>রেজিস্ট্যান্সের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সিরিজ</a:t>
            </a:r>
            <a:r>
              <a:rPr lang="en-US" sz="2400" dirty="0">
                <a:cs typeface="NikoshBAN" pitchFamily="2" charset="0"/>
              </a:rPr>
              <a:t>, </a:t>
            </a:r>
            <a:r>
              <a:rPr lang="en-US" sz="2400" dirty="0" err="1">
                <a:cs typeface="NikoshBAN" pitchFamily="2" charset="0"/>
              </a:rPr>
              <a:t>প্যারালাল</a:t>
            </a:r>
            <a:r>
              <a:rPr lang="en-US" sz="2400" dirty="0">
                <a:cs typeface="NikoshBAN" pitchFamily="2" charset="0"/>
              </a:rPr>
              <a:t> ও </a:t>
            </a:r>
            <a:r>
              <a:rPr lang="en-US" sz="2400" dirty="0" err="1">
                <a:cs typeface="NikoshBAN" pitchFamily="2" charset="0"/>
              </a:rPr>
              <a:t>মিশ্র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এর</a:t>
            </a:r>
            <a:r>
              <a:rPr lang="en-US" sz="2400" dirty="0">
                <a:cs typeface="NikoshBAN" pitchFamily="2" charset="0"/>
              </a:rPr>
              <a:t> </a:t>
            </a:r>
            <a:r>
              <a:rPr lang="en-US" sz="2400" dirty="0" err="1">
                <a:cs typeface="NikoshBAN" pitchFamily="2" charset="0"/>
              </a:rPr>
              <a:t>প্রয়োগ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2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61767"/>
            <a:ext cx="89916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জেনারেল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ইলেকট্রনিক্স-২(১ম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পত্র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নবম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শ্রেণি</a:t>
            </a:r>
            <a:endParaRPr lang="en-US" sz="3200" baseline="-25000" dirty="0" smtClean="0">
              <a:solidFill>
                <a:srgbClr val="C00000"/>
              </a:solidFill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চতুর্থ</a:t>
            </a:r>
            <a:endParaRPr lang="bn-BD" sz="2800" baseline="-25000" dirty="0" smtClean="0">
              <a:solidFill>
                <a:srgbClr val="0070C0"/>
              </a:solidFill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রেজিস্ট্যান্সের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সিরিজ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প্যারালাল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মিশ্র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গ্রুপিং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)</a:t>
            </a:r>
          </a:p>
          <a:p>
            <a:pPr algn="ctr"/>
            <a:endParaRPr lang="en-US" sz="28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914400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রেজিস্টর</a:t>
            </a:r>
            <a:r>
              <a:rPr lang="en-US" dirty="0" smtClean="0"/>
              <a:t> ও </a:t>
            </a:r>
            <a:r>
              <a:rPr lang="en-US" dirty="0" err="1" smtClean="0"/>
              <a:t>রেজিস্ট্যান্স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রেজিস্ট্যান্স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sz="2000" dirty="0" smtClean="0"/>
              <a:t> </a:t>
            </a:r>
            <a:r>
              <a:rPr lang="en-US" sz="2400" dirty="0" err="1">
                <a:cs typeface="NikoshBAN" pitchFamily="2" charset="0"/>
              </a:rPr>
              <a:t>গ্রুপিং</a:t>
            </a:r>
            <a:r>
              <a:rPr lang="en-US" sz="2000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রেজিস্ট্যান্সের</a:t>
            </a:r>
            <a:r>
              <a:rPr lang="en-US" dirty="0" smtClean="0"/>
              <a:t> </a:t>
            </a:r>
            <a:r>
              <a:rPr lang="en-US" dirty="0" err="1" smtClean="0"/>
              <a:t>সিরিজ</a:t>
            </a:r>
            <a:r>
              <a:rPr lang="en-US" dirty="0" smtClean="0"/>
              <a:t>, </a:t>
            </a:r>
            <a:r>
              <a:rPr lang="en-US" dirty="0" err="1" smtClean="0"/>
              <a:t>প্যারালাল</a:t>
            </a:r>
            <a:r>
              <a:rPr lang="en-US" dirty="0" smtClean="0"/>
              <a:t> ও </a:t>
            </a:r>
            <a:r>
              <a:rPr lang="en-US" dirty="0" err="1" smtClean="0"/>
              <a:t>মিশ্র</a:t>
            </a:r>
            <a:r>
              <a:rPr lang="en-US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মোট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রেজিস্ট্যান্স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রেজিস্ট্যান্স</a:t>
            </a:r>
            <a:r>
              <a:rPr lang="en-US" dirty="0" smtClean="0"/>
              <a:t> </a:t>
            </a:r>
            <a:r>
              <a:rPr lang="en-US" sz="2400" dirty="0" err="1" smtClean="0">
                <a:cs typeface="NikoshBAN" pitchFamily="2" charset="0"/>
              </a:rPr>
              <a:t>গ্রুপিং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এর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প্রয়োজনীয়তা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বর্ণনা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করতে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পারবে</a:t>
            </a:r>
            <a:r>
              <a:rPr lang="en-US" sz="2400" dirty="0" smtClean="0">
                <a:cs typeface="NikoshBAN" pitchFamily="2" charset="0"/>
              </a:rPr>
              <a:t>।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96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914400"/>
            <a:ext cx="762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 err="1"/>
              <a:t>রেজিস্টর</a:t>
            </a:r>
            <a:r>
              <a:rPr lang="en-US" sz="2000" dirty="0"/>
              <a:t> ও </a:t>
            </a:r>
            <a:r>
              <a:rPr lang="en-US" sz="2000" dirty="0" err="1"/>
              <a:t>রেজিস্ট্যান্স</a:t>
            </a:r>
            <a:r>
              <a:rPr lang="en-US" sz="2000" dirty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22536"/>
            <a:ext cx="4530396" cy="24366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867" y="4724400"/>
            <a:ext cx="82297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সকল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বস্তু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ইলেকট্রনের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গতিপথে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বাধা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সৃষ্টি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করলেও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তাদের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চলার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পথকে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সমপূর্ণরুপে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বন্ধ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সেসব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বস্তুকে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রেজিস্টর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as-IN" sz="1600" dirty="0">
              <a:latin typeface="SutonnyMJ" pitchFamily="2" charset="0"/>
            </a:endParaRPr>
          </a:p>
          <a:p>
            <a:r>
              <a:rPr lang="en-US" sz="1600" dirty="0" smtClean="0"/>
              <a:t>                                                                             </a:t>
            </a:r>
            <a:endParaRPr lang="as-IN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পরিবাহীর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ভেতর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দিয়ে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বিদ্যু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ৎ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প্রবাহের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সময়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এটি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পরিবাহী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কর্তৃক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কমবেশি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কিছু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বাধা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পায়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বাধাকে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পরিবাহীর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রেজিস্ট্যান্স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as-IN" sz="1600" dirty="0">
              <a:latin typeface="SutonnyMJ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95600" y="3298404"/>
            <a:ext cx="371475" cy="7306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389148" y="1876202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2047875"/>
            <a:ext cx="571500" cy="666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4850" y="1701998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পরিবাহী</a:t>
            </a:r>
            <a:endParaRPr lang="en-US" sz="1400" dirty="0"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154810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রেজিস্ট্যান্স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বাধা</a:t>
            </a:r>
            <a:endParaRPr lang="en-US" sz="1400" dirty="0"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02907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প্রবাহিত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কারেন্ট</a:t>
            </a:r>
            <a:endParaRPr lang="en-US" sz="1400" dirty="0"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67" y="2714625"/>
            <a:ext cx="3336683" cy="13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245" y="617429"/>
            <a:ext cx="80009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/>
              <a:t>রেজিস্ট্যান্স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800" dirty="0"/>
              <a:t> </a:t>
            </a:r>
            <a:r>
              <a:rPr lang="en-US" sz="3200" dirty="0" err="1" smtClean="0">
                <a:cs typeface="NikoshBAN" pitchFamily="2" charset="0"/>
              </a:rPr>
              <a:t>গ্রুপিং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কী</a:t>
            </a:r>
            <a:r>
              <a:rPr lang="en-US" sz="3200" dirty="0" smtClean="0">
                <a:cs typeface="NikoshBAN" pitchFamily="2" charset="0"/>
              </a:rPr>
              <a:t> ? </a:t>
            </a:r>
            <a:r>
              <a:rPr lang="en-US" sz="3200" dirty="0" err="1" smtClean="0">
                <a:cs typeface="NikoshBAN" pitchFamily="2" charset="0"/>
              </a:rPr>
              <a:t>কত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প্রকার</a:t>
            </a:r>
            <a:r>
              <a:rPr lang="en-US" sz="3200" dirty="0" smtClean="0">
                <a:cs typeface="NikoshBAN" pitchFamily="2" charset="0"/>
              </a:rPr>
              <a:t> ও </a:t>
            </a:r>
            <a:r>
              <a:rPr lang="en-US" sz="3200" dirty="0" err="1" smtClean="0">
                <a:cs typeface="NikoshBAN" pitchFamily="2" charset="0"/>
              </a:rPr>
              <a:t>কি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কি</a:t>
            </a:r>
            <a:r>
              <a:rPr lang="en-US" sz="3200" dirty="0" smtClean="0">
                <a:cs typeface="NikoshBAN" pitchFamily="2" charset="0"/>
              </a:rPr>
              <a:t> ?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74" y="3214867"/>
            <a:ext cx="2754150" cy="16676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16740" r="13573" b="20196"/>
          <a:stretch/>
        </p:blipFill>
        <p:spPr>
          <a:xfrm>
            <a:off x="3518774" y="3214867"/>
            <a:ext cx="2930314" cy="14418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0" y="2662731"/>
            <a:ext cx="3124200" cy="221982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1447800" y="3352801"/>
            <a:ext cx="457200" cy="1828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19600" y="3772645"/>
            <a:ext cx="609600" cy="1471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429499" y="4114800"/>
            <a:ext cx="190501" cy="1083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4850" y="52441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সিরিজ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MÖæwcs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67100" y="527807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প্যারালাল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MÖæwcs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05575" y="5383231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মিশ্র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MÖæwcs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6966" y="1752600"/>
            <a:ext cx="83060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রেজিস্ট্যান্স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সার্কিটে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ভোল্টেজ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ড্রপ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কারেন্ট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হ্রাস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রেজিস্ট্যান্স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কখনও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সিরিজে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কখনও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প্যারালালে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আবার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কখনও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সিরিজ-প্যারালালে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সমন্বয়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রেজিস্ট্যান্সের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সমন্বয়কে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রেজিস্ট্যান্স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MÖæwcs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রেজিস্ট্যান্স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MÖæwcs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তিন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প্রকার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যথাঃ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47751"/>
            <a:ext cx="4343400" cy="2535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245" y="381000"/>
            <a:ext cx="80009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/>
              <a:t>রেজিস্ট্যান্স</a:t>
            </a:r>
            <a:r>
              <a:rPr lang="en-US" sz="2400" dirty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সিরিজ</a:t>
            </a:r>
            <a:r>
              <a:rPr lang="en-US" sz="2800" dirty="0" smtClean="0"/>
              <a:t> </a:t>
            </a:r>
            <a:r>
              <a:rPr lang="en-US" sz="3200" dirty="0" err="1">
                <a:cs typeface="NikoshBAN" pitchFamily="2" charset="0"/>
              </a:rPr>
              <a:t>গ্রুপিং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2475" y="332198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দুই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ততোধিক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রেজিস্টর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লোড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একের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বৈদ্যুতিক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উৎসের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আড়াআড়িতে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এমনভাবে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সংযোগ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যাতে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কারেন্ট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প্রবাহের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মাত্র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পথ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সিরিজ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সার্কিট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4976904"/>
            <a:ext cx="779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utonnyMJ" pitchFamily="2" charset="0"/>
                <a:cs typeface="SutonnyMJ" pitchFamily="2" charset="0"/>
              </a:rPr>
              <a:t>২।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সিরিজ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সার্কিটে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সংযুক্ত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প্রতিটি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রেজিস্টর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লোডের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ভোল্টেজ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ড্রপের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যোগফল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প্রয়োগকৃত</a:t>
            </a:r>
            <a:r>
              <a:rPr lang="en-US" sz="1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ভোল্টেজের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সমান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অর্থা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ৎ  </a:t>
            </a:r>
            <a:r>
              <a:rPr lang="en-US" sz="1400" dirty="0" smtClean="0">
                <a:cs typeface="SutonnyMJ" pitchFamily="2" charset="0"/>
              </a:rPr>
              <a:t>V=V</a:t>
            </a:r>
            <a:r>
              <a:rPr lang="en-US" sz="1400" baseline="-25000" dirty="0" smtClean="0">
                <a:cs typeface="SutonnyMJ" pitchFamily="2" charset="0"/>
              </a:rPr>
              <a:t>1</a:t>
            </a:r>
            <a:r>
              <a:rPr lang="en-US" sz="1400" dirty="0" smtClean="0">
                <a:cs typeface="SutonnyMJ" pitchFamily="2" charset="0"/>
              </a:rPr>
              <a:t>+V</a:t>
            </a:r>
            <a:r>
              <a:rPr lang="en-US" sz="1400" baseline="-25000" dirty="0" smtClean="0">
                <a:cs typeface="SutonnyMJ" pitchFamily="2" charset="0"/>
              </a:rPr>
              <a:t>2</a:t>
            </a:r>
            <a:r>
              <a:rPr lang="en-US" sz="1400" dirty="0" smtClean="0">
                <a:cs typeface="SutonnyMJ" pitchFamily="2" charset="0"/>
              </a:rPr>
              <a:t>+V</a:t>
            </a:r>
            <a:r>
              <a:rPr lang="en-US" sz="1400" baseline="-25000" dirty="0" smtClean="0">
                <a:cs typeface="SutonnyMJ" pitchFamily="2" charset="0"/>
              </a:rPr>
              <a:t>3</a:t>
            </a:r>
            <a:r>
              <a:rPr lang="en-US" sz="1400" dirty="0" smtClean="0">
                <a:cs typeface="SutonnyMJ" pitchFamily="2" charset="0"/>
              </a:rPr>
              <a:t>+ ………..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52500" y="3905638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সিরিজ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সার্কিটের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বৈশিষ্ট্যঃ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254045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১। </a:t>
            </a:r>
            <a:r>
              <a:rPr lang="en-US" sz="1400" dirty="0" err="1" smtClean="0"/>
              <a:t>সিরিজ</a:t>
            </a:r>
            <a:r>
              <a:rPr lang="en-US" sz="1400" dirty="0" smtClean="0"/>
              <a:t> </a:t>
            </a:r>
            <a:r>
              <a:rPr lang="en-US" sz="1400" dirty="0" err="1" smtClean="0"/>
              <a:t>সার্কিটে</a:t>
            </a:r>
            <a:r>
              <a:rPr lang="en-US" sz="1400" dirty="0" smtClean="0"/>
              <a:t> </a:t>
            </a:r>
            <a:r>
              <a:rPr lang="en-US" sz="1400" dirty="0" err="1" smtClean="0"/>
              <a:t>সংযুক্ত</a:t>
            </a:r>
            <a:r>
              <a:rPr lang="en-US" sz="1400" dirty="0" smtClean="0"/>
              <a:t> </a:t>
            </a:r>
            <a:r>
              <a:rPr lang="en-US" sz="1400" dirty="0" err="1" smtClean="0"/>
              <a:t>বিভিন্ন</a:t>
            </a:r>
            <a:r>
              <a:rPr lang="en-US" sz="1400" dirty="0" smtClean="0"/>
              <a:t> </a:t>
            </a:r>
            <a:r>
              <a:rPr lang="en-US" sz="1400" dirty="0" err="1" smtClean="0"/>
              <a:t>রেজিস্টর</a:t>
            </a:r>
            <a:r>
              <a:rPr lang="en-US" sz="1400" dirty="0" smtClean="0"/>
              <a:t> </a:t>
            </a:r>
            <a:r>
              <a:rPr lang="en-US" sz="1400" dirty="0" err="1" smtClean="0"/>
              <a:t>বা</a:t>
            </a:r>
            <a:r>
              <a:rPr lang="en-US" sz="1400" dirty="0" smtClean="0"/>
              <a:t> </a:t>
            </a:r>
            <a:r>
              <a:rPr lang="en-US" sz="1400" dirty="0" err="1" smtClean="0"/>
              <a:t>লোডের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মধ্যে</a:t>
            </a:r>
            <a:r>
              <a:rPr lang="en-US" sz="1400" dirty="0" smtClean="0"/>
              <a:t> </a:t>
            </a:r>
            <a:r>
              <a:rPr lang="en-US" sz="1400" dirty="0" err="1" smtClean="0"/>
              <a:t>দিয়ে</a:t>
            </a:r>
            <a:r>
              <a:rPr lang="en-US" sz="1400" dirty="0" smtClean="0"/>
              <a:t> </a:t>
            </a:r>
            <a:r>
              <a:rPr lang="en-US" sz="1400" dirty="0" err="1" smtClean="0"/>
              <a:t>একই</a:t>
            </a:r>
            <a:r>
              <a:rPr lang="en-US" sz="1400" dirty="0" smtClean="0"/>
              <a:t> </a:t>
            </a:r>
            <a:r>
              <a:rPr lang="en-US" sz="1400" dirty="0" err="1" smtClean="0"/>
              <a:t>পরিমাণ</a:t>
            </a:r>
            <a:r>
              <a:rPr lang="en-US" sz="1400" dirty="0" smtClean="0"/>
              <a:t> </a:t>
            </a:r>
            <a:r>
              <a:rPr lang="en-US" sz="1400" dirty="0" err="1" smtClean="0"/>
              <a:t>কারেন্ট</a:t>
            </a:r>
            <a:r>
              <a:rPr lang="en-US" sz="1400" dirty="0" smtClean="0"/>
              <a:t> </a:t>
            </a:r>
            <a:r>
              <a:rPr lang="en-US" sz="1400" dirty="0" err="1" smtClean="0"/>
              <a:t>প্রবাহিত</a:t>
            </a:r>
            <a:r>
              <a:rPr lang="en-US" sz="1400" dirty="0" smtClean="0"/>
              <a:t> </a:t>
            </a:r>
            <a:r>
              <a:rPr lang="en-US" sz="1400" dirty="0" err="1" smtClean="0"/>
              <a:t>হয়</a:t>
            </a:r>
            <a:r>
              <a:rPr lang="en-US" sz="1400" dirty="0" smtClean="0"/>
              <a:t>। </a:t>
            </a:r>
            <a:r>
              <a:rPr lang="en-US" sz="1400" dirty="0" err="1" smtClean="0"/>
              <a:t>অর্থা</a:t>
            </a:r>
            <a:r>
              <a:rPr lang="en-US" sz="1400" dirty="0" smtClean="0"/>
              <a:t>ৎ I=I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=I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=I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= …..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3110089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705475"/>
            <a:ext cx="795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৩। </a:t>
            </a:r>
            <a:r>
              <a:rPr lang="en-US" sz="1400" dirty="0" err="1" smtClean="0"/>
              <a:t>সিরিজ</a:t>
            </a:r>
            <a:r>
              <a:rPr lang="en-US" sz="1400" dirty="0" smtClean="0"/>
              <a:t> </a:t>
            </a:r>
            <a:r>
              <a:rPr lang="en-US" sz="1400" dirty="0" err="1" smtClean="0"/>
              <a:t>সার্কিটে</a:t>
            </a:r>
            <a:r>
              <a:rPr lang="en-US" sz="1400" dirty="0" smtClean="0"/>
              <a:t> </a:t>
            </a:r>
            <a:r>
              <a:rPr lang="en-US" sz="1400" dirty="0" err="1" smtClean="0"/>
              <a:t>সংযুক্ত</a:t>
            </a:r>
            <a:r>
              <a:rPr lang="en-US" sz="1400" dirty="0" smtClean="0"/>
              <a:t> </a:t>
            </a:r>
            <a:r>
              <a:rPr lang="en-US" sz="1400" dirty="0" err="1" smtClean="0"/>
              <a:t>রেজিস্টর</a:t>
            </a:r>
            <a:r>
              <a:rPr lang="en-US" sz="1400" dirty="0" smtClean="0"/>
              <a:t> </a:t>
            </a:r>
            <a:r>
              <a:rPr lang="en-US" sz="1400" dirty="0" err="1" smtClean="0"/>
              <a:t>বা</a:t>
            </a:r>
            <a:r>
              <a:rPr lang="en-US" sz="1400" dirty="0" smtClean="0"/>
              <a:t> </a:t>
            </a:r>
            <a:r>
              <a:rPr lang="en-US" sz="1400" dirty="0" err="1" smtClean="0"/>
              <a:t>লোডসমূহের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রেজিস্ট্যান্সগুলোর</a:t>
            </a:r>
            <a:r>
              <a:rPr lang="en-US" sz="1400" dirty="0" smtClean="0"/>
              <a:t> </a:t>
            </a:r>
            <a:r>
              <a:rPr lang="en-US" sz="1400" dirty="0" err="1" smtClean="0"/>
              <a:t>যোগফল</a:t>
            </a:r>
            <a:r>
              <a:rPr lang="en-US" sz="1400" dirty="0" smtClean="0"/>
              <a:t> </a:t>
            </a:r>
            <a:r>
              <a:rPr lang="en-US" sz="1400" dirty="0" err="1" smtClean="0"/>
              <a:t>মোট</a:t>
            </a:r>
            <a:r>
              <a:rPr lang="en-US" sz="1400" dirty="0" smtClean="0"/>
              <a:t> </a:t>
            </a:r>
            <a:r>
              <a:rPr lang="en-US" sz="1400" dirty="0" err="1" smtClean="0"/>
              <a:t>রেজিস্ট্যান্সের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সমান</a:t>
            </a:r>
            <a:r>
              <a:rPr lang="en-US" sz="1400" dirty="0" smtClean="0"/>
              <a:t>। </a:t>
            </a:r>
            <a:r>
              <a:rPr lang="en-US" sz="1400" dirty="0" err="1" smtClean="0"/>
              <a:t>অর্থা</a:t>
            </a:r>
            <a:r>
              <a:rPr lang="en-US" sz="1400" dirty="0" smtClean="0"/>
              <a:t>ৎ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=R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+R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+R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+ ………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9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562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Harendra Biswas</cp:lastModifiedBy>
  <cp:revision>480</cp:revision>
  <dcterms:created xsi:type="dcterms:W3CDTF">2006-08-16T00:00:00Z</dcterms:created>
  <dcterms:modified xsi:type="dcterms:W3CDTF">2019-11-12T14:46:33Z</dcterms:modified>
</cp:coreProperties>
</file>