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64" r:id="rId3"/>
    <p:sldId id="283" r:id="rId4"/>
    <p:sldId id="266" r:id="rId5"/>
    <p:sldId id="263" r:id="rId6"/>
    <p:sldId id="299" r:id="rId7"/>
    <p:sldId id="257" r:id="rId8"/>
    <p:sldId id="260" r:id="rId9"/>
    <p:sldId id="259" r:id="rId10"/>
    <p:sldId id="277" r:id="rId11"/>
    <p:sldId id="284" r:id="rId12"/>
    <p:sldId id="285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80" r:id="rId25"/>
    <p:sldId id="261" r:id="rId26"/>
    <p:sldId id="278" r:id="rId27"/>
    <p:sldId id="26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87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6" autoAdjust="0"/>
    <p:restoredTop sz="94660"/>
  </p:normalViewPr>
  <p:slideViewPr>
    <p:cSldViewPr snapToGrid="0">
      <p:cViewPr varScale="1">
        <p:scale>
          <a:sx n="73" d="100"/>
          <a:sy n="73" d="100"/>
        </p:scale>
        <p:origin x="6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3085D0-A077-4D0F-B464-CB18A7755094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FEAB961-1FA2-42CA-AE6E-FBD5A770F86F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755246BB-162A-418A-96BC-72D89FA84BCC}" type="parTrans" cxnId="{DF4282EA-38C5-4ECD-8F27-79C624BF18A2}">
      <dgm:prSet/>
      <dgm:spPr/>
      <dgm:t>
        <a:bodyPr/>
        <a:lstStyle/>
        <a:p>
          <a:endParaRPr lang="en-US"/>
        </a:p>
      </dgm:t>
    </dgm:pt>
    <dgm:pt modelId="{081EBF8E-8D24-4EA4-A864-722F92BD2DDE}" type="sibTrans" cxnId="{DF4282EA-38C5-4ECD-8F27-79C624BF18A2}">
      <dgm:prSet/>
      <dgm:spPr/>
      <dgm:t>
        <a:bodyPr/>
        <a:lstStyle/>
        <a:p>
          <a:endParaRPr lang="en-US"/>
        </a:p>
      </dgm:t>
    </dgm:pt>
    <dgm:pt modelId="{D4D11A60-75C5-4864-8967-520E94A9D209}">
      <dgm:prSet/>
      <dgm:spPr/>
      <dgm:t>
        <a:bodyPr/>
        <a:lstStyle/>
        <a:p>
          <a:r>
            <a:rPr lang="bn-BD" b="1" dirty="0" smtClean="0">
              <a:latin typeface="NikoshBAN" panose="02000000000000000000" pitchFamily="2" charset="0"/>
              <a:cs typeface="NikoshBAN" panose="02000000000000000000" pitchFamily="2" charset="0"/>
            </a:rPr>
            <a:t>মৃত্যু- ২৭শে সেপ্টেম্বর ২০১৬ সাল ।</a:t>
          </a:r>
          <a:endParaRPr lang="en-US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6539230-36F6-4214-90BC-2EBC2F7F7691}" type="parTrans" cxnId="{1BAFF370-80E6-46A1-A686-B1D54FF6A329}">
      <dgm:prSet/>
      <dgm:spPr/>
      <dgm:t>
        <a:bodyPr/>
        <a:lstStyle/>
        <a:p>
          <a:endParaRPr lang="en-US"/>
        </a:p>
      </dgm:t>
    </dgm:pt>
    <dgm:pt modelId="{5953ABDD-F6B2-4509-86CD-D38B33EA9112}" type="sibTrans" cxnId="{1BAFF370-80E6-46A1-A686-B1D54FF6A329}">
      <dgm:prSet/>
      <dgm:spPr/>
      <dgm:t>
        <a:bodyPr/>
        <a:lstStyle/>
        <a:p>
          <a:endParaRPr lang="en-US"/>
        </a:p>
      </dgm:t>
    </dgm:pt>
    <dgm:pt modelId="{1660AB0B-B137-4971-AA77-CAE44B5D4E99}">
      <dgm:prSet/>
      <dgm:spPr/>
      <dgm:t>
        <a:bodyPr/>
        <a:lstStyle/>
        <a:p>
          <a:r>
            <a:rPr lang="bn-BD" b="1" dirty="0" smtClean="0">
              <a:latin typeface="NikoshBAN" panose="02000000000000000000" pitchFamily="2" charset="0"/>
              <a:cs typeface="NikoshBAN" panose="02000000000000000000" pitchFamily="2" charset="0"/>
            </a:rPr>
            <a:t>উল্লেখযোগ্য গ্রন্থ-একদা এক রাজ্যে,অগ্নি ও জলের কবিতা রাজনৈতিক কবিতা  । </a:t>
          </a:r>
          <a:endParaRPr lang="en-US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13CDEA7-4D16-4702-8482-D8DCCACB9C8F}" type="parTrans" cxnId="{9E1BC2F0-402E-46F7-885A-7D4554E60B61}">
      <dgm:prSet/>
      <dgm:spPr/>
      <dgm:t>
        <a:bodyPr/>
        <a:lstStyle/>
        <a:p>
          <a:endParaRPr lang="en-US"/>
        </a:p>
      </dgm:t>
    </dgm:pt>
    <dgm:pt modelId="{2CB71952-B1E5-4F5C-8E4F-1BC8DE67D6B1}" type="sibTrans" cxnId="{9E1BC2F0-402E-46F7-885A-7D4554E60B61}">
      <dgm:prSet/>
      <dgm:spPr/>
      <dgm:t>
        <a:bodyPr/>
        <a:lstStyle/>
        <a:p>
          <a:endParaRPr lang="en-US"/>
        </a:p>
      </dgm:t>
    </dgm:pt>
    <dgm:pt modelId="{864018EE-7B71-4A10-9A40-1B3190CED008}">
      <dgm:prSet/>
      <dgm:spPr/>
      <dgm:t>
        <a:bodyPr/>
        <a:lstStyle/>
        <a:p>
          <a:r>
            <a:rPr lang="bn-BD" b="1" dirty="0" smtClean="0">
              <a:latin typeface="NikoshBAN" panose="02000000000000000000" pitchFamily="2" charset="0"/>
              <a:cs typeface="NikoshBAN" panose="02000000000000000000" pitchFamily="2" charset="0"/>
            </a:rPr>
            <a:t>কর্মজীবন-সাংবাদিকতা ও বাংলা সাহিত্যকে সমৃদ্ধ করেছেন </a:t>
          </a:r>
          <a:endParaRPr lang="en-US" dirty="0"/>
        </a:p>
      </dgm:t>
    </dgm:pt>
    <dgm:pt modelId="{E5B8A39E-E807-4C99-A9BA-43C3A539D642}" type="parTrans" cxnId="{EC0718C9-6CEE-458D-B330-38604F862C15}">
      <dgm:prSet/>
      <dgm:spPr/>
      <dgm:t>
        <a:bodyPr/>
        <a:lstStyle/>
        <a:p>
          <a:endParaRPr lang="en-US"/>
        </a:p>
      </dgm:t>
    </dgm:pt>
    <dgm:pt modelId="{871164C7-2DC3-47A7-86CB-11FB1CF3A487}" type="sibTrans" cxnId="{EC0718C9-6CEE-458D-B330-38604F862C15}">
      <dgm:prSet/>
      <dgm:spPr/>
      <dgm:t>
        <a:bodyPr/>
        <a:lstStyle/>
        <a:p>
          <a:endParaRPr lang="en-US"/>
        </a:p>
      </dgm:t>
    </dgm:pt>
    <dgm:pt modelId="{30FA9EAE-551B-446E-A6B2-B077D1DC5D05}">
      <dgm:prSet/>
      <dgm:spPr/>
      <dgm:t>
        <a:bodyPr/>
        <a:lstStyle/>
        <a:p>
          <a:r>
            <a:rPr lang="bn-BD" b="1" dirty="0" smtClean="0">
              <a:latin typeface="NikoshBAN" panose="02000000000000000000" pitchFamily="2" charset="0"/>
              <a:cs typeface="NikoshBAN" panose="02000000000000000000" pitchFamily="2" charset="0"/>
            </a:rPr>
            <a:t>শিক্ষাজীবন- ঢাকা  কলেজিয়েট থেকে স্কুল, জগন্নাথ কলেজ থেকে ইন্টারমিডিয়েট</a:t>
          </a:r>
          <a:endParaRPr lang="en-US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23991D4-2D61-4D6A-B50D-B8EFAFD44D55}" type="parTrans" cxnId="{36F9C3F3-881E-4E99-8E58-3237713A4FCC}">
      <dgm:prSet/>
      <dgm:spPr/>
      <dgm:t>
        <a:bodyPr/>
        <a:lstStyle/>
        <a:p>
          <a:endParaRPr lang="en-US"/>
        </a:p>
      </dgm:t>
    </dgm:pt>
    <dgm:pt modelId="{F3536E54-DEBE-4379-960D-2A5766A5B002}" type="sibTrans" cxnId="{36F9C3F3-881E-4E99-8E58-3237713A4FCC}">
      <dgm:prSet/>
      <dgm:spPr/>
      <dgm:t>
        <a:bodyPr/>
        <a:lstStyle/>
        <a:p>
          <a:endParaRPr lang="en-US"/>
        </a:p>
      </dgm:t>
    </dgm:pt>
    <dgm:pt modelId="{6772802C-CC6D-4928-BC20-712E71F2A26F}">
      <dgm:prSet/>
      <dgm:spPr/>
      <dgm:t>
        <a:bodyPr/>
        <a:lstStyle/>
        <a:p>
          <a:r>
            <a:rPr lang="bn-BD" b="1" dirty="0" smtClean="0">
              <a:latin typeface="NikoshBAN" panose="02000000000000000000" pitchFamily="2" charset="0"/>
              <a:cs typeface="NikoshBAN" panose="02000000000000000000" pitchFamily="2" charset="0"/>
            </a:rPr>
            <a:t>পিতা-ডাঃ সৈয়দ সিদ্দিক হুসাইন,মাতা-সৈয়দা হালিমা খাতুন</a:t>
          </a:r>
          <a:endParaRPr lang="en-US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EB68796-A449-48DC-BDF2-A59064474742}" type="parTrans" cxnId="{E2311E2E-C676-4D9F-9A28-A9B07AFBF7D4}">
      <dgm:prSet/>
      <dgm:spPr/>
      <dgm:t>
        <a:bodyPr/>
        <a:lstStyle/>
        <a:p>
          <a:endParaRPr lang="en-US"/>
        </a:p>
      </dgm:t>
    </dgm:pt>
    <dgm:pt modelId="{86125194-A454-421B-8E22-5BA588D2AD6D}" type="sibTrans" cxnId="{E2311E2E-C676-4D9F-9A28-A9B07AFBF7D4}">
      <dgm:prSet/>
      <dgm:spPr/>
      <dgm:t>
        <a:bodyPr/>
        <a:lstStyle/>
        <a:p>
          <a:endParaRPr lang="en-US"/>
        </a:p>
      </dgm:t>
    </dgm:pt>
    <dgm:pt modelId="{BD7A6C66-0084-4D06-BDEE-58FC8C08DBBF}">
      <dgm:prSet/>
      <dgm:spPr/>
      <dgm:t>
        <a:bodyPr/>
        <a:lstStyle/>
        <a:p>
          <a:r>
            <a:rPr lang="bn-BD" b="1" dirty="0" smtClean="0">
              <a:latin typeface="NikoshBAN" panose="02000000000000000000" pitchFamily="2" charset="0"/>
              <a:cs typeface="NikoshBAN" panose="02000000000000000000" pitchFamily="2" charset="0"/>
            </a:rPr>
            <a:t>জন্ম-২৭শে ডিসেম্বর ১৯৩৫ সালে কুড়িগ্রাম শহরে </a:t>
          </a:r>
          <a:endParaRPr lang="en-US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D14CFF8-958A-4EBF-9127-163C6D9B29D3}" type="parTrans" cxnId="{C1284A9E-9577-4E59-B64C-4276E8D52BD2}">
      <dgm:prSet/>
      <dgm:spPr/>
      <dgm:t>
        <a:bodyPr/>
        <a:lstStyle/>
        <a:p>
          <a:endParaRPr lang="en-US"/>
        </a:p>
      </dgm:t>
    </dgm:pt>
    <dgm:pt modelId="{F3D7480F-0909-4AB0-AAD9-CE473D23E7D4}" type="sibTrans" cxnId="{C1284A9E-9577-4E59-B64C-4276E8D52BD2}">
      <dgm:prSet/>
      <dgm:spPr/>
      <dgm:t>
        <a:bodyPr/>
        <a:lstStyle/>
        <a:p>
          <a:endParaRPr lang="en-US"/>
        </a:p>
      </dgm:t>
    </dgm:pt>
    <dgm:pt modelId="{518AB05E-82A0-4760-8325-92ECD9B287A1}" type="pres">
      <dgm:prSet presAssocID="{633085D0-A077-4D0F-B464-CB18A775509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48F02A-31A0-4CB9-A179-28467F22D64C}" type="pres">
      <dgm:prSet presAssocID="{6FEAB961-1FA2-42CA-AE6E-FBD5A770F86F}" presName="centerShape" presStyleLbl="node0" presStyleIdx="0" presStyleCnt="1" custLinFactNeighborX="-190" custLinFactNeighborY="-3384"/>
      <dgm:spPr/>
      <dgm:t>
        <a:bodyPr/>
        <a:lstStyle/>
        <a:p>
          <a:endParaRPr lang="en-US"/>
        </a:p>
      </dgm:t>
    </dgm:pt>
    <dgm:pt modelId="{643FC64B-E729-4AEF-B087-91B48FE8CB60}" type="pres">
      <dgm:prSet presAssocID="{CD14CFF8-958A-4EBF-9127-163C6D9B29D3}" presName="parTrans" presStyleLbl="bgSibTrans2D1" presStyleIdx="0" presStyleCnt="6" custAng="357004" custScaleX="52212" custLinFactNeighborX="-28796" custLinFactNeighborY="-2025"/>
      <dgm:spPr/>
      <dgm:t>
        <a:bodyPr/>
        <a:lstStyle/>
        <a:p>
          <a:endParaRPr lang="en-US"/>
        </a:p>
      </dgm:t>
    </dgm:pt>
    <dgm:pt modelId="{D6F1E8A3-7D5A-4754-B7A3-89FB4100284E}" type="pres">
      <dgm:prSet presAssocID="{BD7A6C66-0084-4D06-BDEE-58FC8C08DBBF}" presName="node" presStyleLbl="node1" presStyleIdx="0" presStyleCnt="6" custScaleX="147516" custRadScaleRad="104188" custRadScaleInc="-5921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966CAB-5E8E-4BE3-9065-808D9B207BA9}" type="pres">
      <dgm:prSet presAssocID="{FEB68796-A449-48DC-BDF2-A59064474742}" presName="parTrans" presStyleLbl="bgSibTrans2D1" presStyleIdx="1" presStyleCnt="6" custScaleX="44451" custLinFactNeighborX="-24282" custLinFactNeighborY="16196"/>
      <dgm:spPr/>
      <dgm:t>
        <a:bodyPr/>
        <a:lstStyle/>
        <a:p>
          <a:endParaRPr lang="en-US"/>
        </a:p>
      </dgm:t>
    </dgm:pt>
    <dgm:pt modelId="{6076707B-5DBB-4F8D-83C8-F09568300204}" type="pres">
      <dgm:prSet presAssocID="{6772802C-CC6D-4928-BC20-712E71F2A26F}" presName="node" presStyleLbl="node1" presStyleIdx="1" presStyleCnt="6" custScaleX="150350" custRadScaleRad="117805" custRadScaleInc="3976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460193-1A0F-4BAA-80A2-9B43D1BE0593}" type="pres">
      <dgm:prSet presAssocID="{E23991D4-2D61-4D6A-B50D-B8EFAFD44D55}" presName="parTrans" presStyleLbl="bgSibTrans2D1" presStyleIdx="2" presStyleCnt="6" custScaleX="51105" custLinFactNeighborX="-16799" custLinFactNeighborY="48591"/>
      <dgm:spPr/>
      <dgm:t>
        <a:bodyPr/>
        <a:lstStyle/>
        <a:p>
          <a:endParaRPr lang="en-US"/>
        </a:p>
      </dgm:t>
    </dgm:pt>
    <dgm:pt modelId="{C2F1F454-323A-4D84-9E71-452EC4F19003}" type="pres">
      <dgm:prSet presAssocID="{30FA9EAE-551B-446E-A6B2-B077D1DC5D05}" presName="node" presStyleLbl="node1" presStyleIdx="2" presStyleCnt="6" custScaleX="183484" custRadScaleRad="107632" custRadScaleInc="1613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6887E7-3BCA-43AF-97D8-365AEC255029}" type="pres">
      <dgm:prSet presAssocID="{E5B8A39E-E807-4C99-A9BA-43C3A539D642}" presName="parTrans" presStyleLbl="bgSibTrans2D1" presStyleIdx="3" presStyleCnt="6" custScaleX="56263" custLinFactNeighborX="20070" custLinFactNeighborY="46567"/>
      <dgm:spPr/>
      <dgm:t>
        <a:bodyPr/>
        <a:lstStyle/>
        <a:p>
          <a:endParaRPr lang="en-US"/>
        </a:p>
      </dgm:t>
    </dgm:pt>
    <dgm:pt modelId="{0EEC6B6C-7752-4E6F-B511-E10D9449DED3}" type="pres">
      <dgm:prSet presAssocID="{864018EE-7B71-4A10-9A40-1B3190CED008}" presName="node" presStyleLbl="node1" presStyleIdx="3" presStyleCnt="6" custScaleX="192083" custScaleY="89744" custRadScaleRad="106931" custRadScaleInc="-1550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DE4745-A4F0-45B3-9277-C7A68B6678BC}" type="pres">
      <dgm:prSet presAssocID="{D13CDEA7-4D16-4702-8482-D8DCCACB9C8F}" presName="parTrans" presStyleLbl="bgSibTrans2D1" presStyleIdx="4" presStyleCnt="6" custScaleX="39364" custLinFactNeighborX="25187" custLinFactNeighborY="-2029"/>
      <dgm:spPr/>
      <dgm:t>
        <a:bodyPr/>
        <a:lstStyle/>
        <a:p>
          <a:endParaRPr lang="en-US"/>
        </a:p>
      </dgm:t>
    </dgm:pt>
    <dgm:pt modelId="{DEDB3505-C152-49B1-8A0C-9E7C30027EF8}" type="pres">
      <dgm:prSet presAssocID="{1660AB0B-B137-4971-AA77-CAE44B5D4E99}" presName="node" presStyleLbl="node1" presStyleIdx="4" presStyleCnt="6" custScaleX="166816" custRadScaleRad="122547" custRadScaleInc="-4013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5EB99B-F8EA-4F62-8162-02581A5FF36F}" type="pres">
      <dgm:prSet presAssocID="{D6539230-36F6-4214-90BC-2EBC2F7F7691}" presName="parTrans" presStyleLbl="bgSibTrans2D1" presStyleIdx="5" presStyleCnt="6" custScaleX="54544" custLinFactNeighborX="29662" custLinFactNeighborY="8099"/>
      <dgm:spPr/>
      <dgm:t>
        <a:bodyPr/>
        <a:lstStyle/>
        <a:p>
          <a:endParaRPr lang="en-US"/>
        </a:p>
      </dgm:t>
    </dgm:pt>
    <dgm:pt modelId="{9868BD70-8563-40A3-9FEB-8EE7A744E053}" type="pres">
      <dgm:prSet presAssocID="{D4D11A60-75C5-4864-8967-520E94A9D209}" presName="node" presStyleLbl="node1" presStyleIdx="5" presStyleCnt="6" custScaleX="156995" custRadScaleRad="114203" custRadScaleInc="-598725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</dgm:ptLst>
  <dgm:cxnLst>
    <dgm:cxn modelId="{63DF6511-4066-4D15-B6E6-0372AA790F0E}" type="presOf" srcId="{1660AB0B-B137-4971-AA77-CAE44B5D4E99}" destId="{DEDB3505-C152-49B1-8A0C-9E7C30027EF8}" srcOrd="0" destOrd="0" presId="urn:microsoft.com/office/officeart/2005/8/layout/radial4"/>
    <dgm:cxn modelId="{C1284A9E-9577-4E59-B64C-4276E8D52BD2}" srcId="{6FEAB961-1FA2-42CA-AE6E-FBD5A770F86F}" destId="{BD7A6C66-0084-4D06-BDEE-58FC8C08DBBF}" srcOrd="0" destOrd="0" parTransId="{CD14CFF8-958A-4EBF-9127-163C6D9B29D3}" sibTransId="{F3D7480F-0909-4AB0-AAD9-CE473D23E7D4}"/>
    <dgm:cxn modelId="{DF4282EA-38C5-4ECD-8F27-79C624BF18A2}" srcId="{633085D0-A077-4D0F-B464-CB18A7755094}" destId="{6FEAB961-1FA2-42CA-AE6E-FBD5A770F86F}" srcOrd="0" destOrd="0" parTransId="{755246BB-162A-418A-96BC-72D89FA84BCC}" sibTransId="{081EBF8E-8D24-4EA4-A864-722F92BD2DDE}"/>
    <dgm:cxn modelId="{F29AAD4F-355F-43AC-9063-BD4D19DA9985}" type="presOf" srcId="{FEB68796-A449-48DC-BDF2-A59064474742}" destId="{4E966CAB-5E8E-4BE3-9065-808D9B207BA9}" srcOrd="0" destOrd="0" presId="urn:microsoft.com/office/officeart/2005/8/layout/radial4"/>
    <dgm:cxn modelId="{77E20AF6-2B7C-4DBE-9BF8-6E7A5386574E}" type="presOf" srcId="{BD7A6C66-0084-4D06-BDEE-58FC8C08DBBF}" destId="{D6F1E8A3-7D5A-4754-B7A3-89FB4100284E}" srcOrd="0" destOrd="0" presId="urn:microsoft.com/office/officeart/2005/8/layout/radial4"/>
    <dgm:cxn modelId="{E2311E2E-C676-4D9F-9A28-A9B07AFBF7D4}" srcId="{6FEAB961-1FA2-42CA-AE6E-FBD5A770F86F}" destId="{6772802C-CC6D-4928-BC20-712E71F2A26F}" srcOrd="1" destOrd="0" parTransId="{FEB68796-A449-48DC-BDF2-A59064474742}" sibTransId="{86125194-A454-421B-8E22-5BA588D2AD6D}"/>
    <dgm:cxn modelId="{813D765A-B0E7-49AC-979A-37D7806E704D}" type="presOf" srcId="{6772802C-CC6D-4928-BC20-712E71F2A26F}" destId="{6076707B-5DBB-4F8D-83C8-F09568300204}" srcOrd="0" destOrd="0" presId="urn:microsoft.com/office/officeart/2005/8/layout/radial4"/>
    <dgm:cxn modelId="{EC0718C9-6CEE-458D-B330-38604F862C15}" srcId="{6FEAB961-1FA2-42CA-AE6E-FBD5A770F86F}" destId="{864018EE-7B71-4A10-9A40-1B3190CED008}" srcOrd="3" destOrd="0" parTransId="{E5B8A39E-E807-4C99-A9BA-43C3A539D642}" sibTransId="{871164C7-2DC3-47A7-86CB-11FB1CF3A487}"/>
    <dgm:cxn modelId="{D8BFF9E6-2446-43D2-8F92-E7A8CEB4E9B3}" type="presOf" srcId="{633085D0-A077-4D0F-B464-CB18A7755094}" destId="{518AB05E-82A0-4760-8325-92ECD9B287A1}" srcOrd="0" destOrd="0" presId="urn:microsoft.com/office/officeart/2005/8/layout/radial4"/>
    <dgm:cxn modelId="{AFE16E30-FF0C-463D-9C3E-831FD74B5CDE}" type="presOf" srcId="{E5B8A39E-E807-4C99-A9BA-43C3A539D642}" destId="{D16887E7-3BCA-43AF-97D8-365AEC255029}" srcOrd="0" destOrd="0" presId="urn:microsoft.com/office/officeart/2005/8/layout/radial4"/>
    <dgm:cxn modelId="{141B9F82-E31F-4F84-8C1F-B910552CE8BA}" type="presOf" srcId="{30FA9EAE-551B-446E-A6B2-B077D1DC5D05}" destId="{C2F1F454-323A-4D84-9E71-452EC4F19003}" srcOrd="0" destOrd="0" presId="urn:microsoft.com/office/officeart/2005/8/layout/radial4"/>
    <dgm:cxn modelId="{317BF89D-28B2-4958-BC0E-2B8084EAF498}" type="presOf" srcId="{D13CDEA7-4D16-4702-8482-D8DCCACB9C8F}" destId="{9CDE4745-A4F0-45B3-9277-C7A68B6678BC}" srcOrd="0" destOrd="0" presId="urn:microsoft.com/office/officeart/2005/8/layout/radial4"/>
    <dgm:cxn modelId="{984225BD-884D-400A-B094-0523A5A1A0E9}" type="presOf" srcId="{E23991D4-2D61-4D6A-B50D-B8EFAFD44D55}" destId="{E2460193-1A0F-4BAA-80A2-9B43D1BE0593}" srcOrd="0" destOrd="0" presId="urn:microsoft.com/office/officeart/2005/8/layout/radial4"/>
    <dgm:cxn modelId="{1BAFF370-80E6-46A1-A686-B1D54FF6A329}" srcId="{6FEAB961-1FA2-42CA-AE6E-FBD5A770F86F}" destId="{D4D11A60-75C5-4864-8967-520E94A9D209}" srcOrd="5" destOrd="0" parTransId="{D6539230-36F6-4214-90BC-2EBC2F7F7691}" sibTransId="{5953ABDD-F6B2-4509-86CD-D38B33EA9112}"/>
    <dgm:cxn modelId="{9E1BC2F0-402E-46F7-885A-7D4554E60B61}" srcId="{6FEAB961-1FA2-42CA-AE6E-FBD5A770F86F}" destId="{1660AB0B-B137-4971-AA77-CAE44B5D4E99}" srcOrd="4" destOrd="0" parTransId="{D13CDEA7-4D16-4702-8482-D8DCCACB9C8F}" sibTransId="{2CB71952-B1E5-4F5C-8E4F-1BC8DE67D6B1}"/>
    <dgm:cxn modelId="{D310039B-98F6-4C63-8314-7DC13EE86632}" type="presOf" srcId="{D4D11A60-75C5-4864-8967-520E94A9D209}" destId="{9868BD70-8563-40A3-9FEB-8EE7A744E053}" srcOrd="0" destOrd="0" presId="urn:microsoft.com/office/officeart/2005/8/layout/radial4"/>
    <dgm:cxn modelId="{36F9C3F3-881E-4E99-8E58-3237713A4FCC}" srcId="{6FEAB961-1FA2-42CA-AE6E-FBD5A770F86F}" destId="{30FA9EAE-551B-446E-A6B2-B077D1DC5D05}" srcOrd="2" destOrd="0" parTransId="{E23991D4-2D61-4D6A-B50D-B8EFAFD44D55}" sibTransId="{F3536E54-DEBE-4379-960D-2A5766A5B002}"/>
    <dgm:cxn modelId="{0CBF16E0-0478-4728-ABDC-67ABC456CDC4}" type="presOf" srcId="{CD14CFF8-958A-4EBF-9127-163C6D9B29D3}" destId="{643FC64B-E729-4AEF-B087-91B48FE8CB60}" srcOrd="0" destOrd="0" presId="urn:microsoft.com/office/officeart/2005/8/layout/radial4"/>
    <dgm:cxn modelId="{603FC601-D09F-45D1-AEE8-92BF5D550DC7}" type="presOf" srcId="{6FEAB961-1FA2-42CA-AE6E-FBD5A770F86F}" destId="{E348F02A-31A0-4CB9-A179-28467F22D64C}" srcOrd="0" destOrd="0" presId="urn:microsoft.com/office/officeart/2005/8/layout/radial4"/>
    <dgm:cxn modelId="{F2838D8F-BFA0-4638-B8B7-B5CAC4E434B0}" type="presOf" srcId="{D6539230-36F6-4214-90BC-2EBC2F7F7691}" destId="{335EB99B-F8EA-4F62-8162-02581A5FF36F}" srcOrd="0" destOrd="0" presId="urn:microsoft.com/office/officeart/2005/8/layout/radial4"/>
    <dgm:cxn modelId="{5C4B6BB0-590D-4CB4-B808-89CB149AEA72}" type="presOf" srcId="{864018EE-7B71-4A10-9A40-1B3190CED008}" destId="{0EEC6B6C-7752-4E6F-B511-E10D9449DED3}" srcOrd="0" destOrd="0" presId="urn:microsoft.com/office/officeart/2005/8/layout/radial4"/>
    <dgm:cxn modelId="{E4222706-EA44-4346-95D2-EB145DFB2BAB}" type="presParOf" srcId="{518AB05E-82A0-4760-8325-92ECD9B287A1}" destId="{E348F02A-31A0-4CB9-A179-28467F22D64C}" srcOrd="0" destOrd="0" presId="urn:microsoft.com/office/officeart/2005/8/layout/radial4"/>
    <dgm:cxn modelId="{0985D7A5-685B-45AE-83C4-7727D5FA8560}" type="presParOf" srcId="{518AB05E-82A0-4760-8325-92ECD9B287A1}" destId="{643FC64B-E729-4AEF-B087-91B48FE8CB60}" srcOrd="1" destOrd="0" presId="urn:microsoft.com/office/officeart/2005/8/layout/radial4"/>
    <dgm:cxn modelId="{5159A624-14E6-4BD4-8438-F063CA6905F2}" type="presParOf" srcId="{518AB05E-82A0-4760-8325-92ECD9B287A1}" destId="{D6F1E8A3-7D5A-4754-B7A3-89FB4100284E}" srcOrd="2" destOrd="0" presId="urn:microsoft.com/office/officeart/2005/8/layout/radial4"/>
    <dgm:cxn modelId="{488EB5DD-15D3-48B5-9474-5F64FF2A163B}" type="presParOf" srcId="{518AB05E-82A0-4760-8325-92ECD9B287A1}" destId="{4E966CAB-5E8E-4BE3-9065-808D9B207BA9}" srcOrd="3" destOrd="0" presId="urn:microsoft.com/office/officeart/2005/8/layout/radial4"/>
    <dgm:cxn modelId="{6C9F7965-0FFF-428A-BC06-CED1CF01E6F1}" type="presParOf" srcId="{518AB05E-82A0-4760-8325-92ECD9B287A1}" destId="{6076707B-5DBB-4F8D-83C8-F09568300204}" srcOrd="4" destOrd="0" presId="urn:microsoft.com/office/officeart/2005/8/layout/radial4"/>
    <dgm:cxn modelId="{1F5FFBE0-0AD5-4350-8ED3-922CF992EDF6}" type="presParOf" srcId="{518AB05E-82A0-4760-8325-92ECD9B287A1}" destId="{E2460193-1A0F-4BAA-80A2-9B43D1BE0593}" srcOrd="5" destOrd="0" presId="urn:microsoft.com/office/officeart/2005/8/layout/radial4"/>
    <dgm:cxn modelId="{770F4646-65CF-45F8-84B9-DF897F1C1780}" type="presParOf" srcId="{518AB05E-82A0-4760-8325-92ECD9B287A1}" destId="{C2F1F454-323A-4D84-9E71-452EC4F19003}" srcOrd="6" destOrd="0" presId="urn:microsoft.com/office/officeart/2005/8/layout/radial4"/>
    <dgm:cxn modelId="{F6943403-A199-4F6B-B085-3F4CB7DED6AF}" type="presParOf" srcId="{518AB05E-82A0-4760-8325-92ECD9B287A1}" destId="{D16887E7-3BCA-43AF-97D8-365AEC255029}" srcOrd="7" destOrd="0" presId="urn:microsoft.com/office/officeart/2005/8/layout/radial4"/>
    <dgm:cxn modelId="{92274E13-9A20-4897-897B-640FF5D890B8}" type="presParOf" srcId="{518AB05E-82A0-4760-8325-92ECD9B287A1}" destId="{0EEC6B6C-7752-4E6F-B511-E10D9449DED3}" srcOrd="8" destOrd="0" presId="urn:microsoft.com/office/officeart/2005/8/layout/radial4"/>
    <dgm:cxn modelId="{0F25F818-9DDC-468A-B44F-0EFE8D9C764C}" type="presParOf" srcId="{518AB05E-82A0-4760-8325-92ECD9B287A1}" destId="{9CDE4745-A4F0-45B3-9277-C7A68B6678BC}" srcOrd="9" destOrd="0" presId="urn:microsoft.com/office/officeart/2005/8/layout/radial4"/>
    <dgm:cxn modelId="{BF8F5748-9120-4904-B2EA-71C9C6E43CE8}" type="presParOf" srcId="{518AB05E-82A0-4760-8325-92ECD9B287A1}" destId="{DEDB3505-C152-49B1-8A0C-9E7C30027EF8}" srcOrd="10" destOrd="0" presId="urn:microsoft.com/office/officeart/2005/8/layout/radial4"/>
    <dgm:cxn modelId="{B353C967-DF08-47CB-A66F-A8DBFF0C3995}" type="presParOf" srcId="{518AB05E-82A0-4760-8325-92ECD9B287A1}" destId="{335EB99B-F8EA-4F62-8162-02581A5FF36F}" srcOrd="11" destOrd="0" presId="urn:microsoft.com/office/officeart/2005/8/layout/radial4"/>
    <dgm:cxn modelId="{899F2CF1-D51E-420F-848C-D1C3E27325FA}" type="presParOf" srcId="{518AB05E-82A0-4760-8325-92ECD9B287A1}" destId="{9868BD70-8563-40A3-9FEB-8EE7A744E053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48F02A-31A0-4CB9-A179-28467F22D64C}">
      <dsp:nvSpPr>
        <dsp:cNvPr id="0" name=""/>
        <dsp:cNvSpPr/>
      </dsp:nvSpPr>
      <dsp:spPr>
        <a:xfrm>
          <a:off x="3931514" y="2401451"/>
          <a:ext cx="2144504" cy="214450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4245569" y="2715506"/>
        <a:ext cx="1516394" cy="1516394"/>
      </dsp:txXfrm>
    </dsp:sp>
    <dsp:sp modelId="{643FC64B-E729-4AEF-B087-91B48FE8CB60}">
      <dsp:nvSpPr>
        <dsp:cNvPr id="0" name=""/>
        <dsp:cNvSpPr/>
      </dsp:nvSpPr>
      <dsp:spPr>
        <a:xfrm rot="719178">
          <a:off x="6083556" y="3398521"/>
          <a:ext cx="1156612" cy="611183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F1E8A3-7D5A-4754-B7A3-89FB4100284E}">
      <dsp:nvSpPr>
        <dsp:cNvPr id="0" name=""/>
        <dsp:cNvSpPr/>
      </dsp:nvSpPr>
      <dsp:spPr>
        <a:xfrm>
          <a:off x="7294007" y="3232502"/>
          <a:ext cx="2214441" cy="120092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1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জন্ম-২৭শে ডিসেম্বর ১৯৩৫ সালে কুড়িগ্রাম শহরে </a:t>
          </a:r>
          <a:endParaRPr lang="en-US" sz="21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329181" y="3267676"/>
        <a:ext cx="2144093" cy="1130574"/>
      </dsp:txXfrm>
    </dsp:sp>
    <dsp:sp modelId="{4E966CAB-5E8E-4BE3-9065-808D9B207BA9}">
      <dsp:nvSpPr>
        <dsp:cNvPr id="0" name=""/>
        <dsp:cNvSpPr/>
      </dsp:nvSpPr>
      <dsp:spPr>
        <a:xfrm rot="20304857">
          <a:off x="6137695" y="2351892"/>
          <a:ext cx="1127158" cy="611183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76707B-5DBB-4F8D-83C8-F09568300204}">
      <dsp:nvSpPr>
        <dsp:cNvPr id="0" name=""/>
        <dsp:cNvSpPr/>
      </dsp:nvSpPr>
      <dsp:spPr>
        <a:xfrm>
          <a:off x="7367458" y="1491596"/>
          <a:ext cx="2256984" cy="120092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1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পিতা-ডাঃ সৈয়দ সিদ্দিক হুসাইন,মাতা-সৈয়দা হালিমা খাতুন</a:t>
          </a:r>
          <a:endParaRPr lang="en-US" sz="21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402632" y="1526770"/>
        <a:ext cx="2186636" cy="1130574"/>
      </dsp:txXfrm>
    </dsp:sp>
    <dsp:sp modelId="{E2460193-1A0F-4BAA-80A2-9B43D1BE0593}">
      <dsp:nvSpPr>
        <dsp:cNvPr id="0" name=""/>
        <dsp:cNvSpPr/>
      </dsp:nvSpPr>
      <dsp:spPr>
        <a:xfrm rot="18151320">
          <a:off x="5318246" y="1561826"/>
          <a:ext cx="1084886" cy="611183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F1F454-323A-4D84-9E71-452EC4F19003}">
      <dsp:nvSpPr>
        <dsp:cNvPr id="0" name=""/>
        <dsp:cNvSpPr/>
      </dsp:nvSpPr>
      <dsp:spPr>
        <a:xfrm>
          <a:off x="5410769" y="74995"/>
          <a:ext cx="2754376" cy="120092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1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শিক্ষাজীবন- ঢাকা  কলেজিয়েট থেকে স্কুল, জগন্নাথ কলেজ থেকে ইন্টারমিডিয়েট</a:t>
          </a:r>
          <a:endParaRPr lang="en-US" sz="21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445943" y="110169"/>
        <a:ext cx="2684028" cy="1130574"/>
      </dsp:txXfrm>
    </dsp:sp>
    <dsp:sp modelId="{D16887E7-3BCA-43AF-97D8-365AEC255029}">
      <dsp:nvSpPr>
        <dsp:cNvPr id="0" name=""/>
        <dsp:cNvSpPr/>
      </dsp:nvSpPr>
      <dsp:spPr>
        <a:xfrm rot="14390498">
          <a:off x="3712072" y="1519013"/>
          <a:ext cx="1173416" cy="611183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EC6B6C-7752-4E6F-B511-E10D9449DED3}">
      <dsp:nvSpPr>
        <dsp:cNvPr id="0" name=""/>
        <dsp:cNvSpPr/>
      </dsp:nvSpPr>
      <dsp:spPr>
        <a:xfrm>
          <a:off x="1914579" y="99473"/>
          <a:ext cx="2883460" cy="107775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1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কর্মজীবন-সাংবাদিকতা ও বাংলা সাহিত্যকে সমৃদ্ধ করেছেন </a:t>
          </a:r>
          <a:endParaRPr lang="en-US" sz="2100" kern="1200" dirty="0"/>
        </a:p>
      </dsp:txBody>
      <dsp:txXfrm>
        <a:off x="1946145" y="131039"/>
        <a:ext cx="2820328" cy="1014624"/>
      </dsp:txXfrm>
    </dsp:sp>
    <dsp:sp modelId="{9CDE4745-A4F0-45B3-9277-C7A68B6678BC}">
      <dsp:nvSpPr>
        <dsp:cNvPr id="0" name=""/>
        <dsp:cNvSpPr/>
      </dsp:nvSpPr>
      <dsp:spPr>
        <a:xfrm rot="12041050">
          <a:off x="2756413" y="2251861"/>
          <a:ext cx="1048382" cy="611183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DB3505-C152-49B1-8A0C-9E7C30027EF8}">
      <dsp:nvSpPr>
        <dsp:cNvPr id="0" name=""/>
        <dsp:cNvSpPr/>
      </dsp:nvSpPr>
      <dsp:spPr>
        <a:xfrm>
          <a:off x="111900" y="1499032"/>
          <a:ext cx="2504163" cy="120092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1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উল্লেখযোগ্য গ্রন্থ-একদা এক রাজ্যে,অগ্নি ও জলের কবিতা রাজনৈতিক কবিতা  । </a:t>
          </a:r>
          <a:endParaRPr lang="en-US" sz="21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47074" y="1534206"/>
        <a:ext cx="2433815" cy="1130574"/>
      </dsp:txXfrm>
    </dsp:sp>
    <dsp:sp modelId="{335EB99B-F8EA-4F62-8162-02581A5FF36F}">
      <dsp:nvSpPr>
        <dsp:cNvPr id="0" name=""/>
        <dsp:cNvSpPr/>
      </dsp:nvSpPr>
      <dsp:spPr>
        <a:xfrm rot="10618779">
          <a:off x="2604945" y="3347321"/>
          <a:ext cx="1357715" cy="611183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68BD70-8563-40A3-9FEB-8EE7A744E053}">
      <dsp:nvSpPr>
        <dsp:cNvPr id="0" name=""/>
        <dsp:cNvSpPr/>
      </dsp:nvSpPr>
      <dsp:spPr>
        <a:xfrm>
          <a:off x="124208" y="3068531"/>
          <a:ext cx="2356735" cy="1200922"/>
        </a:xfrm>
        <a:prstGeom prst="flowChartAlternateProces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1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মৃত্যু- ২৭শে সেপ্টেম্বর ২০১৬ সাল ।</a:t>
          </a:r>
          <a:endParaRPr lang="en-US" sz="21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2831" y="3127154"/>
        <a:ext cx="2239489" cy="10836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C3552-CD3C-415E-84A2-5F867DB0C157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8BCD0-D65E-4C9E-B173-2A442319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312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38330" cy="365125"/>
          </a:xfrm>
          <a:prstGeom prst="rect">
            <a:avLst/>
          </a:prstGeom>
        </p:spPr>
        <p:txBody>
          <a:bodyPr/>
          <a:lstStyle/>
          <a:p>
            <a:fld id="{B5428F74-9B91-4698-81E5-25CF8D6591CF}" type="datetimeFigureOut">
              <a:rPr lang="en-US" smtClean="0"/>
              <a:t>11/12/2019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38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428F74-9B91-4698-81E5-25CF8D6591CF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B03018-52AA-4C2C-953D-D38987492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444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428F74-9B91-4698-81E5-25CF8D6591CF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B03018-52AA-4C2C-953D-D38987492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565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428F74-9B91-4698-81E5-25CF8D6591CF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B03018-52AA-4C2C-953D-D38987492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48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428F74-9B91-4698-81E5-25CF8D6591CF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B03018-52AA-4C2C-953D-D38987492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3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428F74-9B91-4698-81E5-25CF8D6591CF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B03018-52AA-4C2C-953D-D38987492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287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428F74-9B91-4698-81E5-25CF8D6591CF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B03018-52AA-4C2C-953D-D38987492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27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428F74-9B91-4698-81E5-25CF8D6591CF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B03018-52AA-4C2C-953D-D38987492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448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428F74-9B91-4698-81E5-25CF8D6591CF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B03018-52AA-4C2C-953D-D38987492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10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428F74-9B91-4698-81E5-25CF8D6591CF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B03018-52AA-4C2C-953D-D38987492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536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428F74-9B91-4698-81E5-25CF8D6591CF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B03018-52AA-4C2C-953D-D38987492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551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2794716" y="6413679"/>
            <a:ext cx="6980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নাথ</a:t>
            </a:r>
            <a:r>
              <a:rPr lang="en-US" sz="1600" baseline="0" dirty="0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1600" baseline="0" dirty="0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600" baseline="0" dirty="0" err="1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600" baseline="0" dirty="0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600" baseline="0" dirty="0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1600" baseline="0" dirty="0" err="1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1600" baseline="0" dirty="0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1600" baseline="0" dirty="0" err="1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মগড়া</a:t>
            </a:r>
            <a:r>
              <a:rPr lang="en-US" sz="1600" baseline="0" dirty="0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1600" baseline="0" dirty="0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1600" baseline="0" dirty="0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1600" baseline="0" dirty="0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600" baseline="0" dirty="0" err="1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মগড়া</a:t>
            </a:r>
            <a:r>
              <a:rPr lang="en-US" sz="1600" baseline="0" dirty="0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600" baseline="0" dirty="0" err="1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টাংগাইল</a:t>
            </a:r>
            <a:r>
              <a:rPr lang="en-US" sz="1600" baseline="0" dirty="0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1600" baseline="0" dirty="0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600" baseline="0" dirty="0" err="1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টাংগাইল</a:t>
            </a:r>
            <a:r>
              <a:rPr lang="en-US" sz="1600" baseline="0" dirty="0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0" y="26126"/>
            <a:ext cx="12200708" cy="6831874"/>
          </a:xfrm>
          <a:prstGeom prst="rect">
            <a:avLst/>
          </a:prstGeom>
          <a:noFill/>
          <a:ln w="161925" cap="sq" cmpd="sng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60000">
                  <a:srgbClr val="218739"/>
                </a:gs>
                <a:gs pos="32000">
                  <a:srgbClr val="00B050"/>
                </a:gs>
                <a:gs pos="100000">
                  <a:srgbClr val="92D050"/>
                </a:gs>
              </a:gsLst>
              <a:path path="circle">
                <a:fillToRect l="50000" t="130000" r="50000" b="-30000"/>
              </a:path>
              <a:tileRect/>
            </a:gradFill>
            <a:prstDash val="sysDash"/>
            <a:round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22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GIF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3852" y="1932299"/>
            <a:ext cx="7550331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BD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en-US" sz="5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bn-BD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6" y="2632364"/>
            <a:ext cx="1152144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76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5188" y="4715691"/>
            <a:ext cx="74197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 জন্মেছি বাংলায়,আমি বাংলায় কথা বলি,</a:t>
            </a:r>
          </a:p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 বাংলার আলপথ দিয়ে হাজার বছর চলি 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20" y="666206"/>
            <a:ext cx="3500846" cy="3198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22" y="692331"/>
            <a:ext cx="3357970" cy="31612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863" y="653143"/>
            <a:ext cx="3540034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5527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5189" y="4781005"/>
            <a:ext cx="8281852" cy="12003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চলি পলিমাটি কোমলে আমার চলার চিহ্ন ফেলে ।</a:t>
            </a:r>
          </a:p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তেরোশত নদী শুধায় আমাকে, ‘কোথা থেকে তুমি এলে ?’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71" y="496388"/>
            <a:ext cx="5436324" cy="36445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9" b="12057"/>
          <a:stretch/>
        </p:blipFill>
        <p:spPr>
          <a:xfrm>
            <a:off x="396102" y="483325"/>
            <a:ext cx="5560561" cy="36445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805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8251" y="4715691"/>
            <a:ext cx="7419703" cy="12003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 তো এসেছি চর্যাপদের অক্ষরগুলো থেকে। </a:t>
            </a:r>
          </a:p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 তো এসেছি সওদাগরের ডিংগার বহর থেকে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" y="673825"/>
            <a:ext cx="5275852" cy="36238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319" y="666205"/>
            <a:ext cx="5416485" cy="36053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141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5188" y="4715691"/>
            <a:ext cx="7419703" cy="12003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 তো এসেছি কৈবর্তের বিদ্রোহী গ্রাম থেকে ।</a:t>
            </a:r>
          </a:p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 তো এসেছি পালযুগ নামে চিত্রকলার থেকে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74766"/>
            <a:ext cx="5381897" cy="37229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588553"/>
            <a:ext cx="5630092" cy="37091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810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5188" y="4715691"/>
            <a:ext cx="7419703" cy="12003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এসেছি বাংগালি পাহাড়পুরের বৌদ্ধবিহার থেকে ।</a:t>
            </a:r>
          </a:p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এসেছি বাঙ্গালী জোড়বাংলার মন্দির-বেদি থেকে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4" y="587829"/>
            <a:ext cx="5185955" cy="35400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977" y="574765"/>
            <a:ext cx="5643153" cy="35530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725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5188" y="4715691"/>
            <a:ext cx="7419703" cy="12003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এসেছি বাঙ্গালি বরেন্দ্রভূমে সোনা মসজিদ থেকে ।</a:t>
            </a:r>
          </a:p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এসেছি বাঙ্গালি আউল-বাউল মাটির দেউল থেকে 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77" y="546927"/>
            <a:ext cx="5499461" cy="37376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045" y="535577"/>
            <a:ext cx="5590903" cy="37490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754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5188" y="4715691"/>
            <a:ext cx="7955281" cy="12003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 তো এসেছি সার্বভৌম বারোভূঁইয়ার থেকে । </a:t>
            </a:r>
          </a:p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 তো এসেছি ‘কমলার দীঘি’,‘মহূয়ার পালা’ থেকে।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57" y="480604"/>
            <a:ext cx="4152157" cy="35296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194" y="465727"/>
            <a:ext cx="3605350" cy="35968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422" y="483326"/>
            <a:ext cx="3200401" cy="3566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844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8984" y="4715691"/>
            <a:ext cx="8530046" cy="12003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 তো এসেছি তিতুমির আর হাজী শরিয়ত থেকে।</a:t>
            </a:r>
          </a:p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 তো এসেছি গীতাঞ্জলি ও অগ্নিবীণার থেকে।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70263" y="481829"/>
            <a:ext cx="11220992" cy="3306400"/>
            <a:chOff x="483326" y="534081"/>
            <a:chExt cx="11220992" cy="33064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326" y="554219"/>
              <a:ext cx="2730137" cy="323401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8258" y="576671"/>
              <a:ext cx="2456060" cy="326381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3096" y="548641"/>
              <a:ext cx="2534195" cy="325265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3864" y="534081"/>
              <a:ext cx="2534194" cy="326721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64531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8984" y="4715691"/>
            <a:ext cx="85300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এসেছি বাঙ্গালি ক্ষুদিরাম আর সূর্য সেনের থেকে।</a:t>
            </a:r>
          </a:p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এসেছি বাঙ্গালি জয়নুল আর অবন ঠাকুর থেকে।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48638" y="607423"/>
            <a:ext cx="11194872" cy="3415937"/>
            <a:chOff x="548638" y="607423"/>
            <a:chExt cx="11194872" cy="341593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61" r="25239"/>
            <a:stretch/>
          </p:blipFill>
          <p:spPr>
            <a:xfrm>
              <a:off x="548638" y="645795"/>
              <a:ext cx="2638699" cy="335143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6758" y="672465"/>
              <a:ext cx="2539093" cy="331170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805" y="607423"/>
              <a:ext cx="2523309" cy="340287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05" r="18152"/>
            <a:stretch/>
          </p:blipFill>
          <p:spPr>
            <a:xfrm>
              <a:off x="9013372" y="613953"/>
              <a:ext cx="2730138" cy="340940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91010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7361" y="4676502"/>
            <a:ext cx="8530046" cy="12003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এসেছি বাঙ্গালি রাষ্ট্রভাষার লাল রাজপথ থেকে।</a:t>
            </a:r>
          </a:p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এসেছি বাঙ্গালি বঙ্গবন্ধু শেখ মুজিবর থেকে।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95"/>
          <a:stretch/>
        </p:blipFill>
        <p:spPr>
          <a:xfrm>
            <a:off x="557923" y="496390"/>
            <a:ext cx="5398740" cy="36184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4" t="3618" r="23029" b="5160"/>
          <a:stretch/>
        </p:blipFill>
        <p:spPr>
          <a:xfrm>
            <a:off x="6374674" y="509450"/>
            <a:ext cx="5381897" cy="3631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250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4" t="5394" r="7115" b="7054"/>
          <a:stretch/>
        </p:blipFill>
        <p:spPr>
          <a:xfrm>
            <a:off x="1724298" y="849085"/>
            <a:ext cx="2534193" cy="28999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6453052" y="4271554"/>
            <a:ext cx="4637314" cy="1938992"/>
          </a:xfrm>
          <a:prstGeom prst="rect">
            <a:avLst/>
          </a:prstGeom>
          <a:noFill/>
          <a:ln w="53975" cap="sq" cmpd="dbl">
            <a:solidFill>
              <a:schemeClr val="accent6"/>
            </a:solidFill>
            <a:prstDash val="sysDash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নবম-দশম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 (কবিতা) 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সময়- ৫০মিনিট 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তারিখ-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12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11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/২০১৯খ্রি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7646" y="4232365"/>
            <a:ext cx="4637314" cy="2031325"/>
          </a:xfrm>
          <a:prstGeom prst="rect">
            <a:avLst/>
          </a:prstGeom>
          <a:noFill/>
          <a:ln w="60325" cap="rnd" cmpd="dbl">
            <a:prstDash val="sysDash"/>
            <a:beve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নাথ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মগড়া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টাংগাইল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সদর,টাংগাইল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ctr"/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email-bishwanathdas07@gmail.com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11188" y="574765"/>
            <a:ext cx="2442755" cy="1015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6" t="3998" r="6306" b="5381"/>
          <a:stretch/>
        </p:blipFill>
        <p:spPr>
          <a:xfrm>
            <a:off x="7302136" y="888275"/>
            <a:ext cx="2547257" cy="28346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1532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8984" y="4715691"/>
            <a:ext cx="85300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আমি যে এসেছি জয়বাংলার বজ্রকন্ঠ থেকে । </a:t>
            </a:r>
          </a:p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আমি যে এসেছি একাত্তরের মুক্তিযুদ্ধ থেকে ।</a:t>
            </a: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34" y="953588"/>
            <a:ext cx="5357766" cy="3187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669" y="927462"/>
            <a:ext cx="5551714" cy="32787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669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8984" y="4715691"/>
            <a:ext cx="85300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এসেছি আমার পেছনে হাজার চরণচিহ্ন ফেলে । </a:t>
            </a:r>
          </a:p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শুধাও আমাকে ‘এতদূর তুমি কোন প্রেরণায় এলে?’</a:t>
            </a: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4" y="612593"/>
            <a:ext cx="9888583" cy="376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2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8984" y="4715691"/>
            <a:ext cx="85300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তবে তুমি বুঝি বাঙ্গালি জাতির বীজমন্ত্রটি শোন নাই –</a:t>
            </a:r>
          </a:p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‘সবার উপরে মানুষ সত্য,তাহার উপরে নাই।’ </a:t>
            </a: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9" b="10190"/>
          <a:stretch/>
        </p:blipFill>
        <p:spPr>
          <a:xfrm>
            <a:off x="561703" y="496388"/>
            <a:ext cx="5695406" cy="38404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744" y="483599"/>
            <a:ext cx="5107575" cy="3814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1905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8984" y="4715691"/>
            <a:ext cx="85300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একসাথে আছি,একসাথে বাচি,আজও একসাথে থাকবই - </a:t>
            </a:r>
          </a:p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 বিভেদের রেখা মুছে দিয়ে সাম্যের ছবি আঁকবই।  </a:t>
            </a: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72" y="770710"/>
            <a:ext cx="5364188" cy="33179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983" y="731520"/>
            <a:ext cx="5329646" cy="34224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240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22422" y="678117"/>
            <a:ext cx="3767098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 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85047" y="2918012"/>
            <a:ext cx="9749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41" y="1933303"/>
            <a:ext cx="4572000" cy="24427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2491" y="4689566"/>
            <a:ext cx="90394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আমার পরিচয় কবিতায় বাঙ্গালী জাতির ইতিহাসের এক সচিত্র রুপ উঠে আসে তা দলে আলোচনা কর 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90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4725" y="2486207"/>
            <a:ext cx="2922061" cy="110799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5196634"/>
              </p:ext>
            </p:extLst>
          </p:nvPr>
        </p:nvGraphicFramePr>
        <p:xfrm>
          <a:off x="8710551" y="4082737"/>
          <a:ext cx="2654437" cy="1097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Packager Shell Object" showAsIcon="1" r:id="rId4" imgW="1450440" imgH="488520" progId="Package">
                  <p:embed/>
                </p:oleObj>
              </mc:Choice>
              <mc:Fallback>
                <p:oleObj name="Packager Shell Object" showAsIcon="1" r:id="rId4" imgW="145044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710551" y="4082737"/>
                        <a:ext cx="2654437" cy="1097281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92D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744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19303" y="415708"/>
            <a:ext cx="3069771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 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771" y="1631655"/>
            <a:ext cx="5852160" cy="27966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1449976" y="4689566"/>
            <a:ext cx="9509760" cy="14465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১৯৭১ সালে বাংলাদেশ স্বাধীনতাযুদ্ধে জয় লাভ করে তা তুমি কতটুকু জানো,লিখে নিয়ে আসবে। 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576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2000" b="-8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81451" y="2549296"/>
            <a:ext cx="63624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ধন্যবাদ।  </a:t>
            </a:r>
            <a:endParaRPr lang="en-US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215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9269" y="679269"/>
            <a:ext cx="4219302" cy="92333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বলতো দেখি 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 </a:t>
            </a: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5978" y="1946366"/>
            <a:ext cx="514676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নাম কী?</a:t>
            </a:r>
          </a:p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বাবার নাম কী?</a:t>
            </a:r>
          </a:p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গ্রাম কোথায়? </a:t>
            </a:r>
          </a:p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 নাম কী?</a:t>
            </a:r>
          </a:p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 দ্বারা কি বুজায়?  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78777" y="5434148"/>
            <a:ext cx="6191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হ্যাঁ ,ঠিক বলেছো-আমার পরিচয়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54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75868" y="1585629"/>
            <a:ext cx="5643153" cy="92333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78285" y="3118005"/>
            <a:ext cx="4877470" cy="141577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আমার পরিচয়  </a:t>
            </a:r>
            <a:endParaRPr lang="bn-BD" sz="4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সৈয়দ শামসুল হক  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2" t="1050" r="21117" b="1315"/>
          <a:stretch/>
        </p:blipFill>
        <p:spPr>
          <a:xfrm>
            <a:off x="1397726" y="1279888"/>
            <a:ext cx="3378526" cy="37754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15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40926" y="901337"/>
            <a:ext cx="2664822" cy="10156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53343" y="2117720"/>
            <a:ext cx="6146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এই পাঠ শেষে শিক্ষার্থীরা --------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26080" y="3866606"/>
            <a:ext cx="8072846" cy="61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860766" y="2965268"/>
            <a:ext cx="8072846" cy="61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606732" y="3788229"/>
            <a:ext cx="8072846" cy="61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36024" y="3069003"/>
            <a:ext cx="8939605" cy="646331"/>
            <a:chOff x="836024" y="3069003"/>
            <a:chExt cx="8939605" cy="646331"/>
          </a:xfrm>
        </p:grpSpPr>
        <p:sp>
          <p:nvSpPr>
            <p:cNvPr id="16" name="TextBox 15"/>
            <p:cNvSpPr txBox="1"/>
            <p:nvPr/>
          </p:nvSpPr>
          <p:spPr>
            <a:xfrm>
              <a:off x="1585217" y="3069003"/>
              <a:ext cx="81904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কবি পরিচিতি বলতে পারবে ;  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Cube 2"/>
            <p:cNvSpPr/>
            <p:nvPr/>
          </p:nvSpPr>
          <p:spPr>
            <a:xfrm>
              <a:off x="836024" y="3187337"/>
              <a:ext cx="496388" cy="261257"/>
            </a:xfrm>
            <a:prstGeom prst="cub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62150" y="4419265"/>
            <a:ext cx="9666513" cy="646331"/>
            <a:chOff x="862150" y="4419265"/>
            <a:chExt cx="9666513" cy="646331"/>
          </a:xfrm>
        </p:grpSpPr>
        <p:sp>
          <p:nvSpPr>
            <p:cNvPr id="19" name="TextBox 18"/>
            <p:cNvSpPr txBox="1"/>
            <p:nvPr/>
          </p:nvSpPr>
          <p:spPr>
            <a:xfrm>
              <a:off x="1543429" y="4419265"/>
              <a:ext cx="89852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বাংলার গৌরবময় ঐতিহ্যর বিষয় সমন্ধে বর্ণনা করতে পারবে।  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Cube 17"/>
            <p:cNvSpPr/>
            <p:nvPr/>
          </p:nvSpPr>
          <p:spPr>
            <a:xfrm>
              <a:off x="862150" y="4558938"/>
              <a:ext cx="496388" cy="261257"/>
            </a:xfrm>
            <a:prstGeom prst="cub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49088" y="3788229"/>
            <a:ext cx="6531426" cy="646331"/>
            <a:chOff x="849088" y="3788229"/>
            <a:chExt cx="6531426" cy="646331"/>
          </a:xfrm>
        </p:grpSpPr>
        <p:sp>
          <p:nvSpPr>
            <p:cNvPr id="17" name="Cube 16"/>
            <p:cNvSpPr/>
            <p:nvPr/>
          </p:nvSpPr>
          <p:spPr>
            <a:xfrm>
              <a:off x="849088" y="3892732"/>
              <a:ext cx="496388" cy="261257"/>
            </a:xfrm>
            <a:prstGeom prst="cub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632856" y="3788229"/>
              <a:ext cx="57476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কবিতাটি শুদ্ধ উচ্চারনে পড়তে পারবে ; 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066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09169536"/>
              </p:ext>
            </p:extLst>
          </p:nvPr>
        </p:nvGraphicFramePr>
        <p:xfrm>
          <a:off x="1117599" y="1240971"/>
          <a:ext cx="10103395" cy="4766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58491" y="470262"/>
            <a:ext cx="3683726" cy="8309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33257" y="5786845"/>
            <a:ext cx="2599509" cy="5847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সৈয়দ শামসুল হক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00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48F02A-31A0-4CB9-A179-28467F22D6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E348F02A-31A0-4CB9-A179-28467F22D6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E348F02A-31A0-4CB9-A179-28467F22D6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E348F02A-31A0-4CB9-A179-28467F22D6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3FC64B-E729-4AEF-B087-91B48FE8C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643FC64B-E729-4AEF-B087-91B48FE8CB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643FC64B-E729-4AEF-B087-91B48FE8C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643FC64B-E729-4AEF-B087-91B48FE8C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F1E8A3-7D5A-4754-B7A3-89FB41002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graphicEl>
                                              <a:dgm id="{D6F1E8A3-7D5A-4754-B7A3-89FB410028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graphicEl>
                                              <a:dgm id="{D6F1E8A3-7D5A-4754-B7A3-89FB41002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graphicEl>
                                              <a:dgm id="{D6F1E8A3-7D5A-4754-B7A3-89FB41002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966CAB-5E8E-4BE3-9065-808D9B207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graphicEl>
                                              <a:dgm id="{4E966CAB-5E8E-4BE3-9065-808D9B207B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graphicEl>
                                              <a:dgm id="{4E966CAB-5E8E-4BE3-9065-808D9B207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graphicEl>
                                              <a:dgm id="{4E966CAB-5E8E-4BE3-9065-808D9B207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76707B-5DBB-4F8D-83C8-F09568300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graphicEl>
                                              <a:dgm id="{6076707B-5DBB-4F8D-83C8-F095683002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graphicEl>
                                              <a:dgm id="{6076707B-5DBB-4F8D-83C8-F09568300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graphicEl>
                                              <a:dgm id="{6076707B-5DBB-4F8D-83C8-F09568300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460193-1A0F-4BAA-80A2-9B43D1BE05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graphicEl>
                                              <a:dgm id="{E2460193-1A0F-4BAA-80A2-9B43D1BE05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graphicEl>
                                              <a:dgm id="{E2460193-1A0F-4BAA-80A2-9B43D1BE05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graphicEl>
                                              <a:dgm id="{E2460193-1A0F-4BAA-80A2-9B43D1BE05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F1F454-323A-4D84-9E71-452EC4F190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graphicEl>
                                              <a:dgm id="{C2F1F454-323A-4D84-9E71-452EC4F190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C2F1F454-323A-4D84-9E71-452EC4F190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graphicEl>
                                              <a:dgm id="{C2F1F454-323A-4D84-9E71-452EC4F190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6887E7-3BCA-43AF-97D8-365AEC2550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graphicEl>
                                              <a:dgm id="{D16887E7-3BCA-43AF-97D8-365AEC2550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graphicEl>
                                              <a:dgm id="{D16887E7-3BCA-43AF-97D8-365AEC2550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graphicEl>
                                              <a:dgm id="{D16887E7-3BCA-43AF-97D8-365AEC2550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EC6B6C-7752-4E6F-B511-E10D9449DE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graphicEl>
                                              <a:dgm id="{0EEC6B6C-7752-4E6F-B511-E10D9449DE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graphicEl>
                                              <a:dgm id="{0EEC6B6C-7752-4E6F-B511-E10D9449DE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graphicEl>
                                              <a:dgm id="{0EEC6B6C-7752-4E6F-B511-E10D9449DE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CDE4745-A4F0-45B3-9277-C7A68B667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>
                                            <p:graphicEl>
                                              <a:dgm id="{9CDE4745-A4F0-45B3-9277-C7A68B6678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graphicEl>
                                              <a:dgm id="{9CDE4745-A4F0-45B3-9277-C7A68B667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graphicEl>
                                              <a:dgm id="{9CDE4745-A4F0-45B3-9277-C7A68B667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DB3505-C152-49B1-8A0C-9E7C30027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">
                                            <p:graphicEl>
                                              <a:dgm id="{DEDB3505-C152-49B1-8A0C-9E7C30027E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graphicEl>
                                              <a:dgm id="{DEDB3505-C152-49B1-8A0C-9E7C30027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graphicEl>
                                              <a:dgm id="{DEDB3505-C152-49B1-8A0C-9E7C30027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5EB99B-F8EA-4F62-8162-02581A5FF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">
                                            <p:graphicEl>
                                              <a:dgm id="{335EB99B-F8EA-4F62-8162-02581A5FF3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>
                                            <p:graphicEl>
                                              <a:dgm id="{335EB99B-F8EA-4F62-8162-02581A5FF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graphicEl>
                                              <a:dgm id="{335EB99B-F8EA-4F62-8162-02581A5FF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68BD70-8563-40A3-9FEB-8EE7A744E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">
                                            <p:graphicEl>
                                              <a:dgm id="{9868BD70-8563-40A3-9FEB-8EE7A744E0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>
                                            <p:graphicEl>
                                              <a:dgm id="{9868BD70-8563-40A3-9FEB-8EE7A744E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>
                                            <p:graphicEl>
                                              <a:dgm id="{9868BD70-8563-40A3-9FEB-8EE7A744E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5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1602" y="1024725"/>
            <a:ext cx="368680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056011" y="3326449"/>
            <a:ext cx="578223" cy="484094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8776" y="3252651"/>
            <a:ext cx="698863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 সৈয়দ শামসুল হকের সংক্ষিপ্ত পরিচয় দাও?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39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72430" y="441833"/>
            <a:ext cx="3181958" cy="92333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 পাঠ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328" y="1600199"/>
            <a:ext cx="8834719" cy="45585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54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73199" y="338098"/>
            <a:ext cx="3004456" cy="92333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সরব পাঠ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836" y="1532965"/>
            <a:ext cx="9439835" cy="45988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35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1628</TotalTime>
  <Words>437</Words>
  <Application>Microsoft Office PowerPoint</Application>
  <PresentationFormat>Widescreen</PresentationFormat>
  <Paragraphs>73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bishwa nath das</dc:creator>
  <cp:lastModifiedBy>Windows User</cp:lastModifiedBy>
  <cp:revision>683</cp:revision>
  <dcterms:created xsi:type="dcterms:W3CDTF">2019-08-25T17:16:05Z</dcterms:created>
  <dcterms:modified xsi:type="dcterms:W3CDTF">2019-11-12T12:43:38Z</dcterms:modified>
</cp:coreProperties>
</file>