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0" r:id="rId3"/>
    <p:sldId id="271" r:id="rId4"/>
    <p:sldId id="262" r:id="rId5"/>
    <p:sldId id="263" r:id="rId6"/>
    <p:sldId id="264" r:id="rId7"/>
    <p:sldId id="265" r:id="rId8"/>
    <p:sldId id="266" r:id="rId9"/>
    <p:sldId id="267" r:id="rId10"/>
    <p:sldId id="272" r:id="rId11"/>
    <p:sldId id="268" r:id="rId12"/>
    <p:sldId id="26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0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1E9-FAD5-467F-8E23-132D815437F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4C3-7ACB-48B0-9D58-B9E36E628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5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1E9-FAD5-467F-8E23-132D815437F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4C3-7ACB-48B0-9D58-B9E36E628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2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1E9-FAD5-467F-8E23-132D815437F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4C3-7ACB-48B0-9D58-B9E36E628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9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1E9-FAD5-467F-8E23-132D815437F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4C3-7ACB-48B0-9D58-B9E36E628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5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1E9-FAD5-467F-8E23-132D815437F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4C3-7ACB-48B0-9D58-B9E36E628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7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1E9-FAD5-467F-8E23-132D815437F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4C3-7ACB-48B0-9D58-B9E36E628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1E9-FAD5-467F-8E23-132D815437F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4C3-7ACB-48B0-9D58-B9E36E628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6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1E9-FAD5-467F-8E23-132D815437F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4C3-7ACB-48B0-9D58-B9E36E628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6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1E9-FAD5-467F-8E23-132D815437F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4C3-7ACB-48B0-9D58-B9E36E628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9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1E9-FAD5-467F-8E23-132D815437F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4C3-7ACB-48B0-9D58-B9E36E628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2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C1E9-FAD5-467F-8E23-132D815437F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84C3-7ACB-48B0-9D58-B9E36E628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3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5C1E9-FAD5-467F-8E23-132D815437F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84C3-7ACB-48B0-9D58-B9E36E628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5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8.jpg"/><Relationship Id="rId7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1.jpg"/><Relationship Id="rId9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2187714"/>
            <a:ext cx="6629400" cy="70788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as-IN" sz="40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as-IN" sz="4000" b="1" dirty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as-IN" sz="40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0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..........</a:t>
            </a:r>
            <a:endParaRPr lang="en-US" sz="4000" b="1" dirty="0">
              <a:ln/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5" y="3635276"/>
            <a:ext cx="8382000" cy="2308324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 কি তা বলতে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মাছের নাম বলতে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কার্প জাতীয় মাছের বৈশিষ্ট্য উল্লেখ করতে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 অর্থনৈতিক গুরুত্ব ব্যাখ্যা করতে পারবে।</a:t>
            </a:r>
            <a:endParaRPr lang="en-AU" sz="3600" dirty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99" y="457200"/>
            <a:ext cx="2108200" cy="990600"/>
          </a:xfrm>
          <a:prstGeom prst="roundRect">
            <a:avLst>
              <a:gd name="adj" fmla="val 8594"/>
            </a:avLst>
          </a:prstGeom>
          <a:solidFill>
            <a:schemeClr val="tx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645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70857" y="365125"/>
            <a:ext cx="7696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 err="1" smtClean="0">
                <a:solidFill>
                  <a:srgbClr val="006600"/>
                </a:solidFill>
                <a:latin typeface="NikoshBAN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AU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AU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AU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AU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AU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AU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36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33600" y="1825625"/>
            <a:ext cx="4419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বনজ সম্পদ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খনিজ সম্পদ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পশু সম্পদ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মৎস্য সম্পদ</a:t>
            </a:r>
            <a:endParaRPr lang="en-AU" sz="3600" dirty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74535"/>
            <a:ext cx="3644306" cy="2564769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66244"/>
            <a:ext cx="3458361" cy="2564769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52400"/>
            <a:ext cx="5103925" cy="2470007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6" name="TextBox 5"/>
          <p:cNvSpPr txBox="1"/>
          <p:nvPr/>
        </p:nvSpPr>
        <p:spPr>
          <a:xfrm>
            <a:off x="761999" y="5393247"/>
            <a:ext cx="7606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তোমরা কি দেখতে পাচ্ছ</a:t>
            </a:r>
            <a:r>
              <a:rPr lang="bn-BD" sz="40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40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09175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 কাজে ব্যবহার করা হয়?</a:t>
            </a:r>
            <a:endParaRPr lang="en-AU" sz="36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5" y="393947"/>
            <a:ext cx="2643995" cy="1587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3947"/>
            <a:ext cx="2288147" cy="1737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0831">
            <a:off x="573477" y="1885344"/>
            <a:ext cx="184785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92" y="393947"/>
            <a:ext cx="2964289" cy="1737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2499101"/>
            <a:ext cx="3048000" cy="15394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6800" y="5029200"/>
            <a:ext cx="66495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তোমরা কি দেখতে পাচ্ছ?</a:t>
            </a:r>
            <a:endParaRPr lang="en-AU" sz="44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5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573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মাছ কাকে বলে?</a:t>
            </a:r>
            <a:endParaRPr lang="en-AU" sz="54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43460"/>
            <a:ext cx="6879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শীতল রক্ত বিশিষ্ট্য মেরুদন্ডী প্রাণী।</a:t>
            </a:r>
            <a:endParaRPr lang="en-AU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11366"/>
            <a:ext cx="3202655" cy="2302042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3" name="TextBox 2"/>
          <p:cNvSpPr txBox="1"/>
          <p:nvPr/>
        </p:nvSpPr>
        <p:spPr>
          <a:xfrm>
            <a:off x="481472" y="2764269"/>
            <a:ext cx="312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রুই মাছ</a:t>
            </a:r>
            <a:endParaRPr lang="en-AU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2002" y="2755321"/>
            <a:ext cx="261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শিং মাছ</a:t>
            </a:r>
            <a:endParaRPr lang="en-AU" sz="3200" dirty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0164" y="6179064"/>
            <a:ext cx="256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রুপচাঁদা মাছ</a:t>
            </a:r>
            <a:endParaRPr lang="en-AU" sz="2800" dirty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0" y="3739751"/>
            <a:ext cx="3611730" cy="2203849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7" name="TextBox 6"/>
          <p:cNvSpPr txBox="1"/>
          <p:nvPr/>
        </p:nvSpPr>
        <p:spPr>
          <a:xfrm>
            <a:off x="210441" y="6086731"/>
            <a:ext cx="364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কংকন মাছ</a:t>
            </a:r>
            <a:endParaRPr lang="en-AU" sz="3200" dirty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99" y="3596620"/>
            <a:ext cx="3431255" cy="2346980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461"/>
            <a:ext cx="3383130" cy="2439853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10" name="TextBox 9"/>
          <p:cNvSpPr txBox="1"/>
          <p:nvPr/>
        </p:nvSpPr>
        <p:spPr>
          <a:xfrm>
            <a:off x="445186" y="2764269"/>
            <a:ext cx="312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রুই মাছ</a:t>
            </a:r>
            <a:endParaRPr lang="en-AU" sz="3600" dirty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914" y="457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err="1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AU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AU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AU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AU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AU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AU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3600" dirty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3623" y="2362200"/>
            <a:ext cx="5904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600" dirty="0" err="1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AU" sz="3600" dirty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লোনা</a:t>
            </a:r>
            <a:r>
              <a:rPr lang="en-AU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AU" sz="3600" dirty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AU" sz="3600" dirty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AU" sz="3600" dirty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AU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3600" dirty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332191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কৈ,খলিশা,মাগুর,শোল,টাকি,রুই,কাতলা</a:t>
            </a:r>
            <a:endParaRPr lang="en-AU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0800" y="3365211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ইলিশ, ভেটকি, চিতল, শিল, ছুরি, ভাঙন,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তিমি</a:t>
            </a:r>
            <a:endParaRPr lang="en-AU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33" y="69304"/>
            <a:ext cx="2647170" cy="1724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8" y="2023811"/>
            <a:ext cx="2807050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92" y="1966912"/>
            <a:ext cx="2666100" cy="1805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8" y="4064167"/>
            <a:ext cx="2807050" cy="1961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69" y="1966912"/>
            <a:ext cx="2235666" cy="190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03" y="69304"/>
            <a:ext cx="2448924" cy="1724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404" y="6151764"/>
            <a:ext cx="871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 থেকে স্বাদু </a:t>
            </a:r>
            <a:r>
              <a:rPr lang="en-AU" sz="3600" dirty="0" err="1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AU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AU" sz="3600" dirty="0" err="1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লোনা</a:t>
            </a:r>
            <a:r>
              <a:rPr lang="en-AU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AU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AU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AU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AU" sz="3600" dirty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30" y="4102142"/>
            <a:ext cx="2860396" cy="1923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7" y="86220"/>
            <a:ext cx="28070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536448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এগুলো খুব তাড়াতাড়ি বাড়ে।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পুকুরে এককভাবে চাষ করা যায়।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খেতে খুব সুস্বাদু।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খাবার কম লাগে।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অল্প সময়ে অধিক লাভবান হওয়া যায়</a:t>
            </a:r>
            <a:endParaRPr lang="en-US" sz="3200" dirty="0" smtClean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485" y="891619"/>
            <a:ext cx="769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u="sng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কার্প জাতীয় মাছের কয়েকটি বৈশিষ্ট্য বলতে পারবে?</a:t>
            </a:r>
            <a:endParaRPr lang="en-AU" sz="3200" u="sng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চাষের অর্থনৈতিক গুরুত্ব বলতে পারবে?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72754"/>
            <a:ext cx="7924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পুষ্টির চাহিদা পূরণ করে।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আমিষের অভাব পূরণ করে।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কাজের সুযোগ সৃষ্টি করে।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বৈদেশিক মুদ্রা অর্জনে সহায়তা করে।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আর্থ-সামাজিক উন্নয়নে সাহায্য করে।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8293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97283"/>
            <a:ext cx="8610600" cy="6548715"/>
            <a:chOff x="803565" y="771760"/>
            <a:chExt cx="7543800" cy="53796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65" y="771760"/>
              <a:ext cx="7543800" cy="537966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glow rad="139700">
                <a:srgbClr val="00CC00">
                  <a:alpha val="40000"/>
                </a:srgbClr>
              </a:glow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997525" y="5917520"/>
              <a:ext cx="624840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HARUN AR RASHID</a:t>
              </a:r>
              <a:r>
                <a:rPr lang="en-US" sz="9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ASSISTANT TEACHER (ICT), JOT </a:t>
              </a:r>
              <a:r>
                <a:rPr lang="en-US" sz="9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ATAULLA DAKHIL MADRASAH</a:t>
              </a:r>
              <a:r>
                <a:rPr lang="en-US" sz="9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GOPALPUR , TANGAIL</a:t>
              </a:r>
              <a:endParaRPr lang="en-US" sz="9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7614" y="277284"/>
            <a:ext cx="90463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cap="none" spc="50" dirty="0" smtClean="0">
                <a:ln w="11430"/>
                <a:solidFill>
                  <a:srgbClr val="00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bn-IN" sz="6000" b="1" spc="50" dirty="0" smtClean="0">
                <a:ln w="11430"/>
                <a:solidFill>
                  <a:srgbClr val="00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b="1" cap="none" spc="50" dirty="0">
              <a:ln w="11430"/>
              <a:solidFill>
                <a:srgbClr val="00CC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1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20000" cy="485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800" b="1" u="sng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ক-দল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চাষযোগ্য মাছের কয়েকটি বৈশিষ্ট্য লিখ।</a:t>
            </a:r>
          </a:p>
          <a:p>
            <a:pPr>
              <a:buFont typeface="Wingdings" panose="05000000000000000000" pitchFamily="2" charset="2"/>
              <a:buChar char="q"/>
            </a:pPr>
            <a:endParaRPr lang="bn-BD" sz="18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খ-দল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 জাতীয় মাছের একটি তালিকা তৈরি কর।</a:t>
            </a:r>
          </a:p>
          <a:p>
            <a:pPr>
              <a:buFont typeface="Wingdings" panose="05000000000000000000" pitchFamily="2" charset="2"/>
              <a:buChar char="q"/>
            </a:pPr>
            <a:endParaRPr lang="bn-BD" sz="1000" b="1" dirty="0" smtClean="0"/>
          </a:p>
          <a:p>
            <a:pPr>
              <a:buFont typeface="Wingdings" panose="05000000000000000000" pitchFamily="2" charset="2"/>
              <a:buChar char="q"/>
            </a:pPr>
            <a:endParaRPr lang="bn-BD" sz="100" b="1" dirty="0" smtClean="0"/>
          </a:p>
          <a:p>
            <a:pPr marL="0" indent="0">
              <a:buNone/>
            </a:pPr>
            <a:endParaRPr lang="bn-BD" sz="100" b="1" dirty="0" smtClean="0"/>
          </a:p>
          <a:p>
            <a:pPr marL="0" indent="0">
              <a:buNone/>
            </a:pPr>
            <a:endParaRPr lang="bn-BD" sz="200" b="1" dirty="0" smtClean="0"/>
          </a:p>
          <a:p>
            <a:pPr marL="0" indent="0">
              <a:buNone/>
            </a:pPr>
            <a:r>
              <a:rPr lang="bn-BD" sz="200" b="1" dirty="0"/>
              <a:t> </a:t>
            </a:r>
            <a:endParaRPr lang="bn-BD" sz="200" b="1" dirty="0" smtClean="0"/>
          </a:p>
          <a:p>
            <a:pPr marL="0" indent="0">
              <a:buNone/>
            </a:pPr>
            <a:r>
              <a:rPr lang="bn-BD" sz="900" b="1" dirty="0" smtClean="0"/>
              <a:t> </a:t>
            </a:r>
            <a:endParaRPr lang="en-AU" sz="9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71" y="381000"/>
            <a:ext cx="2354855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93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74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2800" b="1" u="sng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সমাধান-</a:t>
            </a:r>
          </a:p>
          <a:p>
            <a:pPr marL="0" indent="0">
              <a:buNone/>
            </a:pPr>
            <a:r>
              <a:rPr lang="bn-BD" sz="2800" b="1" u="sng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ক-দল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sz="2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en-AU" sz="2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AU" sz="2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AU" sz="2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AU" sz="2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পুকুরে অনেক মাছ চাষ করা যায়।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 কম লাগে।</a:t>
            </a:r>
          </a:p>
          <a:p>
            <a:pPr marL="0" indent="0">
              <a:buNone/>
            </a:pPr>
            <a:r>
              <a:rPr lang="bn-BD" sz="2800" b="1" u="sng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খ-দল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u="sng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সিলভার কার্প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u="sng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গ্রাস কার্প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b="1" u="sng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তেলাপিয়া</a:t>
            </a:r>
          </a:p>
          <a:p>
            <a:pPr marL="514350" indent="-514350">
              <a:buFont typeface="+mj-lt"/>
              <a:buAutoNum type="arabicPeriod"/>
            </a:pPr>
            <a:endParaRPr lang="bn-BD" sz="20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bn-BD" sz="2800" b="1" dirty="0" smtClean="0"/>
          </a:p>
          <a:p>
            <a:pPr algn="ctr">
              <a:buFont typeface="Wingdings" panose="05000000000000000000" pitchFamily="2" charset="2"/>
              <a:buChar char="v"/>
            </a:pP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18293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36" y="457200"/>
            <a:ext cx="2103944" cy="847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14400" y="1894114"/>
            <a:ext cx="675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লোনা পানির ৩টি মাছের নাম বলো।</a:t>
            </a:r>
            <a:endParaRPr lang="en-AU" sz="44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200400"/>
            <a:ext cx="648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মাছ চাষের ১টি গুরুত্ব বলো।</a:t>
            </a:r>
            <a:endParaRPr lang="en-AU" sz="4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0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799"/>
            <a:ext cx="2819400" cy="266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77090" y="4876800"/>
            <a:ext cx="8534400" cy="1524000"/>
          </a:xfrm>
          <a:prstGeom prst="rect">
            <a:avLst/>
          </a:prstGeom>
          <a:ln w="4445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sx="1000" sy="1000" algn="ctr">
              <a:srgbClr val="00206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2000" b="1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AU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 কাকে বলে?</a:t>
            </a:r>
          </a:p>
          <a:p>
            <a:r>
              <a:rPr lang="bn-BD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AU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চাষযোগ্য পুকুরের বৈশিষ্ট্য লিখ।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04800"/>
            <a:ext cx="2296110" cy="1066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671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1835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8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 phot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41" y="304800"/>
            <a:ext cx="1205345" cy="1205345"/>
          </a:xfrm>
          <a:prstGeom prst="rect">
            <a:avLst/>
          </a:prstGeom>
          <a:noFill/>
          <a:ln w="254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25" y="2633024"/>
            <a:ext cx="3660006" cy="3490686"/>
          </a:xfrm>
          <a:prstGeom prst="rect">
            <a:avLst/>
          </a:prstGeom>
          <a:ln w="28575" cap="sq" cmpd="thickThin">
            <a:gradFill flip="none" rotWithShape="1">
              <a:gsLst>
                <a:gs pos="0">
                  <a:srgbClr val="0000FF">
                    <a:lumMod val="16000"/>
                  </a:srgbClr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0"/>
              <a:tileRect/>
            </a:gradFill>
            <a:prstDash val="solid"/>
            <a:miter lim="800000"/>
          </a:ln>
          <a:effectLst>
            <a:glow rad="63500">
              <a:srgbClr val="964B00"/>
            </a:glow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7" y="398318"/>
            <a:ext cx="2306784" cy="1111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" y="2633024"/>
            <a:ext cx="3737899" cy="3510812"/>
          </a:xfrm>
          <a:prstGeom prst="rect">
            <a:avLst/>
          </a:prstGeom>
          <a:ln w="508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36635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914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1200" b="1" dirty="0" smtClean="0"/>
              <a:t>	</a:t>
            </a:r>
            <a:r>
              <a:rPr lang="bn-BD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AU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485" y="2273036"/>
            <a:ext cx="41910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  <a:p>
            <a:r>
              <a:rPr lang="en-US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ষষ্ঠ	</a:t>
            </a:r>
          </a:p>
          <a:p>
            <a:r>
              <a:rPr lang="en-US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AU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পঞ্চম (পাঠ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৮</a:t>
            </a:r>
            <a:endParaRPr lang="en-AU" sz="32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AU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সাধাঃ পাঠঃ কৃষিজ উৎপাদন</a:t>
            </a:r>
          </a:p>
          <a:p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সময়ঃ ৫০ মিনিট</a:t>
            </a:r>
            <a:endParaRPr lang="en-US" sz="32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তাং-</a:t>
            </a:r>
            <a:r>
              <a:rPr lang="en-US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r>
              <a:rPr lang="en-US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-২০১</a:t>
            </a:r>
            <a:r>
              <a:rPr lang="en-US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AU" sz="32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58" y="337065"/>
            <a:ext cx="2345713" cy="762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3261349" cy="418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5" y="652212"/>
            <a:ext cx="3451309" cy="2471988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90" y="517478"/>
            <a:ext cx="3602433" cy="2471988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24" y="3729789"/>
            <a:ext cx="3562099" cy="2322957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5" name="TextBox 4"/>
          <p:cNvSpPr txBox="1"/>
          <p:nvPr/>
        </p:nvSpPr>
        <p:spPr>
          <a:xfrm>
            <a:off x="849468" y="3145014"/>
            <a:ext cx="2911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err="1" smtClean="0">
                <a:latin typeface="NikoshBAN" pitchFamily="2" charset="0"/>
                <a:cs typeface="NikoshBAN" panose="02000000000000000000" pitchFamily="2" charset="0"/>
              </a:rPr>
              <a:t>বনজ</a:t>
            </a:r>
            <a:r>
              <a:rPr lang="en-AU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AU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989466"/>
            <a:ext cx="322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খনিজ সম্পদ</a:t>
            </a:r>
            <a:endParaRPr lang="en-AU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5099" y="6208295"/>
            <a:ext cx="241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মৎস্য সম্পদ</a:t>
            </a:r>
            <a:endParaRPr lang="en-AU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a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85" y="3729789"/>
            <a:ext cx="3788193" cy="2478506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9" name="TextBox 8"/>
          <p:cNvSpPr txBox="1"/>
          <p:nvPr/>
        </p:nvSpPr>
        <p:spPr>
          <a:xfrm>
            <a:off x="1179095" y="6284273"/>
            <a:ext cx="25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পশু সম্পদ</a:t>
            </a:r>
            <a:endParaRPr lang="en-AU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4916" y="16897"/>
            <a:ext cx="413125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ছবি গুলোতে কি দেখতে পাচ্ছ </a:t>
            </a:r>
            <a:r>
              <a:rPr lang="bn-BD" sz="3200" b="1" dirty="0" smtClean="0">
                <a:solidFill>
                  <a:srgbClr val="006600"/>
                </a:solidFill>
              </a:rPr>
              <a:t>?</a:t>
            </a:r>
            <a:endParaRPr lang="en-AU" sz="3200" b="1" dirty="0" smtClean="0">
              <a:solidFill>
                <a:srgbClr val="006600"/>
              </a:solidFill>
            </a:endParaRPr>
          </a:p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2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957" y="5714999"/>
            <a:ext cx="2911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বনজ</a:t>
            </a:r>
            <a:r>
              <a:rPr lang="en-AU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AU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7347" y="304800"/>
            <a:ext cx="560602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ছবি গুলোতে কি দেখতে পাচ্ছ </a:t>
            </a:r>
            <a:r>
              <a:rPr lang="bn-BD" sz="4400" b="1" dirty="0" smtClean="0">
                <a:solidFill>
                  <a:srgbClr val="006600"/>
                </a:solidFill>
              </a:rPr>
              <a:t>?</a:t>
            </a:r>
            <a:endParaRPr lang="en-AU" sz="4400" b="1" dirty="0" smtClean="0">
              <a:solidFill>
                <a:srgbClr val="006600"/>
              </a:solidFill>
            </a:endParaRPr>
          </a:p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57" y="1447800"/>
            <a:ext cx="6019800" cy="4038600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38702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584" y="5596188"/>
            <a:ext cx="3224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খনিজ সম্পদ</a:t>
            </a:r>
            <a:endParaRPr lang="en-AU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99" y="1143000"/>
            <a:ext cx="5966635" cy="4343400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6" name="Rectangle 5"/>
          <p:cNvSpPr/>
          <p:nvPr/>
        </p:nvSpPr>
        <p:spPr>
          <a:xfrm>
            <a:off x="1861577" y="228362"/>
            <a:ext cx="560602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ছবি গুলোতে কি দেখতে পাচ্ছ </a:t>
            </a:r>
            <a:r>
              <a:rPr lang="bn-BD" sz="4400" b="1" dirty="0" smtClean="0">
                <a:solidFill>
                  <a:srgbClr val="006600"/>
                </a:solidFill>
              </a:rPr>
              <a:t>?</a:t>
            </a:r>
            <a:endParaRPr lang="en-AU" sz="4400" b="1" dirty="0" smtClean="0">
              <a:solidFill>
                <a:srgbClr val="006600"/>
              </a:solidFill>
            </a:endParaRPr>
          </a:p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2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1577" y="228362"/>
            <a:ext cx="560602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ছবি গুলোতে কি দেখতে পাচ্ছ </a:t>
            </a:r>
            <a:r>
              <a:rPr lang="bn-BD" sz="4400" b="1" dirty="0" smtClean="0">
                <a:solidFill>
                  <a:srgbClr val="006600"/>
                </a:solidFill>
              </a:rPr>
              <a:t>?</a:t>
            </a:r>
            <a:endParaRPr lang="en-AU" sz="4400" b="1" dirty="0" smtClean="0">
              <a:solidFill>
                <a:srgbClr val="006600"/>
              </a:solidFill>
            </a:endParaRPr>
          </a:p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37003"/>
            <a:ext cx="3809999" cy="3311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6425" y="5114183"/>
            <a:ext cx="241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মৎস্য সম্পদ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28" y="1337003"/>
            <a:ext cx="3651072" cy="3311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407" y="5114183"/>
            <a:ext cx="2574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পশু সম্পদ</a:t>
            </a:r>
            <a:endParaRPr lang="en-AU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চাষযোগ্য </a:t>
            </a:r>
            <a:r>
              <a:rPr lang="bn-BD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 পরিচিতি , বৈশিষ্ট্য ও </a:t>
            </a:r>
            <a:r>
              <a:rPr lang="bn-BD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AU" sz="40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336</Words>
  <Application>Microsoft Office PowerPoint</Application>
  <PresentationFormat>On-screen Show (4:3)</PresentationFormat>
  <Paragraphs>87</Paragraphs>
  <Slides>24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harun</cp:lastModifiedBy>
  <cp:revision>11</cp:revision>
  <dcterms:created xsi:type="dcterms:W3CDTF">2019-11-12T13:31:27Z</dcterms:created>
  <dcterms:modified xsi:type="dcterms:W3CDTF">2019-11-12T15:26:32Z</dcterms:modified>
</cp:coreProperties>
</file>