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2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5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35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3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1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8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7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5069D3A-786E-4B31-B71C-EEC4A4D8A010}" type="datetimeFigureOut">
              <a:rPr lang="en-US" smtClean="0"/>
              <a:t>03-Nov-19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A657D74-9403-476C-8DF7-EDF78916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1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60A0B44-C3F5-4061-9A94-03BC6F12A11A}"/>
              </a:ext>
            </a:extLst>
          </p:cNvPr>
          <p:cNvSpPr txBox="1"/>
          <p:nvPr/>
        </p:nvSpPr>
        <p:spPr>
          <a:xfrm>
            <a:off x="1246910" y="457201"/>
            <a:ext cx="102800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>
                <a:ln/>
                <a:solidFill>
                  <a:srgbClr val="7030A0"/>
                </a:solidFill>
              </a:rPr>
              <a:t>আ</a:t>
            </a:r>
            <a:r>
              <a:rPr lang="as-IN" sz="5400" b="1" dirty="0">
                <a:ln/>
                <a:solidFill>
                  <a:srgbClr val="7030A0"/>
                </a:solidFill>
              </a:rPr>
              <a:t>জ</a:t>
            </a:r>
            <a:r>
              <a:rPr lang="en-US" sz="5400" b="1" dirty="0" err="1">
                <a:ln/>
                <a:solidFill>
                  <a:srgbClr val="7030A0"/>
                </a:solidFill>
              </a:rPr>
              <a:t>কের</a:t>
            </a:r>
            <a:r>
              <a:rPr lang="en-US" sz="5400" b="1" dirty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7030A0"/>
                </a:solidFill>
              </a:rPr>
              <a:t>পাঠে</a:t>
            </a:r>
            <a:r>
              <a:rPr lang="en-US" sz="5400" b="1" dirty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7030A0"/>
                </a:solidFill>
              </a:rPr>
              <a:t>সবাইকে</a:t>
            </a:r>
            <a:r>
              <a:rPr lang="en-US" sz="5400" b="1" dirty="0">
                <a:ln/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ln/>
                <a:solidFill>
                  <a:srgbClr val="7030A0"/>
                </a:solidFill>
              </a:rPr>
              <a:t>স্বাগত</a:t>
            </a:r>
            <a:endParaRPr lang="en-US" sz="5400" b="1" dirty="0">
              <a:ln/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CB4AF-4341-47E5-B138-2A74836B0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93" y="1467543"/>
            <a:ext cx="8948691" cy="4933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490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9EFE75-4B23-4A69-82D1-013494CEE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0" t="29037" r="21251" b="24889"/>
          <a:stretch/>
        </p:blipFill>
        <p:spPr>
          <a:xfrm>
            <a:off x="2661920" y="243840"/>
            <a:ext cx="7132320" cy="4704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1808F-DA98-4F06-840B-0F16323D3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038" y="4227553"/>
            <a:ext cx="2066723" cy="536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574197-201C-4C89-94B4-ACE3BAE69EF8}"/>
              </a:ext>
            </a:extLst>
          </p:cNvPr>
          <p:cNvSpPr txBox="1"/>
          <p:nvPr/>
        </p:nvSpPr>
        <p:spPr>
          <a:xfrm>
            <a:off x="3281680" y="5415280"/>
            <a:ext cx="6146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FF0000"/>
                </a:solidFill>
              </a:rPr>
              <a:t>পলাশ ফুল ফুটেছে।</a:t>
            </a:r>
            <a:endParaRPr lang="en-US" sz="4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7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735E0-4F82-4442-980A-0EDBC2DE9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926" y="4475085"/>
            <a:ext cx="3810000" cy="2133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A05B98-23C7-4912-AA7C-9A95619C8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31" y="558940"/>
            <a:ext cx="4687006" cy="57401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E582A2-B786-4EC4-A4FE-BCF56E6A7687}"/>
              </a:ext>
            </a:extLst>
          </p:cNvPr>
          <p:cNvSpPr/>
          <p:nvPr/>
        </p:nvSpPr>
        <p:spPr>
          <a:xfrm>
            <a:off x="7093258" y="843379"/>
            <a:ext cx="3861787" cy="967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4F63D2-4586-4D41-A778-A32C06E31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648" y="186431"/>
            <a:ext cx="2207915" cy="3116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CA21F0-7197-4197-AC41-B8FF46BDC7CA}"/>
              </a:ext>
            </a:extLst>
          </p:cNvPr>
          <p:cNvSpPr txBox="1"/>
          <p:nvPr/>
        </p:nvSpPr>
        <p:spPr>
          <a:xfrm>
            <a:off x="1236955" y="363985"/>
            <a:ext cx="4456590" cy="76944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>
                <a:ln/>
                <a:solidFill>
                  <a:srgbClr val="00B050"/>
                </a:solidFill>
              </a:rPr>
              <a:t>পাঠ্য</a:t>
            </a:r>
            <a:r>
              <a:rPr lang="en-US" sz="4400" b="1" dirty="0">
                <a:ln/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</a:rPr>
              <a:t>বই</a:t>
            </a:r>
            <a:r>
              <a:rPr lang="en-US" sz="4400" b="1" dirty="0">
                <a:ln/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ln/>
                <a:solidFill>
                  <a:srgbClr val="00B050"/>
                </a:solidFill>
              </a:rPr>
              <a:t>সংযোগ</a:t>
            </a:r>
            <a:endParaRPr lang="en-US" sz="4400" b="1" dirty="0">
              <a:ln/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5A5AB-F2A6-4818-AACC-FFEE511835E5}"/>
              </a:ext>
            </a:extLst>
          </p:cNvPr>
          <p:cNvSpPr txBox="1"/>
          <p:nvPr/>
        </p:nvSpPr>
        <p:spPr>
          <a:xfrm>
            <a:off x="470920" y="1553193"/>
            <a:ext cx="468700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/>
              <a:t>তোমরা তোমাদের বাংলা বই এর ১৬ পৃষ্ঠা বের করে পড়ার নিচে আঙুল দাও এবং আমার সাথে পড়ো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52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650"/>
                            </p:stCondLst>
                            <p:childTnLst>
                              <p:par>
                                <p:cTn id="37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B405EC04-DA15-4ACF-A54A-481738DC3C63}"/>
              </a:ext>
            </a:extLst>
          </p:cNvPr>
          <p:cNvSpPr/>
          <p:nvPr/>
        </p:nvSpPr>
        <p:spPr>
          <a:xfrm>
            <a:off x="3129280" y="487680"/>
            <a:ext cx="3647440" cy="1554480"/>
          </a:xfrm>
          <a:prstGeom prst="downArrowCallout">
            <a:avLst>
              <a:gd name="adj1" fmla="val 22386"/>
              <a:gd name="adj2" fmla="val 24346"/>
              <a:gd name="adj3" fmla="val 28268"/>
              <a:gd name="adj4" fmla="val 61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/>
              <a:t>দলগত কাজ</a:t>
            </a: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61C461-DE7C-4E43-99B5-3029B0931B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635000"/>
            <a:ext cx="3495040" cy="24892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7C39A6-2192-4EFE-8ABB-4BFACC28CDFA}"/>
              </a:ext>
            </a:extLst>
          </p:cNvPr>
          <p:cNvSpPr txBox="1"/>
          <p:nvPr/>
        </p:nvSpPr>
        <p:spPr>
          <a:xfrm>
            <a:off x="1859280" y="2223869"/>
            <a:ext cx="491744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পাঠ্যাংশটুকু দলে পড়ো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87317-5661-42D1-88D6-3F00F4867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83" y="3636109"/>
            <a:ext cx="4452797" cy="2011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501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BEDF2C-02AA-4960-8AD6-12BA5BD2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30" y="400685"/>
            <a:ext cx="2781300" cy="333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C559F9-E196-47AA-9256-E7C50105788A}"/>
              </a:ext>
            </a:extLst>
          </p:cNvPr>
          <p:cNvSpPr txBox="1"/>
          <p:nvPr/>
        </p:nvSpPr>
        <p:spPr>
          <a:xfrm>
            <a:off x="3158491" y="680720"/>
            <a:ext cx="390144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rgbClr val="7030A0"/>
                </a:solidFill>
              </a:rPr>
              <a:t>একক কাজ</a:t>
            </a:r>
            <a:endParaRPr lang="en-US" sz="4000" b="1" dirty="0">
              <a:ln/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0711E-9746-4607-B2A8-8844CDA71FA2}"/>
              </a:ext>
            </a:extLst>
          </p:cNvPr>
          <p:cNvSpPr txBox="1"/>
          <p:nvPr/>
        </p:nvSpPr>
        <p:spPr>
          <a:xfrm>
            <a:off x="2214247" y="2228671"/>
            <a:ext cx="518223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</a:rPr>
              <a:t>পাঠ থেকে যুক্তবর্ণ খুঁজে বের করে খাতায় লেখ।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E21011-72EA-4064-9B61-B56EC95EE3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14" y="4197945"/>
            <a:ext cx="7574936" cy="20499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828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F21890-B1F0-4E25-9BC1-CE29CF9AFE86}"/>
              </a:ext>
            </a:extLst>
          </p:cNvPr>
          <p:cNvSpPr txBox="1"/>
          <p:nvPr/>
        </p:nvSpPr>
        <p:spPr>
          <a:xfrm>
            <a:off x="3545840" y="609601"/>
            <a:ext cx="4297680" cy="6400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  <a:solidFill>
                  <a:srgbClr val="FF0000"/>
                </a:solidFill>
              </a:rPr>
              <a:t>এসো মিলিয়ে নেই</a:t>
            </a:r>
            <a:endParaRPr lang="en-US" sz="3600" b="1" dirty="0">
              <a:ln/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7931-E5F6-45F7-98CB-632D614B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05" y="2113234"/>
            <a:ext cx="2484681" cy="14224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FE9B7-D11E-4216-823D-4FB6A63E4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" y="4326845"/>
            <a:ext cx="2575783" cy="14224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C9C42A-1D4D-4AB5-A312-9E5792B779DC}"/>
              </a:ext>
            </a:extLst>
          </p:cNvPr>
          <p:cNvSpPr txBox="1"/>
          <p:nvPr/>
        </p:nvSpPr>
        <p:spPr>
          <a:xfrm>
            <a:off x="3464561" y="2228671"/>
            <a:ext cx="19812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</a:rPr>
              <a:t>ব্র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DF5D4-6A5C-44F3-B5D0-51E61CF128FB}"/>
              </a:ext>
            </a:extLst>
          </p:cNvPr>
          <p:cNvSpPr/>
          <p:nvPr/>
        </p:nvSpPr>
        <p:spPr>
          <a:xfrm>
            <a:off x="6096000" y="2113234"/>
            <a:ext cx="1747520" cy="131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3D091-78F0-4D96-ABBF-3B1FB118C384}"/>
              </a:ext>
            </a:extLst>
          </p:cNvPr>
          <p:cNvSpPr txBox="1"/>
          <p:nvPr/>
        </p:nvSpPr>
        <p:spPr>
          <a:xfrm>
            <a:off x="6578600" y="2270459"/>
            <a:ext cx="782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/>
              <a:t>ব</a:t>
            </a:r>
            <a:endParaRPr lang="en-US" sz="6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A67E6-4B18-4D70-B37E-6F879F6A263E}"/>
              </a:ext>
            </a:extLst>
          </p:cNvPr>
          <p:cNvSpPr/>
          <p:nvPr/>
        </p:nvSpPr>
        <p:spPr>
          <a:xfrm>
            <a:off x="8493759" y="2113234"/>
            <a:ext cx="2641600" cy="131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</a:rPr>
              <a:t>র ফলা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FDE02C-EDED-442A-AC1A-38E98A5C38CE}"/>
              </a:ext>
            </a:extLst>
          </p:cNvPr>
          <p:cNvSpPr/>
          <p:nvPr/>
        </p:nvSpPr>
        <p:spPr>
          <a:xfrm>
            <a:off x="3352800" y="4326846"/>
            <a:ext cx="1981200" cy="1422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0000"/>
                </a:solidFill>
              </a:rPr>
              <a:t>ল্গ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125B5F-3E0A-458C-BD29-15862D46BAF5}"/>
              </a:ext>
            </a:extLst>
          </p:cNvPr>
          <p:cNvSpPr/>
          <p:nvPr/>
        </p:nvSpPr>
        <p:spPr>
          <a:xfrm>
            <a:off x="5928583" y="4326846"/>
            <a:ext cx="1914937" cy="13969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</a:rPr>
              <a:t>ল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1BE3C-364B-4BCA-80DE-0EFC5624DE1C}"/>
              </a:ext>
            </a:extLst>
          </p:cNvPr>
          <p:cNvSpPr/>
          <p:nvPr/>
        </p:nvSpPr>
        <p:spPr>
          <a:xfrm>
            <a:off x="8493759" y="4326846"/>
            <a:ext cx="1914937" cy="14224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</a:rPr>
              <a:t>গ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D117A5-31CA-412B-A22B-0CB11DE4274B}"/>
              </a:ext>
            </a:extLst>
          </p:cNvPr>
          <p:cNvSpPr txBox="1"/>
          <p:nvPr/>
        </p:nvSpPr>
        <p:spPr>
          <a:xfrm>
            <a:off x="4323427" y="559294"/>
            <a:ext cx="2796466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মূল্যায়ন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5E6C7-FB58-4344-8ACC-1058D253F191}"/>
              </a:ext>
            </a:extLst>
          </p:cNvPr>
          <p:cNvSpPr txBox="1"/>
          <p:nvPr/>
        </p:nvSpPr>
        <p:spPr>
          <a:xfrm>
            <a:off x="1260630" y="2105561"/>
            <a:ext cx="77857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b="1" dirty="0">
                <a:ln/>
                <a:solidFill>
                  <a:srgbClr val="002060"/>
                </a:solidFill>
              </a:rPr>
              <a:t>পাঠ্যাংশটুকু প্রত্যেকে স্পষ্ট ও প্রমিত উচ্চারণে পড়ো।</a:t>
            </a:r>
            <a:endParaRPr lang="en-US" sz="4000" b="1" dirty="0">
              <a:ln/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CEE6A-DA83-468F-B640-ED1C49AC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06" y="4048333"/>
            <a:ext cx="7602371" cy="2072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1C95F4-A98F-4FEB-AD60-B6A1336D5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92" y="466357"/>
            <a:ext cx="3098307" cy="24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5A3F5-B674-4384-A379-82B3073872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" y="369811"/>
            <a:ext cx="2512381" cy="20893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3F091-1FFC-4A7F-99D2-2B3AB1923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82" y="4301647"/>
            <a:ext cx="2143125" cy="2143125"/>
          </a:xfrm>
          <a:prstGeom prst="rect">
            <a:avLst/>
          </a:prstGeom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98B01742-A437-40D7-AD13-CB0EFBFF1C53}"/>
              </a:ext>
            </a:extLst>
          </p:cNvPr>
          <p:cNvSpPr/>
          <p:nvPr/>
        </p:nvSpPr>
        <p:spPr>
          <a:xfrm>
            <a:off x="3098306" y="1877628"/>
            <a:ext cx="8735627" cy="124287"/>
          </a:xfrm>
          <a:prstGeom prst="flowChartTerminator">
            <a:avLst/>
          </a:prstGeom>
          <a:solidFill>
            <a:srgbClr val="00B0F0"/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5866B-62BA-4B50-9459-111EE23229FB}"/>
              </a:ext>
            </a:extLst>
          </p:cNvPr>
          <p:cNvSpPr txBox="1"/>
          <p:nvPr/>
        </p:nvSpPr>
        <p:spPr>
          <a:xfrm>
            <a:off x="4882718" y="639192"/>
            <a:ext cx="4785065" cy="1015663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0070C0"/>
                </a:solidFill>
              </a:rPr>
              <a:t>বাড়ির কাজ</a:t>
            </a:r>
            <a:endParaRPr lang="en-US" sz="6000" b="1" dirty="0">
              <a:ln/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5CE96-D76F-4A09-9D8E-CE4FACAE4472}"/>
              </a:ext>
            </a:extLst>
          </p:cNvPr>
          <p:cNvSpPr txBox="1"/>
          <p:nvPr/>
        </p:nvSpPr>
        <p:spPr>
          <a:xfrm>
            <a:off x="1961965" y="3429000"/>
            <a:ext cx="6613864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dirty="0">
                <a:ln/>
                <a:solidFill>
                  <a:srgbClr val="C620A2"/>
                </a:solidFill>
              </a:rPr>
              <a:t>ল্গ যুক্তবর্ণ দিয়ে ২ টি শব্দ লিখে আনবে।</a:t>
            </a:r>
            <a:endParaRPr lang="en-US" sz="4400" b="1" dirty="0">
              <a:ln/>
              <a:solidFill>
                <a:srgbClr val="C620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3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D9B0AE-4739-4A54-B4FF-1E37D8E56AB0}"/>
              </a:ext>
            </a:extLst>
          </p:cNvPr>
          <p:cNvSpPr txBox="1"/>
          <p:nvPr/>
        </p:nvSpPr>
        <p:spPr>
          <a:xfrm>
            <a:off x="1571347" y="426128"/>
            <a:ext cx="79810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সকলকে ধন্যবাদ</a:t>
            </a:r>
            <a:endParaRPr lang="en-US" sz="72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02B5E6-0DD8-4C3F-8FC1-913DBF99E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0" t="29249" r="34255" b="37346"/>
          <a:stretch/>
        </p:blipFill>
        <p:spPr>
          <a:xfrm>
            <a:off x="2639626" y="1393793"/>
            <a:ext cx="6087124" cy="462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778" y="508484"/>
            <a:ext cx="2833511" cy="11058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পরিচিতি</a:t>
            </a:r>
            <a:r>
              <a:rPr kumimoji="0" lang="bn-BD" sz="6600" b="1" i="0" u="none" strike="noStrike" kern="0" cap="none" spc="0" normalizeH="0" baseline="0" noProof="0" dirty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endParaRPr kumimoji="0" lang="en-US" sz="6600" b="1" i="0" u="none" strike="noStrike" kern="0" cap="none" spc="0" normalizeH="0" baseline="0" noProof="0" dirty="0">
              <a:ln/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89" y="3386027"/>
            <a:ext cx="686098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নিশাদ জাহান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সহকারি শিক্ষক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১০নং ডোবরা সরকারি প্রাথমিক বিদ্যালয়</a:t>
            </a:r>
            <a:endParaRPr kumimoji="0" lang="en-US" sz="3200" b="1" i="0" u="none" strike="noStrike" kern="0" cap="none" spc="0" normalizeH="0" baseline="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b="1" kern="0" dirty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বোয়ালমারি,ফরিদপুর।</a:t>
            </a:r>
            <a:endParaRPr kumimoji="0" lang="en-US" sz="4000" b="1" i="0" u="none" strike="noStrike" kern="0" cap="none" spc="0" normalizeH="0" baseline="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35" y="1061397"/>
            <a:ext cx="2493480" cy="2006181"/>
          </a:xfrm>
          <a:prstGeom prst="roundRect">
            <a:avLst>
              <a:gd name="adj" fmla="val 18854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 flipV="1">
            <a:off x="5914791" y="1614311"/>
            <a:ext cx="11400" cy="3114462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65810" y="2793106"/>
            <a:ext cx="5928361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শ্রেণিঃ</a:t>
            </a:r>
            <a:r>
              <a:rPr kumimoji="0" lang="en-US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৩য়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বিষয়ঃ</a:t>
            </a:r>
            <a:r>
              <a:rPr kumimoji="0" lang="en-US" sz="4400" b="1" i="0" u="none" strike="noStrike" kern="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বাংলা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অধ্যায়ঃ </a:t>
            </a:r>
            <a:r>
              <a:rPr kumimoji="0" lang="bn-IN" sz="44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৫</a:t>
            </a:r>
            <a:endParaRPr kumimoji="0" lang="bn-BD" sz="44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cs typeface="NikoshBAN"/>
              </a:rPr>
              <a:t>পাঠ শিরোনামঃ</a:t>
            </a:r>
            <a:r>
              <a:rPr lang="bn-IN" sz="4000" b="1" kern="0" dirty="0">
                <a:ln/>
                <a:solidFill>
                  <a:srgbClr val="FF0000"/>
                </a:solidFill>
                <a:latin typeface="NikoshBAN"/>
                <a:cs typeface="NikoshBAN"/>
              </a:rPr>
              <a:t>ভাষাশহিদদের কথা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cs typeface="NikoshBAN"/>
              </a:rPr>
              <a:t>পাঠ্যাংশ:ফেব্রুয়ারি</a:t>
            </a:r>
            <a:r>
              <a:rPr kumimoji="0" lang="bn-IN" sz="4000" b="1" i="0" u="none" strike="noStrike" kern="0" cap="none" spc="0" normalizeH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/>
                <a:cs typeface="NikoshBAN"/>
              </a:rPr>
              <a:t> মাসের......পলাশ ফুল ফুটেছে।</a:t>
            </a:r>
            <a:endParaRPr kumimoji="0" lang="bn-BD" sz="4000" b="1" i="0" u="none" strike="noStrike" kern="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06533" y="2761654"/>
            <a:ext cx="0" cy="3178918"/>
          </a:xfrm>
          <a:prstGeom prst="line">
            <a:avLst/>
          </a:prstGeom>
          <a:ln w="57150"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3576918"/>
            <a:ext cx="0" cy="2823882"/>
          </a:xfrm>
          <a:prstGeom prst="line">
            <a:avLst/>
          </a:prstGeom>
          <a:ln w="57150"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93040-7EDA-440D-B16F-4834B755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6FD7-1204-4197-B6C0-48BDE56ACDCE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157D00-0864-4021-BD50-CA5555C24B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069" y="612837"/>
            <a:ext cx="1760160" cy="22091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3196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1A47C2-1E3A-493F-8912-5054F33DA6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3" t="50847" r="17864" b="12492"/>
          <a:stretch/>
        </p:blipFill>
        <p:spPr>
          <a:xfrm>
            <a:off x="2734322" y="1506984"/>
            <a:ext cx="5468645" cy="3844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0EF5B6-6725-4752-A882-5D26FE8502AD}"/>
              </a:ext>
            </a:extLst>
          </p:cNvPr>
          <p:cNvSpPr txBox="1"/>
          <p:nvPr/>
        </p:nvSpPr>
        <p:spPr>
          <a:xfrm>
            <a:off x="1305018" y="683581"/>
            <a:ext cx="9871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তোমরা কি জানো, আমাদের মায়ের ভাষা কী?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A2262-9974-4946-A221-489E99DFC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698" y="4331080"/>
            <a:ext cx="1719221" cy="2261812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763BB75-420A-49DD-84DC-155F07161D22}"/>
              </a:ext>
            </a:extLst>
          </p:cNvPr>
          <p:cNvSpPr/>
          <p:nvPr/>
        </p:nvSpPr>
        <p:spPr>
          <a:xfrm>
            <a:off x="8886548" y="2610035"/>
            <a:ext cx="2290439" cy="1296140"/>
          </a:xfrm>
          <a:prstGeom prst="wedgeEllipseCallout">
            <a:avLst>
              <a:gd name="adj1" fmla="val 20731"/>
              <a:gd name="adj2" fmla="val 1029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</a:rPr>
              <a:t>বাংলা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981C2-5AA0-4656-A96F-5DE0879B9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94" y="1528762"/>
            <a:ext cx="5695950" cy="38004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3908C-AB86-41D2-87E4-DFA55DF4A3DD}"/>
              </a:ext>
            </a:extLst>
          </p:cNvPr>
          <p:cNvSpPr txBox="1"/>
          <p:nvPr/>
        </p:nvSpPr>
        <p:spPr>
          <a:xfrm>
            <a:off x="2104008" y="594804"/>
            <a:ext cx="826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নিচের ছবিটি ভালো করে দেখো</a:t>
            </a:r>
            <a:endParaRPr lang="en-US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1831B-A089-4A16-A755-001C908BBD78}"/>
              </a:ext>
            </a:extLst>
          </p:cNvPr>
          <p:cNvSpPr txBox="1"/>
          <p:nvPr/>
        </p:nvSpPr>
        <p:spPr>
          <a:xfrm>
            <a:off x="3144740" y="623518"/>
            <a:ext cx="744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এটা কীসের ছবি?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273BF-6CD8-4668-9EE5-79975769A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352" y="4563122"/>
            <a:ext cx="1719221" cy="2041696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5C8B354-58DA-43D4-BD53-3E01764152B5}"/>
              </a:ext>
            </a:extLst>
          </p:cNvPr>
          <p:cNvSpPr/>
          <p:nvPr/>
        </p:nvSpPr>
        <p:spPr>
          <a:xfrm>
            <a:off x="9516862" y="2858610"/>
            <a:ext cx="2198615" cy="1439921"/>
          </a:xfrm>
          <a:prstGeom prst="wedgeEllipseCallout">
            <a:avLst>
              <a:gd name="adj1" fmla="val 5772"/>
              <a:gd name="adj2" fmla="val 8367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শহিদ মিনারের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08D11-11CA-4E0E-A369-F50AA5719DF2}"/>
              </a:ext>
            </a:extLst>
          </p:cNvPr>
          <p:cNvSpPr txBox="1"/>
          <p:nvPr/>
        </p:nvSpPr>
        <p:spPr>
          <a:xfrm>
            <a:off x="1822881" y="673036"/>
            <a:ext cx="9250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এখানে আমরা কেন যাই, জানো?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F7EA89-4F17-4824-ADD8-3BF4CD80E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71427" y="4767308"/>
            <a:ext cx="1774098" cy="1816517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800296CE-0E76-4BD1-B08F-F1F25597CA7E}"/>
              </a:ext>
            </a:extLst>
          </p:cNvPr>
          <p:cNvSpPr/>
          <p:nvPr/>
        </p:nvSpPr>
        <p:spPr>
          <a:xfrm>
            <a:off x="371427" y="3355760"/>
            <a:ext cx="2377575" cy="1065320"/>
          </a:xfrm>
          <a:prstGeom prst="wedgeEllipseCallout">
            <a:avLst>
              <a:gd name="adj1" fmla="val -15955"/>
              <a:gd name="adj2" fmla="val 964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ফুল দিতে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6C52D-D96B-4763-9E0E-1B576E4F218B}"/>
              </a:ext>
            </a:extLst>
          </p:cNvPr>
          <p:cNvSpPr txBox="1"/>
          <p:nvPr/>
        </p:nvSpPr>
        <p:spPr>
          <a:xfrm>
            <a:off x="1118587" y="288495"/>
            <a:ext cx="10385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</a:rPr>
              <a:t>যারা জীবন দিয়ে আমাদের ভাষার সম্মান রক্ষা করেছে তাদের স্মৃতির জন্য এই শহিদ মিনার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0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3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 animBg="1"/>
      <p:bldP spid="7" grpId="1" animBg="1"/>
      <p:bldP spid="8" grpId="0"/>
      <p:bldP spid="8" grpId="1"/>
      <p:bldP spid="8" grpId="2"/>
      <p:bldP spid="10" grpId="0" animBg="1"/>
      <p:bldP spid="10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00DC236-B791-45E3-AAF9-9C66E887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50204" y="372641"/>
            <a:ext cx="4209753" cy="26702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52B24D-7E53-4471-90B4-0EB9910B2B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t="16883" r="4544" b="13691"/>
          <a:stretch/>
        </p:blipFill>
        <p:spPr>
          <a:xfrm>
            <a:off x="2560320" y="1717040"/>
            <a:ext cx="6675120" cy="2651760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D74BBDB-241D-4DD3-9AE2-F0C6AB2B07AA}"/>
              </a:ext>
            </a:extLst>
          </p:cNvPr>
          <p:cNvSpPr/>
          <p:nvPr/>
        </p:nvSpPr>
        <p:spPr>
          <a:xfrm>
            <a:off x="843280" y="304800"/>
            <a:ext cx="5557520" cy="1259840"/>
          </a:xfrm>
          <a:prstGeom prst="horizontalScroll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আজ আমরা পড়ব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643FE-4AEA-497C-90FC-A67D37738F60}"/>
              </a:ext>
            </a:extLst>
          </p:cNvPr>
          <p:cNvSpPr txBox="1"/>
          <p:nvPr/>
        </p:nvSpPr>
        <p:spPr>
          <a:xfrm>
            <a:off x="5433134" y="5007005"/>
            <a:ext cx="6152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</a:rPr>
              <a:t>ভাষাশহিদদের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কথা</a:t>
            </a:r>
            <a:endParaRPr lang="en-US" sz="44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4A6230-35AA-4807-92F2-14646BA34892}"/>
              </a:ext>
            </a:extLst>
          </p:cNvPr>
          <p:cNvCxnSpPr>
            <a:cxnSpLocks/>
          </p:cNvCxnSpPr>
          <p:nvPr/>
        </p:nvCxnSpPr>
        <p:spPr>
          <a:xfrm>
            <a:off x="4909351" y="5610687"/>
            <a:ext cx="6968971" cy="0"/>
          </a:xfrm>
          <a:prstGeom prst="line">
            <a:avLst/>
          </a:prstGeom>
          <a:ln w="57150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70A063-C7E0-4F8D-BD75-AEFC83680B92}"/>
              </a:ext>
            </a:extLst>
          </p:cNvPr>
          <p:cNvGrpSpPr/>
          <p:nvPr/>
        </p:nvGrpSpPr>
        <p:grpSpPr>
          <a:xfrm rot="4354043">
            <a:off x="1340430" y="3491872"/>
            <a:ext cx="1512627" cy="4237630"/>
            <a:chOff x="10652078" y="2361062"/>
            <a:chExt cx="1765110" cy="449693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C9E3D7-2FB6-436F-8E5B-CA212988B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V="1">
              <a:off x="9391416" y="4057416"/>
              <a:ext cx="4286434" cy="1314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A660AD-3712-46AE-95AE-508C7051E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078" y="2361062"/>
              <a:ext cx="1765110" cy="16909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98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C57AD-C5ED-4A24-AAAA-820762A33BBF}"/>
              </a:ext>
            </a:extLst>
          </p:cNvPr>
          <p:cNvSpPr txBox="1"/>
          <p:nvPr/>
        </p:nvSpPr>
        <p:spPr>
          <a:xfrm>
            <a:off x="680720" y="508936"/>
            <a:ext cx="377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70C0"/>
                </a:solidFill>
              </a:rPr>
              <a:t>শি</a:t>
            </a:r>
            <a:r>
              <a:rPr lang="bn-IN" sz="4800" b="1" dirty="0">
                <a:solidFill>
                  <a:srgbClr val="002060"/>
                </a:solidFill>
              </a:rPr>
              <a:t>খ</a:t>
            </a:r>
            <a:r>
              <a:rPr lang="bn-IN" sz="4800" b="1" dirty="0">
                <a:solidFill>
                  <a:srgbClr val="FF0000"/>
                </a:solidFill>
              </a:rPr>
              <a:t>ন</a:t>
            </a:r>
            <a:r>
              <a:rPr lang="bn-IN" sz="4800" b="1" dirty="0">
                <a:solidFill>
                  <a:srgbClr val="002060"/>
                </a:solidFill>
              </a:rPr>
              <a:t>ফ</a:t>
            </a:r>
            <a:r>
              <a:rPr lang="bn-IN" sz="4800" b="1" dirty="0">
                <a:solidFill>
                  <a:schemeClr val="accent2">
                    <a:lumMod val="75000"/>
                  </a:schemeClr>
                </a:solidFill>
              </a:rPr>
              <a:t>ল</a:t>
            </a:r>
            <a:endParaRPr lang="en-US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CE269-3E96-4C54-8367-F7E8D1183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508936"/>
            <a:ext cx="798645" cy="76816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C72596-8DE1-4A62-9FF8-34A552EA8A5A}"/>
              </a:ext>
            </a:extLst>
          </p:cNvPr>
          <p:cNvCxnSpPr>
            <a:cxnSpLocks/>
          </p:cNvCxnSpPr>
          <p:nvPr/>
        </p:nvCxnSpPr>
        <p:spPr>
          <a:xfrm>
            <a:off x="254000" y="1213422"/>
            <a:ext cx="5140960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528F9A-6F62-43DE-98AE-CF3FCF71BA41}"/>
              </a:ext>
            </a:extLst>
          </p:cNvPr>
          <p:cNvSpPr txBox="1"/>
          <p:nvPr/>
        </p:nvSpPr>
        <p:spPr>
          <a:xfrm>
            <a:off x="680720" y="1757778"/>
            <a:ext cx="113844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বলা</a:t>
            </a:r>
            <a:r>
              <a:rPr lang="en-US" sz="4400" dirty="0">
                <a:solidFill>
                  <a:srgbClr val="002060"/>
                </a:solidFill>
              </a:rPr>
              <a:t>:</a:t>
            </a:r>
            <a:r>
              <a:rPr lang="bn-IN" sz="4000" dirty="0">
                <a:solidFill>
                  <a:srgbClr val="0070C0"/>
                </a:solidFill>
              </a:rPr>
              <a:t>১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r>
              <a:rPr lang="bn-IN" sz="4000" dirty="0">
                <a:solidFill>
                  <a:srgbClr val="0070C0"/>
                </a:solidFill>
              </a:rPr>
              <a:t>১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r>
              <a:rPr lang="bn-IN" sz="4000" dirty="0">
                <a:solidFill>
                  <a:srgbClr val="0070C0"/>
                </a:solidFill>
              </a:rPr>
              <a:t>১যুক্তবর্ণ দিয়ে গঠিত শব্দ স্পষ্ট ও শুদ্ধভাবে বলতে</a:t>
            </a:r>
            <a:r>
              <a:rPr lang="bn-IN" sz="3600" dirty="0">
                <a:solidFill>
                  <a:srgbClr val="0070C0"/>
                </a:solidFill>
              </a:rPr>
              <a:t> </a:t>
            </a:r>
            <a:r>
              <a:rPr lang="bn-IN" sz="4000" dirty="0">
                <a:solidFill>
                  <a:srgbClr val="0070C0"/>
                </a:solidFill>
              </a:rPr>
              <a:t>পারবে।</a:t>
            </a:r>
            <a:endParaRPr lang="en-US" sz="4000" dirty="0">
              <a:solidFill>
                <a:srgbClr val="0070C0"/>
              </a:solidFill>
            </a:endParaRPr>
          </a:p>
          <a:p>
            <a:endParaRPr lang="bn-IN" sz="2400" dirty="0">
              <a:solidFill>
                <a:srgbClr val="0070C0"/>
              </a:solidFill>
            </a:endParaRPr>
          </a:p>
          <a:p>
            <a:r>
              <a:rPr lang="en-US" sz="4400" dirty="0" err="1">
                <a:solidFill>
                  <a:srgbClr val="FF0000"/>
                </a:solidFill>
              </a:rPr>
              <a:t>পড়া</a:t>
            </a:r>
            <a:r>
              <a:rPr lang="en-US" sz="4400" dirty="0">
                <a:solidFill>
                  <a:srgbClr val="FF0000"/>
                </a:solidFill>
              </a:rPr>
              <a:t>:</a:t>
            </a:r>
            <a:r>
              <a:rPr lang="bn-IN" sz="4000" dirty="0">
                <a:solidFill>
                  <a:srgbClr val="00B050"/>
                </a:solidFill>
              </a:rPr>
              <a:t>১</a:t>
            </a:r>
            <a:r>
              <a:rPr lang="en-US" sz="4000" dirty="0">
                <a:solidFill>
                  <a:srgbClr val="00B050"/>
                </a:solidFill>
              </a:rPr>
              <a:t>.</a:t>
            </a:r>
            <a:r>
              <a:rPr lang="bn-IN" sz="4000" dirty="0">
                <a:solidFill>
                  <a:srgbClr val="00B050"/>
                </a:solidFill>
              </a:rPr>
              <a:t>৪</a:t>
            </a:r>
            <a:r>
              <a:rPr lang="en-US" sz="4000" dirty="0">
                <a:solidFill>
                  <a:srgbClr val="00B050"/>
                </a:solidFill>
              </a:rPr>
              <a:t>.</a:t>
            </a:r>
            <a:r>
              <a:rPr lang="bn-IN" sz="4000" dirty="0">
                <a:solidFill>
                  <a:srgbClr val="00B050"/>
                </a:solidFill>
              </a:rPr>
              <a:t>১পাঠ্যপুস্তকের শব্দ শ্রবণযোগ্য স্পষ্ট স্বরে শুদ্ধ উচ্চারণে পড়তে পারবে।</a:t>
            </a:r>
            <a:endParaRPr lang="en-US" sz="4000" dirty="0">
              <a:solidFill>
                <a:srgbClr val="00B05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4400" dirty="0" err="1">
                <a:solidFill>
                  <a:srgbClr val="7030A0"/>
                </a:solidFill>
              </a:rPr>
              <a:t>লেখা</a:t>
            </a:r>
            <a:r>
              <a:rPr lang="en-US" sz="4400" dirty="0">
                <a:solidFill>
                  <a:srgbClr val="7030A0"/>
                </a:solidFill>
              </a:rPr>
              <a:t>:</a:t>
            </a:r>
            <a:r>
              <a:rPr lang="bn-IN" sz="4000" dirty="0">
                <a:solidFill>
                  <a:srgbClr val="0070C0"/>
                </a:solidFill>
              </a:rPr>
              <a:t>১</a:t>
            </a:r>
            <a:r>
              <a:rPr lang="en-US" sz="4000" dirty="0">
                <a:solidFill>
                  <a:srgbClr val="0070C0"/>
                </a:solidFill>
              </a:rPr>
              <a:t>.</a:t>
            </a:r>
            <a:r>
              <a:rPr lang="bn-IN" sz="4000" dirty="0">
                <a:solidFill>
                  <a:srgbClr val="0070C0"/>
                </a:solidFill>
              </a:rPr>
              <a:t>৪</a:t>
            </a:r>
            <a:r>
              <a:rPr lang="en-US" sz="4000">
                <a:solidFill>
                  <a:srgbClr val="0070C0"/>
                </a:solidFill>
              </a:rPr>
              <a:t>.</a:t>
            </a:r>
            <a:r>
              <a:rPr lang="bn-IN" sz="4000">
                <a:solidFill>
                  <a:srgbClr val="0070C0"/>
                </a:solidFill>
              </a:rPr>
              <a:t>২</a:t>
            </a:r>
            <a:r>
              <a:rPr lang="bn-IN" sz="2400">
                <a:solidFill>
                  <a:srgbClr val="0070C0"/>
                </a:solidFill>
              </a:rPr>
              <a:t> </a:t>
            </a:r>
            <a:r>
              <a:rPr lang="bn-IN" sz="4000" dirty="0">
                <a:solidFill>
                  <a:schemeClr val="accent2">
                    <a:lumMod val="75000"/>
                  </a:schemeClr>
                </a:solidFill>
              </a:rPr>
              <a:t>যুক্তব্যঞ্জণ ব্যবহার করে শব্দ লিখতে পারবে।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F8462-BA7A-4ED8-8C18-0422E8226593}"/>
              </a:ext>
            </a:extLst>
          </p:cNvPr>
          <p:cNvSpPr txBox="1"/>
          <p:nvPr/>
        </p:nvSpPr>
        <p:spPr>
          <a:xfrm>
            <a:off x="807966" y="5177713"/>
            <a:ext cx="10342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kern="0" dirty="0">
                <a:ln/>
                <a:solidFill>
                  <a:srgbClr val="FF0000"/>
                </a:solidFill>
                <a:cs typeface="NikoshBAN"/>
              </a:rPr>
              <a:t>ফেব্রুয়ারি মাসের ২১ তারিখ। ১৯৫২ সাল।</a:t>
            </a:r>
            <a:endParaRPr lang="en-US" sz="6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AD2A1-7B4B-43BB-962C-8C6823076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" t="10615" r="3447" b="20547"/>
          <a:stretch/>
        </p:blipFill>
        <p:spPr>
          <a:xfrm>
            <a:off x="372863" y="301841"/>
            <a:ext cx="11407806" cy="4287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82D7D2-422D-4C45-98FA-951C3C411C5B}"/>
              </a:ext>
            </a:extLst>
          </p:cNvPr>
          <p:cNvSpPr/>
          <p:nvPr/>
        </p:nvSpPr>
        <p:spPr>
          <a:xfrm>
            <a:off x="7324077" y="3737499"/>
            <a:ext cx="843378" cy="719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086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5B386A-C850-4F49-81C4-4F102C9E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10369" r="1583" b="10668"/>
          <a:stretch/>
        </p:blipFill>
        <p:spPr>
          <a:xfrm>
            <a:off x="218440" y="248920"/>
            <a:ext cx="11755120" cy="63601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8650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E31B8-0B4D-4961-A584-AA4D84177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379730"/>
            <a:ext cx="6413500" cy="4364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601CE-C94A-4974-99D1-BE2D1B22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60" y="379730"/>
            <a:ext cx="4897119" cy="4364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1DDD71-8B0E-4AC9-9BBA-24CE3A705915}"/>
              </a:ext>
            </a:extLst>
          </p:cNvPr>
          <p:cNvSpPr txBox="1"/>
          <p:nvPr/>
        </p:nvSpPr>
        <p:spPr>
          <a:xfrm>
            <a:off x="1107440" y="5059680"/>
            <a:ext cx="1023112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3600" b="1" dirty="0">
                <a:ln/>
              </a:rPr>
              <a:t>কোনো কোনো গাছ থেকে পাতা ঝরে পড়ছে। কিছু কিছু গাছে নতুন পাতা গজিয়েছে।</a:t>
            </a:r>
            <a:endParaRPr lang="en-US" sz="3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3535448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asis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399</TotalTime>
  <Words>231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51</cp:revision>
  <dcterms:created xsi:type="dcterms:W3CDTF">2019-10-22T12:27:12Z</dcterms:created>
  <dcterms:modified xsi:type="dcterms:W3CDTF">2019-11-03T13:41:12Z</dcterms:modified>
</cp:coreProperties>
</file>