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6" r:id="rId2"/>
    <p:sldId id="277" r:id="rId3"/>
    <p:sldId id="257" r:id="rId4"/>
    <p:sldId id="278" r:id="rId5"/>
    <p:sldId id="259" r:id="rId6"/>
    <p:sldId id="260" r:id="rId7"/>
    <p:sldId id="279" r:id="rId8"/>
    <p:sldId id="280" r:id="rId9"/>
    <p:sldId id="281" r:id="rId10"/>
    <p:sldId id="282" r:id="rId11"/>
    <p:sldId id="265" r:id="rId12"/>
    <p:sldId id="283" r:id="rId13"/>
    <p:sldId id="284" r:id="rId14"/>
    <p:sldId id="285" r:id="rId15"/>
    <p:sldId id="28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F5F9D-7A9F-4AC7-A8FD-FA3A29A11DCA}" type="datetimeFigureOut">
              <a:rPr lang="en-US" smtClean="0"/>
              <a:t>11/13/2019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E57CD-A391-4D34-A8DE-A5F72C31687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dirty="0"/>
          </a:p>
        </p:txBody>
      </p:sp>
      <p:sp>
        <p:nvSpPr>
          <p:cNvPr id="4" name="Slide Number Placeholder 3"/>
          <p:cNvSpPr>
            <a:spLocks noGrp="1"/>
          </p:cNvSpPr>
          <p:nvPr>
            <p:ph type="sldNum" sz="quarter" idx="10"/>
          </p:nvPr>
        </p:nvSpPr>
        <p:spPr/>
        <p:txBody>
          <a:bodyPr/>
          <a:lstStyle/>
          <a:p>
            <a:fld id="{B4CE57CD-A391-4D34-A8DE-A5F72C316875}"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228600"/>
            <a:ext cx="2514600" cy="6400800"/>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err="1" smtClean="0">
                <a:solidFill>
                  <a:srgbClr val="002060"/>
                </a:solidFill>
                <a:latin typeface="NikoshBAN" pitchFamily="2" charset="0"/>
                <a:cs typeface="NikoshBAN" pitchFamily="2" charset="0"/>
              </a:rPr>
              <a:t>স্বা</a:t>
            </a:r>
            <a:endParaRPr lang="en-US" sz="11500" b="1" dirty="0" smtClean="0">
              <a:solidFill>
                <a:srgbClr val="002060"/>
              </a:solidFill>
              <a:latin typeface="NikoshBAN" pitchFamily="2" charset="0"/>
              <a:cs typeface="NikoshBAN" pitchFamily="2" charset="0"/>
            </a:endParaRPr>
          </a:p>
          <a:p>
            <a:pPr algn="ctr"/>
            <a:r>
              <a:rPr lang="en-US" sz="11500" b="1" dirty="0" smtClean="0">
                <a:solidFill>
                  <a:srgbClr val="002060"/>
                </a:solidFill>
                <a:latin typeface="NikoshBAN" pitchFamily="2" charset="0"/>
                <a:cs typeface="NikoshBAN" pitchFamily="2" charset="0"/>
              </a:rPr>
              <a:t>গ</a:t>
            </a:r>
          </a:p>
          <a:p>
            <a:pPr algn="ctr"/>
            <a:r>
              <a:rPr lang="en-US" sz="11500" b="1" dirty="0" smtClean="0">
                <a:solidFill>
                  <a:srgbClr val="002060"/>
                </a:solidFill>
                <a:latin typeface="NikoshBAN" pitchFamily="2" charset="0"/>
                <a:cs typeface="NikoshBAN" pitchFamily="2" charset="0"/>
              </a:rPr>
              <a:t>ত</a:t>
            </a:r>
          </a:p>
          <a:p>
            <a:pPr algn="ctr"/>
            <a:r>
              <a:rPr lang="en-US" sz="11500" b="1" dirty="0" smtClean="0">
                <a:solidFill>
                  <a:srgbClr val="002060"/>
                </a:solidFill>
                <a:latin typeface="NikoshBAN" pitchFamily="2" charset="0"/>
                <a:cs typeface="NikoshBAN" pitchFamily="2" charset="0"/>
              </a:rPr>
              <a:t>ম</a:t>
            </a:r>
            <a:endParaRPr lang="en-US" sz="11500" b="1" dirty="0">
              <a:solidFill>
                <a:srgbClr val="002060"/>
              </a:solidFill>
              <a:latin typeface="NikoshBAN" pitchFamily="2" charset="0"/>
              <a:cs typeface="NikoshBAN" pitchFamily="2" charset="0"/>
            </a:endParaRPr>
          </a:p>
        </p:txBody>
      </p:sp>
      <p:pic>
        <p:nvPicPr>
          <p:cNvPr id="3" name="Picture 2" descr="indexnn.jpg"/>
          <p:cNvPicPr>
            <a:picLocks noChangeAspect="1"/>
          </p:cNvPicPr>
          <p:nvPr/>
        </p:nvPicPr>
        <p:blipFill>
          <a:blip r:embed="rId2"/>
          <a:stretch>
            <a:fillRect/>
          </a:stretch>
        </p:blipFill>
        <p:spPr>
          <a:xfrm>
            <a:off x="2362200" y="228600"/>
            <a:ext cx="5943600" cy="6400800"/>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tective.jpg"/>
          <p:cNvPicPr>
            <a:picLocks noChangeAspect="1"/>
          </p:cNvPicPr>
          <p:nvPr/>
        </p:nvPicPr>
        <p:blipFill>
          <a:blip r:embed="rId2"/>
          <a:stretch>
            <a:fillRect/>
          </a:stretch>
        </p:blipFill>
        <p:spPr>
          <a:xfrm>
            <a:off x="381000" y="304800"/>
            <a:ext cx="3048000" cy="3505199"/>
          </a:xfrm>
          <a:prstGeom prst="rect">
            <a:avLst/>
          </a:prstGeom>
        </p:spPr>
      </p:pic>
      <p:pic>
        <p:nvPicPr>
          <p:cNvPr id="4" name="Picture 3" descr="munubislesion.jpg"/>
          <p:cNvPicPr>
            <a:picLocks noChangeAspect="1"/>
          </p:cNvPicPr>
          <p:nvPr/>
        </p:nvPicPr>
        <p:blipFill>
          <a:blip r:embed="rId3"/>
          <a:stretch>
            <a:fillRect/>
          </a:stretch>
        </p:blipFill>
        <p:spPr>
          <a:xfrm>
            <a:off x="3657600" y="304800"/>
            <a:ext cx="2590800" cy="3505200"/>
          </a:xfrm>
          <a:prstGeom prst="rect">
            <a:avLst/>
          </a:prstGeom>
        </p:spPr>
      </p:pic>
      <p:pic>
        <p:nvPicPr>
          <p:cNvPr id="5" name="Picture 4" descr="স্ম্রেস.jpg"/>
          <p:cNvPicPr>
            <a:picLocks noChangeAspect="1"/>
          </p:cNvPicPr>
          <p:nvPr/>
        </p:nvPicPr>
        <p:blipFill>
          <a:blip r:embed="rId4"/>
          <a:stretch>
            <a:fillRect/>
          </a:stretch>
        </p:blipFill>
        <p:spPr>
          <a:xfrm>
            <a:off x="6477000" y="304800"/>
            <a:ext cx="2286000" cy="3429000"/>
          </a:xfrm>
          <a:prstGeom prst="rect">
            <a:avLst/>
          </a:prstGeom>
        </p:spPr>
      </p:pic>
      <p:sp>
        <p:nvSpPr>
          <p:cNvPr id="7" name="TextBox 6"/>
          <p:cNvSpPr txBox="1"/>
          <p:nvPr/>
        </p:nvSpPr>
        <p:spPr>
          <a:xfrm>
            <a:off x="304800" y="3962400"/>
            <a:ext cx="8610600" cy="25545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IN" sz="4000" dirty="0" smtClean="0">
                <a:latin typeface="NikoshBAN" pitchFamily="2" charset="0"/>
                <a:cs typeface="NikoshBAN" pitchFamily="2" charset="0"/>
              </a:rPr>
              <a:t>উপন্যাস বহু রকমের হতে পারে। যেমন ঐতিহাসিক উপন্যাস, সামাজিক উপন্যাস, কাব্যধর্মী উপন্যাস, ডিটেকটিভ উপন্যাস, মনোবিশ্লেষণধর্মী উপন্যাস ইত্যাদি।</a:t>
            </a:r>
            <a:endParaRPr lang="en-US" sz="4000" dirty="0">
              <a:latin typeface="NikoshBAN" pitchFamily="2" charset="0"/>
              <a:cs typeface="NikoshBAN"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76761"/>
            <a:ext cx="4648200" cy="1323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n-IN" sz="8000" dirty="0" smtClean="0">
                <a:latin typeface="NikoshBAN" pitchFamily="2" charset="0"/>
                <a:cs typeface="NikoshBAN" pitchFamily="2" charset="0"/>
              </a:rPr>
              <a:t>মূল্যায়নঃ</a:t>
            </a:r>
            <a:endParaRPr lang="en-US" sz="8000" dirty="0">
              <a:latin typeface="NikoshBAN" pitchFamily="2" charset="0"/>
              <a:cs typeface="NikoshBAN" pitchFamily="2" charset="0"/>
            </a:endParaRPr>
          </a:p>
        </p:txBody>
      </p:sp>
      <p:sp>
        <p:nvSpPr>
          <p:cNvPr id="3" name="TextBox 2"/>
          <p:cNvSpPr txBox="1"/>
          <p:nvPr/>
        </p:nvSpPr>
        <p:spPr>
          <a:xfrm>
            <a:off x="457200" y="1905000"/>
            <a:ext cx="6477000" cy="76944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bn-IN" sz="4400" dirty="0" smtClean="0">
                <a:latin typeface="NikoshBAN" pitchFamily="2" charset="0"/>
                <a:cs typeface="NikoshBAN" pitchFamily="2" charset="0"/>
              </a:rPr>
              <a:t>১।উপন্যাসের প্রধান উপজীব্য কি? </a:t>
            </a:r>
            <a:endParaRPr lang="en-US" sz="4400" dirty="0">
              <a:latin typeface="NikoshBAN" pitchFamily="2" charset="0"/>
              <a:cs typeface="NikoshBAN" pitchFamily="2" charset="0"/>
            </a:endParaRPr>
          </a:p>
        </p:txBody>
      </p:sp>
      <p:sp>
        <p:nvSpPr>
          <p:cNvPr id="4" name="TextBox 3"/>
          <p:cNvSpPr txBox="1"/>
          <p:nvPr/>
        </p:nvSpPr>
        <p:spPr>
          <a:xfrm>
            <a:off x="457200" y="2971800"/>
            <a:ext cx="8382000" cy="144655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IN" sz="4400" dirty="0" smtClean="0">
                <a:latin typeface="NikoshBAN" pitchFamily="2" charset="0"/>
                <a:cs typeface="NikoshBAN" pitchFamily="2" charset="0"/>
              </a:rPr>
              <a:t>২। বাংলা সাহিত্যের আধুনিক যুগের কয়েকজন ঔপন্যাসিকের নাম বল।</a:t>
            </a:r>
            <a:endParaRPr lang="en-US" sz="4400" dirty="0">
              <a:latin typeface="NikoshBAN" pitchFamily="2" charset="0"/>
              <a:cs typeface="NikoshBAN" pitchFamily="2" charset="0"/>
            </a:endParaRPr>
          </a:p>
        </p:txBody>
      </p:sp>
      <p:sp>
        <p:nvSpPr>
          <p:cNvPr id="5" name="TextBox 4"/>
          <p:cNvSpPr txBox="1"/>
          <p:nvPr/>
        </p:nvSpPr>
        <p:spPr>
          <a:xfrm flipH="1">
            <a:off x="381000" y="4724400"/>
            <a:ext cx="7315200" cy="76944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bn-IN" sz="4400" dirty="0" smtClean="0">
                <a:latin typeface="NikoshBAN" pitchFamily="2" charset="0"/>
                <a:cs typeface="NikoshBAN" pitchFamily="2" charset="0"/>
              </a:rPr>
              <a:t>৩। কি কি ধরনের উপন্যাস হতে পারে? </a:t>
            </a:r>
            <a:endParaRPr lang="en-US" sz="4400" dirty="0">
              <a:latin typeface="NikoshBAN" pitchFamily="2" charset="0"/>
              <a:cs typeface="NikoshBAN"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81000"/>
            <a:ext cx="4038600"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n-IN" sz="4000" dirty="0" smtClean="0">
                <a:latin typeface="NikoshBAN" pitchFamily="2" charset="0"/>
                <a:cs typeface="NikoshBAN" pitchFamily="2" charset="0"/>
              </a:rPr>
              <a:t>একক কাজঃ</a:t>
            </a:r>
            <a:endParaRPr lang="en-US" sz="4000" dirty="0">
              <a:latin typeface="NikoshBAN" pitchFamily="2" charset="0"/>
              <a:cs typeface="NikoshBAN" pitchFamily="2" charset="0"/>
            </a:endParaRPr>
          </a:p>
        </p:txBody>
      </p:sp>
      <p:pic>
        <p:nvPicPr>
          <p:cNvPr id="3" name="Picture 2" descr="পড়.jpg"/>
          <p:cNvPicPr>
            <a:picLocks noChangeAspect="1"/>
          </p:cNvPicPr>
          <p:nvPr/>
        </p:nvPicPr>
        <p:blipFill>
          <a:blip r:embed="rId2"/>
          <a:stretch>
            <a:fillRect/>
          </a:stretch>
        </p:blipFill>
        <p:spPr>
          <a:xfrm>
            <a:off x="838200" y="1371600"/>
            <a:ext cx="7543800" cy="3886200"/>
          </a:xfrm>
          <a:prstGeom prst="rect">
            <a:avLst/>
          </a:prstGeom>
        </p:spPr>
      </p:pic>
      <p:sp>
        <p:nvSpPr>
          <p:cNvPr id="4" name="TextBox 3"/>
          <p:cNvSpPr txBox="1"/>
          <p:nvPr/>
        </p:nvSpPr>
        <p:spPr>
          <a:xfrm>
            <a:off x="381000" y="5417403"/>
            <a:ext cx="8458200" cy="83099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800" dirty="0" err="1" smtClean="0">
                <a:latin typeface="NikoshBAN" pitchFamily="2" charset="0"/>
                <a:cs typeface="NikoshBAN" pitchFamily="2" charset="0"/>
              </a:rPr>
              <a:t>পাঁচটি</a:t>
            </a:r>
            <a:r>
              <a:rPr lang="bn-IN" sz="4800" dirty="0" smtClean="0">
                <a:latin typeface="NikoshBAN" pitchFamily="2" charset="0"/>
                <a:cs typeface="NikoshBAN" pitchFamily="2" charset="0"/>
              </a:rPr>
              <a:t> </a:t>
            </a:r>
            <a:r>
              <a:rPr lang="bn-IN" sz="4800" dirty="0" smtClean="0">
                <a:latin typeface="NikoshBAN" pitchFamily="2" charset="0"/>
                <a:cs typeface="NikoshBAN" pitchFamily="2" charset="0"/>
              </a:rPr>
              <a:t>সামাজিক উপন্যাসের </a:t>
            </a:r>
            <a:r>
              <a:rPr lang="en-US" sz="4800" dirty="0" err="1" smtClean="0">
                <a:latin typeface="NikoshBAN" pitchFamily="2" charset="0"/>
                <a:cs typeface="NikoshBAN" pitchFamily="2" charset="0"/>
              </a:rPr>
              <a:t>নাম</a:t>
            </a:r>
            <a:r>
              <a:rPr lang="en-US" sz="4800" dirty="0" smtClean="0">
                <a:latin typeface="NikoshBAN" pitchFamily="2" charset="0"/>
                <a:cs typeface="NikoshBAN" pitchFamily="2" charset="0"/>
              </a:rPr>
              <a:t> </a:t>
            </a:r>
            <a:r>
              <a:rPr lang="bn-IN" sz="4800" dirty="0" smtClean="0">
                <a:latin typeface="NikoshBAN" pitchFamily="2" charset="0"/>
                <a:cs typeface="NikoshBAN" pitchFamily="2" charset="0"/>
              </a:rPr>
              <a:t>লেখ</a:t>
            </a:r>
            <a:r>
              <a:rPr lang="bn-IN"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59603"/>
            <a:ext cx="3581400"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bn-IN" sz="4800" dirty="0" smtClean="0">
                <a:latin typeface="NikoshBAN" pitchFamily="2" charset="0"/>
                <a:cs typeface="NikoshBAN" pitchFamily="2" charset="0"/>
              </a:rPr>
              <a:t>দলীয় কাজঃ</a:t>
            </a:r>
            <a:endParaRPr lang="en-US" sz="4800" dirty="0">
              <a:latin typeface="NikoshBAN" pitchFamily="2" charset="0"/>
              <a:cs typeface="NikoshBAN" pitchFamily="2" charset="0"/>
            </a:endParaRPr>
          </a:p>
        </p:txBody>
      </p:sp>
      <p:pic>
        <p:nvPicPr>
          <p:cNvPr id="3" name="Picture 2" descr="পড়ার ছবি.jpg"/>
          <p:cNvPicPr>
            <a:picLocks noChangeAspect="1"/>
          </p:cNvPicPr>
          <p:nvPr/>
        </p:nvPicPr>
        <p:blipFill>
          <a:blip r:embed="rId2"/>
          <a:stretch>
            <a:fillRect/>
          </a:stretch>
        </p:blipFill>
        <p:spPr>
          <a:xfrm>
            <a:off x="304800" y="1143000"/>
            <a:ext cx="8382000" cy="4495800"/>
          </a:xfrm>
          <a:prstGeom prst="rect">
            <a:avLst/>
          </a:prstGeom>
        </p:spPr>
      </p:pic>
      <p:sp>
        <p:nvSpPr>
          <p:cNvPr id="4" name="TextBox 3"/>
          <p:cNvSpPr txBox="1"/>
          <p:nvPr/>
        </p:nvSpPr>
        <p:spPr>
          <a:xfrm>
            <a:off x="152400" y="5782270"/>
            <a:ext cx="8839200" cy="92333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bn-IN" sz="5400" dirty="0" smtClean="0">
                <a:latin typeface="NikoshBAN" pitchFamily="2" charset="0"/>
                <a:cs typeface="NikoshBAN" pitchFamily="2" charset="0"/>
              </a:rPr>
              <a:t>একটি ডিটেকটিভ উপন্যাস মঞ্চায়ন কর। </a:t>
            </a:r>
            <a:endParaRPr lang="en-US" sz="5400" dirty="0">
              <a:latin typeface="NikoshBAN" pitchFamily="2" charset="0"/>
              <a:cs typeface="NikoshBAN"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228600"/>
            <a:ext cx="3657600" cy="101566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bn-IN" sz="6000" dirty="0" smtClean="0">
                <a:latin typeface="NikoshBAN" pitchFamily="2" charset="0"/>
                <a:cs typeface="NikoshBAN" pitchFamily="2" charset="0"/>
              </a:rPr>
              <a:t>বাড়ীর কাজঃ</a:t>
            </a:r>
            <a:endParaRPr lang="en-US" sz="6000" dirty="0">
              <a:latin typeface="NikoshBAN" pitchFamily="2" charset="0"/>
              <a:cs typeface="NikoshBAN" pitchFamily="2" charset="0"/>
            </a:endParaRPr>
          </a:p>
        </p:txBody>
      </p:sp>
      <p:sp>
        <p:nvSpPr>
          <p:cNvPr id="5" name="TextBox 4"/>
          <p:cNvSpPr txBox="1"/>
          <p:nvPr/>
        </p:nvSpPr>
        <p:spPr>
          <a:xfrm>
            <a:off x="304800" y="2743200"/>
            <a:ext cx="8458200" cy="156966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800" dirty="0" err="1" smtClean="0">
                <a:latin typeface="NikoshBAN" pitchFamily="2" charset="0"/>
                <a:cs typeface="NikoshBAN" pitchFamily="2" charset="0"/>
              </a:rPr>
              <a:t>গ্রামীণ</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বর্ণনা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আছে</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এমন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তিন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উপন্যাসের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সংক্ষিপ্ত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পরিচিতি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লিখে</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আনবে</a:t>
            </a:r>
            <a:r>
              <a:rPr lang="en-US"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1371600" cy="6400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err="1" smtClean="0">
                <a:solidFill>
                  <a:schemeClr val="bg1"/>
                </a:solidFill>
                <a:latin typeface="NikoshBAN" pitchFamily="2" charset="0"/>
                <a:cs typeface="NikoshBAN" pitchFamily="2" charset="0"/>
              </a:rPr>
              <a:t>সবাইকে</a:t>
            </a:r>
            <a:r>
              <a:rPr lang="en-US" sz="2800" b="1" dirty="0" smtClean="0">
                <a:solidFill>
                  <a:schemeClr val="bg1"/>
                </a:solidFill>
                <a:latin typeface="NikoshBAN" pitchFamily="2" charset="0"/>
                <a:cs typeface="NikoshBAN" pitchFamily="2" charset="0"/>
              </a:rPr>
              <a:t> </a:t>
            </a:r>
            <a:endParaRPr lang="en-US" sz="2800" b="1" dirty="0">
              <a:solidFill>
                <a:schemeClr val="bg1"/>
              </a:solidFill>
            </a:endParaRPr>
          </a:p>
        </p:txBody>
      </p:sp>
      <p:sp>
        <p:nvSpPr>
          <p:cNvPr id="3" name="Folded Corner 2"/>
          <p:cNvSpPr/>
          <p:nvPr/>
        </p:nvSpPr>
        <p:spPr>
          <a:xfrm>
            <a:off x="1295400" y="3200400"/>
            <a:ext cx="2438400" cy="2133600"/>
          </a:xfrm>
          <a:prstGeom prst="foldedCorner">
            <a:avLst>
              <a:gd name="adj" fmla="val 2703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solidFill>
                  <a:srgbClr val="002060"/>
                </a:solidFill>
                <a:latin typeface="NikoshBAN" pitchFamily="2" charset="0"/>
                <a:cs typeface="NikoshBAN" pitchFamily="2" charset="0"/>
              </a:rPr>
              <a:t>  </a:t>
            </a:r>
          </a:p>
        </p:txBody>
      </p:sp>
      <p:sp>
        <p:nvSpPr>
          <p:cNvPr id="4" name="Rectangle 3"/>
          <p:cNvSpPr/>
          <p:nvPr/>
        </p:nvSpPr>
        <p:spPr>
          <a:xfrm>
            <a:off x="2819400" y="228600"/>
            <a:ext cx="45720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eautiful-red-n-white-flowers-wallpaper2560-x-1600-366-kb-jpeg-x.jpg"/>
          <p:cNvPicPr>
            <a:picLocks noChangeAspect="1"/>
          </p:cNvPicPr>
          <p:nvPr/>
        </p:nvPicPr>
        <p:blipFill>
          <a:blip r:embed="rId2"/>
          <a:stretch>
            <a:fillRect/>
          </a:stretch>
        </p:blipFill>
        <p:spPr>
          <a:xfrm>
            <a:off x="1752600" y="228600"/>
            <a:ext cx="5715000" cy="6324600"/>
          </a:xfrm>
          <a:prstGeom prst="rect">
            <a:avLst/>
          </a:prstGeom>
        </p:spPr>
      </p:pic>
      <p:sp>
        <p:nvSpPr>
          <p:cNvPr id="6" name="Rectangle 5"/>
          <p:cNvSpPr/>
          <p:nvPr/>
        </p:nvSpPr>
        <p:spPr>
          <a:xfrm>
            <a:off x="7620000" y="228600"/>
            <a:ext cx="1295400" cy="6400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smtClean="0">
                <a:solidFill>
                  <a:schemeClr val="bg1"/>
                </a:solidFill>
                <a:latin typeface="NikoshBAN" pitchFamily="2" charset="0"/>
                <a:cs typeface="NikoshBAN" pitchFamily="2" charset="0"/>
              </a:rPr>
              <a:t>ধ</a:t>
            </a:r>
          </a:p>
          <a:p>
            <a:pPr algn="ctr"/>
            <a:r>
              <a:rPr lang="en-US" sz="11500" b="1" dirty="0" err="1" smtClean="0">
                <a:solidFill>
                  <a:schemeClr val="bg1"/>
                </a:solidFill>
                <a:latin typeface="NikoshBAN" pitchFamily="2" charset="0"/>
                <a:cs typeface="NikoshBAN" pitchFamily="2" charset="0"/>
              </a:rPr>
              <a:t>ন্য</a:t>
            </a:r>
            <a:endParaRPr lang="en-US" sz="11500" b="1" dirty="0" smtClean="0">
              <a:solidFill>
                <a:schemeClr val="bg1"/>
              </a:solidFill>
              <a:latin typeface="NikoshBAN" pitchFamily="2" charset="0"/>
              <a:cs typeface="NikoshBAN" pitchFamily="2" charset="0"/>
            </a:endParaRPr>
          </a:p>
          <a:p>
            <a:pPr algn="ctr"/>
            <a:r>
              <a:rPr lang="en-US" sz="11500" b="1" dirty="0" err="1" smtClean="0">
                <a:solidFill>
                  <a:schemeClr val="bg1"/>
                </a:solidFill>
                <a:latin typeface="NikoshBAN" pitchFamily="2" charset="0"/>
                <a:cs typeface="NikoshBAN" pitchFamily="2" charset="0"/>
              </a:rPr>
              <a:t>বা</a:t>
            </a:r>
            <a:endParaRPr lang="en-US" sz="11500" b="1" dirty="0" smtClean="0">
              <a:solidFill>
                <a:schemeClr val="bg1"/>
              </a:solidFill>
              <a:latin typeface="NikoshBAN" pitchFamily="2" charset="0"/>
              <a:cs typeface="NikoshBAN" pitchFamily="2" charset="0"/>
            </a:endParaRPr>
          </a:p>
          <a:p>
            <a:pPr algn="ctr"/>
            <a:r>
              <a:rPr lang="en-US" sz="11500" b="1" dirty="0" smtClean="0">
                <a:solidFill>
                  <a:schemeClr val="bg1"/>
                </a:solidFill>
                <a:latin typeface="NikoshBAN" pitchFamily="2" charset="0"/>
                <a:cs typeface="NikoshBAN" pitchFamily="2" charset="0"/>
              </a:rPr>
              <a:t>দ</a:t>
            </a:r>
            <a:r>
              <a:rPr lang="en-US" sz="2800" b="1" dirty="0" smtClean="0">
                <a:solidFill>
                  <a:schemeClr val="bg1"/>
                </a:solidFill>
                <a:latin typeface="NikoshBAN" pitchFamily="2" charset="0"/>
                <a:cs typeface="NikoshBAN" pitchFamily="2" charset="0"/>
              </a:rPr>
              <a:t> </a:t>
            </a:r>
            <a:endParaRPr lang="en-US" sz="28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0" y="1864816"/>
            <a:ext cx="4572000" cy="4154984"/>
          </a:xfrm>
          <a:prstGeom prst="rect">
            <a:avLst/>
          </a:prstGeom>
        </p:spPr>
        <p:txBody>
          <a:bodyPr wrap="square">
            <a:spAutoFit/>
          </a:bodyPr>
          <a:lstStyle/>
          <a:p>
            <a:pPr algn="ctr">
              <a:lnSpc>
                <a:spcPct val="150000"/>
              </a:lnSpc>
            </a:pPr>
            <a:endParaRPr lang="en-US" sz="3200" b="1" dirty="0" smtClean="0">
              <a:latin typeface="Times New Roman" pitchFamily="18" charset="0"/>
              <a:cs typeface="Times New Roman" pitchFamily="18" charset="0"/>
            </a:endParaRPr>
          </a:p>
          <a:p>
            <a:pPr algn="ctr"/>
            <a:r>
              <a:rPr lang="en-US" sz="4400" b="1" dirty="0" err="1" smtClean="0">
                <a:solidFill>
                  <a:srgbClr val="006600"/>
                </a:solidFill>
                <a:latin typeface="NikoshBAN" pitchFamily="2" charset="0"/>
                <a:cs typeface="NikoshBAN" pitchFamily="2" charset="0"/>
              </a:rPr>
              <a:t>মোঃ</a:t>
            </a:r>
            <a:r>
              <a:rPr lang="en-US" sz="4400" b="1" dirty="0" smtClean="0">
                <a:solidFill>
                  <a:srgbClr val="006600"/>
                </a:solidFill>
                <a:latin typeface="NikoshBAN" pitchFamily="2" charset="0"/>
                <a:cs typeface="NikoshBAN" pitchFamily="2" charset="0"/>
              </a:rPr>
              <a:t> </a:t>
            </a:r>
            <a:r>
              <a:rPr lang="en-US" sz="4400" b="1" dirty="0" err="1" smtClean="0">
                <a:solidFill>
                  <a:srgbClr val="006600"/>
                </a:solidFill>
                <a:latin typeface="NikoshBAN" pitchFamily="2" charset="0"/>
                <a:cs typeface="NikoshBAN" pitchFamily="2" charset="0"/>
              </a:rPr>
              <a:t>শহিদুল</a:t>
            </a:r>
            <a:r>
              <a:rPr lang="en-US" sz="4400" b="1" dirty="0" smtClean="0">
                <a:solidFill>
                  <a:srgbClr val="006600"/>
                </a:solidFill>
                <a:latin typeface="NikoshBAN" pitchFamily="2" charset="0"/>
                <a:cs typeface="NikoshBAN" pitchFamily="2" charset="0"/>
              </a:rPr>
              <a:t> </a:t>
            </a:r>
            <a:r>
              <a:rPr lang="en-US" sz="4400" b="1" dirty="0" err="1" smtClean="0">
                <a:solidFill>
                  <a:srgbClr val="006600"/>
                </a:solidFill>
                <a:latin typeface="NikoshBAN" pitchFamily="2" charset="0"/>
                <a:cs typeface="NikoshBAN" pitchFamily="2" charset="0"/>
              </a:rPr>
              <a:t>ইসলাম</a:t>
            </a:r>
            <a:endParaRPr lang="en-US" sz="4400" b="1" dirty="0" smtClean="0">
              <a:solidFill>
                <a:srgbClr val="006600"/>
              </a:solidFill>
              <a:latin typeface="NikoshBAN" pitchFamily="2" charset="0"/>
              <a:cs typeface="NikoshBAN" pitchFamily="2" charset="0"/>
            </a:endParaRPr>
          </a:p>
          <a:p>
            <a:pPr algn="ctr"/>
            <a:r>
              <a:rPr lang="en-US" sz="4400" b="1" dirty="0" err="1" smtClean="0">
                <a:solidFill>
                  <a:srgbClr val="006600"/>
                </a:solidFill>
                <a:latin typeface="NikoshBAN" pitchFamily="2" charset="0"/>
                <a:cs typeface="NikoshBAN" pitchFamily="2" charset="0"/>
              </a:rPr>
              <a:t>প্রভাষক</a:t>
            </a:r>
            <a:r>
              <a:rPr lang="en-US" sz="4400" b="1" dirty="0" smtClean="0">
                <a:solidFill>
                  <a:srgbClr val="006600"/>
                </a:solidFill>
                <a:latin typeface="NikoshBAN" pitchFamily="2" charset="0"/>
                <a:cs typeface="NikoshBAN" pitchFamily="2" charset="0"/>
              </a:rPr>
              <a:t> - </a:t>
            </a:r>
            <a:r>
              <a:rPr lang="en-US" sz="4400" b="1" dirty="0" err="1" smtClean="0">
                <a:solidFill>
                  <a:srgbClr val="006600"/>
                </a:solidFill>
                <a:latin typeface="NikoshBAN" pitchFamily="2" charset="0"/>
                <a:cs typeface="NikoshBAN" pitchFamily="2" charset="0"/>
              </a:rPr>
              <a:t>বাংলা</a:t>
            </a:r>
            <a:endParaRPr lang="en-US" sz="3200" b="1" dirty="0" smtClean="0">
              <a:solidFill>
                <a:srgbClr val="006600"/>
              </a:solidFill>
              <a:latin typeface="NikoshBAN" pitchFamily="2" charset="0"/>
              <a:cs typeface="NikoshBAN" pitchFamily="2" charset="0"/>
            </a:endParaRPr>
          </a:p>
          <a:p>
            <a:pPr algn="ctr"/>
            <a:endParaRPr lang="en-US" sz="1600" b="1" dirty="0" smtClean="0">
              <a:latin typeface="ABC-DhakaSoft-Normal" pitchFamily="2" charset="0"/>
            </a:endParaRPr>
          </a:p>
          <a:p>
            <a:pPr algn="ctr"/>
            <a:r>
              <a:rPr lang="en-US" sz="3200" b="1" dirty="0" err="1" smtClean="0">
                <a:solidFill>
                  <a:srgbClr val="002060"/>
                </a:solidFill>
                <a:latin typeface="NikoshBAN" pitchFamily="2" charset="0"/>
                <a:cs typeface="NikoshBAN" pitchFamily="2" charset="0"/>
              </a:rPr>
              <a:t>নুনিয়া</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ইসলামীয়া</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ফাজিল</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মাদ্রাসা</a:t>
            </a:r>
            <a:endParaRPr lang="en-US" sz="3200" b="1" dirty="0" smtClean="0">
              <a:solidFill>
                <a:srgbClr val="002060"/>
              </a:solidFill>
              <a:latin typeface="NikoshBAN" pitchFamily="2" charset="0"/>
              <a:cs typeface="NikoshBAN" pitchFamily="2" charset="0"/>
            </a:endParaRPr>
          </a:p>
          <a:p>
            <a:pPr algn="ctr"/>
            <a:r>
              <a:rPr lang="en-US" sz="3200" b="1" dirty="0" err="1" smtClean="0">
                <a:solidFill>
                  <a:srgbClr val="002060"/>
                </a:solidFill>
                <a:latin typeface="NikoshBAN" pitchFamily="2" charset="0"/>
                <a:cs typeface="NikoshBAN" pitchFamily="2" charset="0"/>
              </a:rPr>
              <a:t>আয়নাতলী</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শাহরাস্তি</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চাঁদপুর</a:t>
            </a:r>
            <a:endParaRPr lang="en-US" sz="2400" b="1" dirty="0" smtClean="0">
              <a:solidFill>
                <a:srgbClr val="002060"/>
              </a:solidFill>
              <a:latin typeface="NikoshBAN" pitchFamily="2" charset="0"/>
              <a:cs typeface="NikoshBAN" pitchFamily="2" charset="0"/>
            </a:endParaRPr>
          </a:p>
          <a:p>
            <a:pPr algn="ctr">
              <a:lnSpc>
                <a:spcPct val="150000"/>
              </a:lnSpc>
            </a:pPr>
            <a:r>
              <a:rPr lang="en-US" sz="2400" b="1" dirty="0" err="1" smtClean="0">
                <a:latin typeface="Times New Roman" pitchFamily="18" charset="0"/>
                <a:cs typeface="Times New Roman" pitchFamily="18" charset="0"/>
              </a:rPr>
              <a:t>মোবাইল</a:t>
            </a:r>
            <a:r>
              <a:rPr lang="en-US" sz="3200" b="1" dirty="0" smtClean="0">
                <a:latin typeface="Times New Roman" pitchFamily="18" charset="0"/>
                <a:cs typeface="Times New Roman" pitchFamily="18" charset="0"/>
              </a:rPr>
              <a:t> – 01834-959-009</a:t>
            </a:r>
          </a:p>
        </p:txBody>
      </p:sp>
      <p:sp>
        <p:nvSpPr>
          <p:cNvPr id="5" name="Rectangle 4"/>
          <p:cNvSpPr/>
          <p:nvPr/>
        </p:nvSpPr>
        <p:spPr>
          <a:xfrm>
            <a:off x="609600" y="2133600"/>
            <a:ext cx="3657600" cy="4267200"/>
          </a:xfrm>
          <a:prstGeom prst="rect">
            <a:avLst/>
          </a:prstGeom>
          <a:blipFill>
            <a:blip r:embed="rId2"/>
            <a:stretch>
              <a:fillRect/>
            </a:stretch>
          </a:blip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2057400" y="228600"/>
            <a:ext cx="4572000" cy="1219200"/>
          </a:xfrm>
          <a:prstGeom prst="ellipse">
            <a:avLst/>
          </a:prstGeom>
          <a:solidFill>
            <a:schemeClr val="accent5">
              <a:lumMod val="75000"/>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latin typeface="NikoshBAN" pitchFamily="2" charset="0"/>
                <a:cs typeface="NikoshBAN" pitchFamily="2" charset="0"/>
              </a:rPr>
              <a:t>আমার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পরিচয়</a:t>
            </a:r>
            <a:endParaRPr lang="en-US" sz="5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432136"/>
            <a:ext cx="6248400"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n-IN" sz="5400" dirty="0" smtClean="0">
                <a:latin typeface="NikoshBAN" pitchFamily="2" charset="0"/>
                <a:cs typeface="NikoshBAN" pitchFamily="2" charset="0"/>
              </a:rPr>
              <a:t>দশম শ্রেণি</a:t>
            </a:r>
            <a:endParaRPr lang="en-US" sz="5400" dirty="0">
              <a:latin typeface="NikoshBAN" pitchFamily="2" charset="0"/>
              <a:cs typeface="NikoshBAN" pitchFamily="2" charset="0"/>
            </a:endParaRPr>
          </a:p>
        </p:txBody>
      </p:sp>
      <p:sp>
        <p:nvSpPr>
          <p:cNvPr id="3" name="TextBox 2"/>
          <p:cNvSpPr txBox="1"/>
          <p:nvPr/>
        </p:nvSpPr>
        <p:spPr>
          <a:xfrm>
            <a:off x="1834661" y="1815905"/>
            <a:ext cx="6172200" cy="120032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bn-IN" sz="7200" dirty="0" smtClean="0">
                <a:latin typeface="NikoshBAN" pitchFamily="2" charset="0"/>
                <a:cs typeface="NikoshBAN" pitchFamily="2" charset="0"/>
              </a:rPr>
              <a:t>বাংলা সাহিত্য</a:t>
            </a:r>
            <a:endParaRPr lang="en-US" sz="7200" dirty="0">
              <a:latin typeface="NikoshBAN" pitchFamily="2" charset="0"/>
              <a:cs typeface="NikoshBAN" pitchFamily="2" charset="0"/>
            </a:endParaRPr>
          </a:p>
        </p:txBody>
      </p:sp>
      <p:sp>
        <p:nvSpPr>
          <p:cNvPr id="4" name="TextBox 3"/>
          <p:cNvSpPr txBox="1"/>
          <p:nvPr/>
        </p:nvSpPr>
        <p:spPr>
          <a:xfrm>
            <a:off x="1676400" y="3327737"/>
            <a:ext cx="6324600"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IN" sz="6000" dirty="0" smtClean="0">
                <a:latin typeface="NikoshBAN" pitchFamily="2" charset="0"/>
                <a:cs typeface="NikoshBAN" pitchFamily="2" charset="0"/>
              </a:rPr>
              <a:t>সময়ঃ ৪০ মিনিট</a:t>
            </a:r>
            <a:endParaRPr lang="en-US" sz="6000" dirty="0">
              <a:latin typeface="NikoshBAN" pitchFamily="2" charset="0"/>
              <a:cs typeface="NikoshBAN"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majic.jpg"/>
          <p:cNvPicPr>
            <a:picLocks noChangeAspect="1"/>
          </p:cNvPicPr>
          <p:nvPr/>
        </p:nvPicPr>
        <p:blipFill>
          <a:blip r:embed="rId2"/>
          <a:stretch>
            <a:fillRect/>
          </a:stretch>
        </p:blipFill>
        <p:spPr>
          <a:xfrm>
            <a:off x="0" y="0"/>
            <a:ext cx="9144000"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1371600"/>
            <a:ext cx="5257800" cy="15696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bn-IN" sz="4800" dirty="0" smtClean="0">
                <a:latin typeface="NikoshBAN" pitchFamily="2" charset="0"/>
                <a:cs typeface="NikoshBAN" pitchFamily="2" charset="0"/>
              </a:rPr>
              <a:t>আজকের পাঠঃসাহিত্যের </a:t>
            </a:r>
            <a:r>
              <a:rPr lang="bn-IN" sz="4800" dirty="0" smtClean="0">
                <a:latin typeface="NikoshBAN" pitchFamily="2" charset="0"/>
                <a:cs typeface="NikoshBAN" pitchFamily="2" charset="0"/>
              </a:rPr>
              <a:t>র</a:t>
            </a:r>
            <a:r>
              <a:rPr lang="en-US" sz="4800" dirty="0" smtClean="0">
                <a:latin typeface="NikoshBAN" pitchFamily="2" charset="0"/>
                <a:cs typeface="NikoshBAN" pitchFamily="2" charset="0"/>
              </a:rPr>
              <a:t>ূ</a:t>
            </a:r>
            <a:r>
              <a:rPr lang="bn-IN" sz="4800" dirty="0" smtClean="0">
                <a:latin typeface="NikoshBAN" pitchFamily="2" charset="0"/>
                <a:cs typeface="NikoshBAN" pitchFamily="2" charset="0"/>
              </a:rPr>
              <a:t>প </a:t>
            </a:r>
            <a:r>
              <a:rPr lang="bn-IN" sz="4800" dirty="0" smtClean="0">
                <a:latin typeface="NikoshBAN" pitchFamily="2" charset="0"/>
                <a:cs typeface="NikoshBAN" pitchFamily="2" charset="0"/>
              </a:rPr>
              <a:t>ও রীতি</a:t>
            </a:r>
            <a:endParaRPr lang="en-US" sz="4800" dirty="0">
              <a:latin typeface="NikoshBAN" pitchFamily="2" charset="0"/>
              <a:cs typeface="NikoshBAN" pitchFamily="2" charset="0"/>
            </a:endParaRPr>
          </a:p>
        </p:txBody>
      </p:sp>
      <p:sp>
        <p:nvSpPr>
          <p:cNvPr id="3" name="TextBox 2"/>
          <p:cNvSpPr txBox="1"/>
          <p:nvPr/>
        </p:nvSpPr>
        <p:spPr>
          <a:xfrm>
            <a:off x="2438400" y="3581400"/>
            <a:ext cx="5257800"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bn-IN" sz="6000" dirty="0" smtClean="0">
                <a:latin typeface="NikoshBAN" pitchFamily="2" charset="0"/>
                <a:cs typeface="NikoshBAN" pitchFamily="2" charset="0"/>
              </a:rPr>
              <a:t>উপন্যাস</a:t>
            </a:r>
            <a:endParaRPr lang="en-US" sz="6000" dirty="0">
              <a:latin typeface="NikoshBAN" pitchFamily="2" charset="0"/>
              <a:cs typeface="NikoshBAN"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066800"/>
            <a:ext cx="6553200"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bn-IN" sz="4000" dirty="0" smtClean="0">
                <a:latin typeface="NikoshBAN" pitchFamily="2" charset="0"/>
                <a:cs typeface="NikoshBAN" pitchFamily="2" charset="0"/>
              </a:rPr>
              <a:t>১। উপন্যাস কাকে বলে, জানতে পারবে।</a:t>
            </a:r>
            <a:endParaRPr lang="en-US" sz="4000" dirty="0">
              <a:latin typeface="NikoshBAN" pitchFamily="2" charset="0"/>
              <a:cs typeface="NikoshBAN" pitchFamily="2" charset="0"/>
            </a:endParaRPr>
          </a:p>
        </p:txBody>
      </p:sp>
      <p:sp>
        <p:nvSpPr>
          <p:cNvPr id="3" name="TextBox 2"/>
          <p:cNvSpPr txBox="1"/>
          <p:nvPr/>
        </p:nvSpPr>
        <p:spPr>
          <a:xfrm>
            <a:off x="609600" y="152400"/>
            <a:ext cx="5791200"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bn-IN" sz="4000" dirty="0" smtClean="0">
                <a:latin typeface="NikoshBAN" pitchFamily="2" charset="0"/>
                <a:cs typeface="NikoshBAN" pitchFamily="2" charset="0"/>
              </a:rPr>
              <a:t>এই পাঠ শেষে........................</a:t>
            </a:r>
            <a:endParaRPr lang="en-US" sz="4000" dirty="0">
              <a:latin typeface="NikoshBAN" pitchFamily="2" charset="0"/>
              <a:cs typeface="NikoshBAN" pitchFamily="2" charset="0"/>
            </a:endParaRPr>
          </a:p>
        </p:txBody>
      </p:sp>
      <p:sp>
        <p:nvSpPr>
          <p:cNvPr id="4" name="TextBox 3"/>
          <p:cNvSpPr txBox="1"/>
          <p:nvPr/>
        </p:nvSpPr>
        <p:spPr>
          <a:xfrm>
            <a:off x="453683" y="1947203"/>
            <a:ext cx="86106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IN" sz="2800" dirty="0" smtClean="0">
                <a:latin typeface="NikoshBAN" pitchFamily="2" charset="0"/>
                <a:cs typeface="NikoshBAN" pitchFamily="2" charset="0"/>
              </a:rPr>
              <a:t>২। বাংলা সাহিত্যের আধুনিক যুগে গল্পকার ঔপন্যাসিক কারা, জানতে পারবে।</a:t>
            </a:r>
            <a:endParaRPr lang="en-US" sz="2800" dirty="0">
              <a:latin typeface="NikoshBAN" pitchFamily="2" charset="0"/>
              <a:cs typeface="NikoshBAN" pitchFamily="2" charset="0"/>
            </a:endParaRPr>
          </a:p>
        </p:txBody>
      </p:sp>
      <p:sp>
        <p:nvSpPr>
          <p:cNvPr id="5" name="TextBox 4"/>
          <p:cNvSpPr txBox="1"/>
          <p:nvPr/>
        </p:nvSpPr>
        <p:spPr>
          <a:xfrm>
            <a:off x="457200" y="2667000"/>
            <a:ext cx="6477000" cy="70788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bn-IN" sz="4000" dirty="0" smtClean="0">
                <a:latin typeface="NikoshBAN" pitchFamily="2" charset="0"/>
                <a:cs typeface="NikoshBAN" pitchFamily="2" charset="0"/>
              </a:rPr>
              <a:t>৩। উপন্যাসের ধরন, জানতে পারবে।</a:t>
            </a:r>
            <a:endParaRPr lang="en-US" sz="4000" dirty="0">
              <a:latin typeface="NikoshBAN" pitchFamily="2" charset="0"/>
              <a:cs typeface="NikoshBAN" pitchFamily="2" charset="0"/>
            </a:endParaRPr>
          </a:p>
        </p:txBody>
      </p:sp>
      <p:pic>
        <p:nvPicPr>
          <p:cNvPr id="6" name="Picture 5" descr="pore.jpg"/>
          <p:cNvPicPr>
            <a:picLocks noChangeAspect="1"/>
          </p:cNvPicPr>
          <p:nvPr/>
        </p:nvPicPr>
        <p:blipFill>
          <a:blip r:embed="rId2"/>
          <a:stretch>
            <a:fillRect/>
          </a:stretch>
        </p:blipFill>
        <p:spPr>
          <a:xfrm>
            <a:off x="381000" y="3962400"/>
            <a:ext cx="8305800" cy="249174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স্ম্রেস.jpg"/>
          <p:cNvPicPr>
            <a:picLocks noChangeAspect="1"/>
          </p:cNvPicPr>
          <p:nvPr/>
        </p:nvPicPr>
        <p:blipFill>
          <a:blip r:embed="rId2"/>
          <a:stretch>
            <a:fillRect/>
          </a:stretch>
        </p:blipFill>
        <p:spPr>
          <a:xfrm>
            <a:off x="152400" y="228601"/>
            <a:ext cx="4038600" cy="3428999"/>
          </a:xfrm>
          <a:prstGeom prst="rect">
            <a:avLst/>
          </a:prstGeom>
        </p:spPr>
      </p:pic>
      <p:sp>
        <p:nvSpPr>
          <p:cNvPr id="7" name="TextBox 6"/>
          <p:cNvSpPr txBox="1"/>
          <p:nvPr/>
        </p:nvSpPr>
        <p:spPr>
          <a:xfrm>
            <a:off x="381000" y="4277142"/>
            <a:ext cx="8458200" cy="212365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4400" dirty="0" smtClean="0">
                <a:latin typeface="NikoshBAN" pitchFamily="2" charset="0"/>
                <a:cs typeface="NikoshBAN" pitchFamily="2" charset="0"/>
              </a:rPr>
              <a:t>উপন্যাসের প্রধান উপজীব্য হলো প্লট ( </a:t>
            </a:r>
            <a:r>
              <a:rPr lang="en-US" sz="4400" dirty="0" smtClean="0">
                <a:latin typeface="NikoshBAN" pitchFamily="2" charset="0"/>
                <a:cs typeface="NikoshBAN" pitchFamily="2" charset="0"/>
              </a:rPr>
              <a:t>plot)</a:t>
            </a:r>
            <a:r>
              <a:rPr lang="bn-IN" sz="4400" dirty="0" smtClean="0">
                <a:latin typeface="NikoshBAN" pitchFamily="2" charset="0"/>
                <a:cs typeface="NikoshBAN" pitchFamily="2" charset="0"/>
              </a:rPr>
              <a:t>।ঐ প্লট বা আখ্যানভাগ তৈরি হয়ে ওঠে গল্প ও তার ভিতরে উপস্হিত বিভিন্ন চরিত্রের সমন্বয়ে।</a:t>
            </a:r>
            <a:endParaRPr lang="en-US" sz="4400" dirty="0">
              <a:latin typeface="NikoshBAN" pitchFamily="2" charset="0"/>
              <a:cs typeface="NikoshBAN" pitchFamily="2" charset="0"/>
            </a:endParaRPr>
          </a:p>
        </p:txBody>
      </p:sp>
      <p:sp>
        <p:nvSpPr>
          <p:cNvPr id="8" name="TextBox 7"/>
          <p:cNvSpPr txBox="1"/>
          <p:nvPr/>
        </p:nvSpPr>
        <p:spPr>
          <a:xfrm>
            <a:off x="4267200" y="152400"/>
            <a:ext cx="4648200" cy="353943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bn-IN" sz="3200" dirty="0" smtClean="0">
                <a:latin typeface="NikoshBAN" pitchFamily="2" charset="0"/>
                <a:cs typeface="NikoshBAN" pitchFamily="2" charset="0"/>
              </a:rPr>
              <a:t>সাহিত্যের শাখা প্রশাখার মধ্যে উপন্যাস অন্যতম। শুধু তাই নয়, পাঠক সমাজে উপন্যাসই সর্বাধিক বহুল পঠিত ও জনপ্রিয়তার শীর্ষে। উপন্যাসে কোনো একটি কাহিনী বর্ণিত হয়ে থাকে এবং কাহিনীটি গদ্যে লিখিত হয়।</a:t>
            </a:r>
            <a:endParaRPr lang="en-US" sz="3200" dirty="0">
              <a:latin typeface="NikoshBAN" pitchFamily="2" charset="0"/>
              <a:cs typeface="NikoshBAN"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ankimchandra_Chattapadhay.jpg"/>
          <p:cNvPicPr>
            <a:picLocks noChangeAspect="1"/>
          </p:cNvPicPr>
          <p:nvPr/>
        </p:nvPicPr>
        <p:blipFill>
          <a:blip r:embed="rId2"/>
          <a:stretch>
            <a:fillRect/>
          </a:stretch>
        </p:blipFill>
        <p:spPr>
          <a:xfrm>
            <a:off x="228600" y="254000"/>
            <a:ext cx="2514600" cy="2794000"/>
          </a:xfrm>
          <a:prstGeom prst="rect">
            <a:avLst/>
          </a:prstGeom>
        </p:spPr>
      </p:pic>
      <p:pic>
        <p:nvPicPr>
          <p:cNvPr id="3" name="Picture 2" descr="robin.jpg"/>
          <p:cNvPicPr>
            <a:picLocks noChangeAspect="1"/>
          </p:cNvPicPr>
          <p:nvPr/>
        </p:nvPicPr>
        <p:blipFill>
          <a:blip r:embed="rId3"/>
          <a:stretch>
            <a:fillRect/>
          </a:stretch>
        </p:blipFill>
        <p:spPr>
          <a:xfrm>
            <a:off x="3004741" y="254000"/>
            <a:ext cx="2876946" cy="2793999"/>
          </a:xfrm>
          <a:prstGeom prst="rect">
            <a:avLst/>
          </a:prstGeom>
        </p:spPr>
      </p:pic>
      <p:pic>
        <p:nvPicPr>
          <p:cNvPr id="4" name="Picture 3" descr="উপ.jpg"/>
          <p:cNvPicPr>
            <a:picLocks noChangeAspect="1"/>
          </p:cNvPicPr>
          <p:nvPr/>
        </p:nvPicPr>
        <p:blipFill>
          <a:blip r:embed="rId4"/>
          <a:stretch>
            <a:fillRect/>
          </a:stretch>
        </p:blipFill>
        <p:spPr>
          <a:xfrm>
            <a:off x="6140450" y="254000"/>
            <a:ext cx="2774950" cy="2794000"/>
          </a:xfrm>
          <a:prstGeom prst="rect">
            <a:avLst/>
          </a:prstGeom>
        </p:spPr>
      </p:pic>
      <p:sp>
        <p:nvSpPr>
          <p:cNvPr id="5" name="TextBox 4"/>
          <p:cNvSpPr txBox="1"/>
          <p:nvPr/>
        </p:nvSpPr>
        <p:spPr>
          <a:xfrm>
            <a:off x="304800" y="3657600"/>
            <a:ext cx="8382000" cy="2554545"/>
          </a:xfrm>
          <a:prstGeom prst="rect">
            <a:avLst/>
          </a:prstGeom>
          <a:solidFill>
            <a:schemeClr val="tx1"/>
          </a:solidFill>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bn-IN" sz="3200" dirty="0" smtClean="0">
                <a:latin typeface="NikoshBAN" pitchFamily="2" charset="0"/>
                <a:cs typeface="NikoshBAN" pitchFamily="2" charset="0"/>
              </a:rPr>
              <a:t>বাংলা ভাষায় প্রথম সার্থক ও কালজয়ী ঔপন্যাসিক বন্কিমচন্দ্র চট্টোপাধ্যায়। উনিশ শতকের পূর্বে বাংলায় কোনো উপন্যাস রচিত হয়নি। ইংরেজি উপন্যাস পাঠ করে অনুপ্রাণিত হয়ে বন্কিম উপন্যাস রচনায় হাত দেন। বন্কিমচন্দ্রের পরে মহৎ ঔপন্যাসিক বলতে আমরা প্রধানত রবীন্দ্রনাথ ঠাকুর ও শরৎচন্দ্র চট্টোপাধ্যায়কে বুঝি।</a:t>
            </a:r>
            <a:endParaRPr lang="en-US" sz="3200" dirty="0">
              <a:latin typeface="NikoshBAN" pitchFamily="2" charset="0"/>
              <a:cs typeface="NikoshBAN"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bu ishak.jpg"/>
          <p:cNvPicPr>
            <a:picLocks noChangeAspect="1"/>
          </p:cNvPicPr>
          <p:nvPr/>
        </p:nvPicPr>
        <p:blipFill>
          <a:blip r:embed="rId3"/>
          <a:stretch>
            <a:fillRect/>
          </a:stretch>
        </p:blipFill>
        <p:spPr>
          <a:xfrm>
            <a:off x="152400" y="152400"/>
            <a:ext cx="2898530" cy="3200400"/>
          </a:xfrm>
          <a:prstGeom prst="rect">
            <a:avLst/>
          </a:prstGeom>
        </p:spPr>
      </p:pic>
      <p:pic>
        <p:nvPicPr>
          <p:cNvPr id="3" name="Picture 2" descr="mahmodul hoq.jpg"/>
          <p:cNvPicPr>
            <a:picLocks noChangeAspect="1"/>
          </p:cNvPicPr>
          <p:nvPr/>
        </p:nvPicPr>
        <p:blipFill>
          <a:blip r:embed="rId4"/>
          <a:stretch>
            <a:fillRect/>
          </a:stretch>
        </p:blipFill>
        <p:spPr>
          <a:xfrm>
            <a:off x="3200400" y="152400"/>
            <a:ext cx="2790825" cy="3200400"/>
          </a:xfrm>
          <a:prstGeom prst="rect">
            <a:avLst/>
          </a:prstGeom>
        </p:spPr>
      </p:pic>
      <p:pic>
        <p:nvPicPr>
          <p:cNvPr id="5" name="Picture 4" descr="sahidu.jpg"/>
          <p:cNvPicPr>
            <a:picLocks noChangeAspect="1"/>
          </p:cNvPicPr>
          <p:nvPr/>
        </p:nvPicPr>
        <p:blipFill>
          <a:blip r:embed="rId5"/>
          <a:stretch>
            <a:fillRect/>
          </a:stretch>
        </p:blipFill>
        <p:spPr>
          <a:xfrm>
            <a:off x="6172200" y="152400"/>
            <a:ext cx="2666999" cy="3200400"/>
          </a:xfrm>
          <a:prstGeom prst="rect">
            <a:avLst/>
          </a:prstGeom>
        </p:spPr>
      </p:pic>
      <p:pic>
        <p:nvPicPr>
          <p:cNvPr id="6" name="Picture 5" descr="তারা.jpg"/>
          <p:cNvPicPr>
            <a:picLocks noChangeAspect="1"/>
          </p:cNvPicPr>
          <p:nvPr/>
        </p:nvPicPr>
        <p:blipFill>
          <a:blip r:embed="rId6"/>
          <a:stretch>
            <a:fillRect/>
          </a:stretch>
        </p:blipFill>
        <p:spPr>
          <a:xfrm>
            <a:off x="228600" y="3810000"/>
            <a:ext cx="2819399" cy="2819400"/>
          </a:xfrm>
          <a:prstGeom prst="rect">
            <a:avLst/>
          </a:prstGeom>
        </p:spPr>
      </p:pic>
      <p:pic>
        <p:nvPicPr>
          <p:cNvPr id="7" name="Picture 6" descr="দরগেশ.jpg"/>
          <p:cNvPicPr>
            <a:picLocks noChangeAspect="1"/>
          </p:cNvPicPr>
          <p:nvPr/>
        </p:nvPicPr>
        <p:blipFill>
          <a:blip r:embed="rId7"/>
          <a:stretch>
            <a:fillRect/>
          </a:stretch>
        </p:blipFill>
        <p:spPr>
          <a:xfrm>
            <a:off x="3200400" y="3810000"/>
            <a:ext cx="2724150" cy="2667000"/>
          </a:xfrm>
          <a:prstGeom prst="rect">
            <a:avLst/>
          </a:prstGeom>
        </p:spPr>
      </p:pic>
      <p:sp>
        <p:nvSpPr>
          <p:cNvPr id="8" name="TextBox 7"/>
          <p:cNvSpPr txBox="1"/>
          <p:nvPr/>
        </p:nvSpPr>
        <p:spPr>
          <a:xfrm>
            <a:off x="6019800" y="3886200"/>
            <a:ext cx="2895600" cy="255454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bn-IN" sz="4000" dirty="0" smtClean="0">
                <a:latin typeface="NikoshBAN" pitchFamily="2" charset="0"/>
                <a:cs typeface="NikoshBAN" pitchFamily="2" charset="0"/>
              </a:rPr>
              <a:t>বাংলা সাহিত্যের আধুনিক যুগের গল্পকার ও ঔপন্যাসিক।</a:t>
            </a:r>
            <a:endParaRPr lang="en-US" sz="4000" dirty="0">
              <a:latin typeface="NikoshBAN" pitchFamily="2" charset="0"/>
              <a:cs typeface="NikoshBAN"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272</Words>
  <Application>Microsoft Office PowerPoint</Application>
  <PresentationFormat>On-screen Show (4:3)</PresentationFormat>
  <Paragraphs>43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Win_7</dc:creator>
  <cp:lastModifiedBy>Win_7</cp:lastModifiedBy>
  <cp:revision>16</cp:revision>
  <dcterms:created xsi:type="dcterms:W3CDTF">2006-08-16T00:00:00Z</dcterms:created>
  <dcterms:modified xsi:type="dcterms:W3CDTF">2019-11-13T16:02:04Z</dcterms:modified>
</cp:coreProperties>
</file>