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79" r:id="rId11"/>
    <p:sldId id="266" r:id="rId12"/>
    <p:sldId id="267" r:id="rId13"/>
    <p:sldId id="268" r:id="rId14"/>
    <p:sldId id="269" r:id="rId15"/>
    <p:sldId id="276" r:id="rId16"/>
    <p:sldId id="280" r:id="rId17"/>
    <p:sldId id="270" r:id="rId18"/>
    <p:sldId id="271" r:id="rId19"/>
    <p:sldId id="272" r:id="rId20"/>
    <p:sldId id="273" r:id="rId21"/>
    <p:sldId id="274" r:id="rId22"/>
    <p:sldId id="278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0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E3D9-B456-42E1-82A3-B103D7E3455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4F8E-47E9-4247-A0B1-51AC704C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9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8261" y="160639"/>
            <a:ext cx="68954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5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5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5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77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BBF0E-225D-47B3-9148-F5530BABF2BE}"/>
              </a:ext>
            </a:extLst>
          </p:cNvPr>
          <p:cNvSpPr/>
          <p:nvPr/>
        </p:nvSpPr>
        <p:spPr>
          <a:xfrm>
            <a:off x="963007" y="440934"/>
            <a:ext cx="96200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5400" b="1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স্থানা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ঙ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্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SG" sz="5400" b="1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দুই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 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প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্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া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as-IN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ঃ</a:t>
            </a:r>
            <a:r>
              <a:rPr lang="en-SG" sz="5400" b="1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 </a:t>
            </a:r>
            <a:endParaRPr lang="en-US" sz="5400" b="1" cap="none" spc="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8E2DA9-5125-4EF4-9EEC-1172427CB9AE}"/>
              </a:ext>
            </a:extLst>
          </p:cNvPr>
          <p:cNvSpPr/>
          <p:nvPr/>
        </p:nvSpPr>
        <p:spPr>
          <a:xfrm>
            <a:off x="8139658" y="5493736"/>
            <a:ext cx="36857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প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ো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ল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া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র 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স</a:t>
            </a:r>
            <a:r>
              <a:rPr lang="en-SG" sz="5400" b="1" dirty="0" err="1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্থানাঙ্ক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0"/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1884F-5E75-4CE9-920A-CF5AB55C9C13}"/>
              </a:ext>
            </a:extLst>
          </p:cNvPr>
          <p:cNvSpPr/>
          <p:nvPr/>
        </p:nvSpPr>
        <p:spPr>
          <a:xfrm>
            <a:off x="168529" y="5493736"/>
            <a:ext cx="46882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ক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া</a:t>
            </a:r>
            <a:r>
              <a:rPr lang="en-SG" sz="5400" b="1" dirty="0" err="1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র্তেসীয়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SG" sz="5400" b="1" dirty="0" err="1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স্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থ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া</a:t>
            </a:r>
            <a:r>
              <a:rPr lang="as-IN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ন</a:t>
            </a:r>
            <a:r>
              <a:rPr lang="en-SG" sz="5400" b="1" dirty="0" err="1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াঙ্ক</a:t>
            </a:r>
            <a:r>
              <a:rPr lang="en-SG" sz="5400" b="1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0"/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08A8DF-DD13-4978-8C0E-C5981524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0" y="2017843"/>
            <a:ext cx="3200400" cy="302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17BCF-CBEA-4573-B8ED-1711E16AA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01" y="2017843"/>
            <a:ext cx="3200400" cy="291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6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64" y="350846"/>
            <a:ext cx="4459459" cy="4401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B46F6-98EA-4538-8950-2A964E7B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0"/>
          <a:stretch/>
        </p:blipFill>
        <p:spPr>
          <a:xfrm>
            <a:off x="445477" y="350846"/>
            <a:ext cx="5510121" cy="4401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6BE1E-A46B-4023-BFAA-B5C05D4490F3}"/>
              </a:ext>
            </a:extLst>
          </p:cNvPr>
          <p:cNvSpPr/>
          <p:nvPr/>
        </p:nvSpPr>
        <p:spPr>
          <a:xfrm>
            <a:off x="2088259" y="4827339"/>
            <a:ext cx="2909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ঘরের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কর্ণার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9167B-7E80-453E-8B05-266FDA033D9B}"/>
              </a:ext>
            </a:extLst>
          </p:cNvPr>
          <p:cNvSpPr/>
          <p:nvPr/>
        </p:nvSpPr>
        <p:spPr>
          <a:xfrm>
            <a:off x="8801460" y="4752389"/>
            <a:ext cx="1720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ত্রিমাত্রিক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2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93" y="791711"/>
            <a:ext cx="5219346" cy="5414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6454" y="600501"/>
            <a:ext cx="31662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>
                <a:solidFill>
                  <a:srgbClr val="FF0000"/>
                </a:solidFill>
              </a:rPr>
              <a:t>কার্তেসীয় স্থানাঙ্ক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51E8A-8601-4861-84DE-C34C432AA2A6}"/>
              </a:ext>
            </a:extLst>
          </p:cNvPr>
          <p:cNvSpPr/>
          <p:nvPr/>
        </p:nvSpPr>
        <p:spPr>
          <a:xfrm>
            <a:off x="8734135" y="4752389"/>
            <a:ext cx="18549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দ্বি-মাত্রিক</a:t>
            </a:r>
            <a:r>
              <a:rPr lang="en-S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9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6" y="902813"/>
            <a:ext cx="10516422" cy="4501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1863" y="133372"/>
            <a:ext cx="31662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>
                <a:solidFill>
                  <a:srgbClr val="FF0000"/>
                </a:solidFill>
              </a:rPr>
              <a:t>কার্তেসীয় স্থানাঙ্ক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366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84" y="400762"/>
            <a:ext cx="5721398" cy="5721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6454" y="600501"/>
            <a:ext cx="31662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>
                <a:solidFill>
                  <a:srgbClr val="FF0000"/>
                </a:solidFill>
              </a:rPr>
              <a:t>কার্তেসীয় স্থানাঙ্ক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566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61FA2-456E-442A-BB86-65943E98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6512"/>
            <a:ext cx="9144000" cy="466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188BC-A00A-45E6-9693-CDF6AD46CA9A}"/>
              </a:ext>
            </a:extLst>
          </p:cNvPr>
          <p:cNvSpPr txBox="1"/>
          <p:nvPr/>
        </p:nvSpPr>
        <p:spPr>
          <a:xfrm>
            <a:off x="5638800" y="166272"/>
            <a:ext cx="91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</a:rPr>
              <a:t>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6552E-1CD5-46BF-8A75-40B5B3C910BE}"/>
              </a:ext>
            </a:extLst>
          </p:cNvPr>
          <p:cNvSpPr txBox="1"/>
          <p:nvPr/>
        </p:nvSpPr>
        <p:spPr>
          <a:xfrm>
            <a:off x="469692" y="3075057"/>
            <a:ext cx="91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</a:rPr>
              <a:t>X’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69A56-9A07-4BA9-AB21-62A305814F95}"/>
              </a:ext>
            </a:extLst>
          </p:cNvPr>
          <p:cNvSpPr txBox="1"/>
          <p:nvPr/>
        </p:nvSpPr>
        <p:spPr>
          <a:xfrm>
            <a:off x="10807908" y="3234128"/>
            <a:ext cx="91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</a:rPr>
              <a:t>X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0C51-8A5F-40B5-ADD5-422A549F86E1}"/>
              </a:ext>
            </a:extLst>
          </p:cNvPr>
          <p:cNvSpPr txBox="1"/>
          <p:nvPr/>
        </p:nvSpPr>
        <p:spPr>
          <a:xfrm>
            <a:off x="6096000" y="3429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>
                <a:solidFill>
                  <a:srgbClr val="7030A0"/>
                </a:solidFill>
              </a:rPr>
              <a:t>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7BAF7-7DBB-456F-B7D7-0859B7DD90C1}"/>
              </a:ext>
            </a:extLst>
          </p:cNvPr>
          <p:cNvSpPr txBox="1"/>
          <p:nvPr/>
        </p:nvSpPr>
        <p:spPr>
          <a:xfrm>
            <a:off x="5638800" y="5983842"/>
            <a:ext cx="91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</a:rPr>
              <a:t>Y’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75AC27-DD14-46F0-8E29-73BD30BEC910}"/>
              </a:ext>
            </a:extLst>
          </p:cNvPr>
          <p:cNvSpPr/>
          <p:nvPr/>
        </p:nvSpPr>
        <p:spPr>
          <a:xfrm>
            <a:off x="10668000" y="4130035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4000" b="1" dirty="0">
                <a:solidFill>
                  <a:srgbClr val="002060"/>
                </a:solidFill>
              </a:rPr>
              <a:t>X- </a:t>
            </a:r>
            <a:r>
              <a:rPr lang="en-SG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অক্ষ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9D430-4A1E-4BDF-BA15-2C2D00C6356D}"/>
              </a:ext>
            </a:extLst>
          </p:cNvPr>
          <p:cNvSpPr/>
          <p:nvPr/>
        </p:nvSpPr>
        <p:spPr>
          <a:xfrm>
            <a:off x="6728086" y="27744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4000" dirty="0">
                <a:solidFill>
                  <a:srgbClr val="002060"/>
                </a:solidFill>
              </a:rPr>
              <a:t>Y</a:t>
            </a:r>
            <a:r>
              <a:rPr lang="en-SG" sz="4000" b="1" dirty="0">
                <a:solidFill>
                  <a:srgbClr val="002060"/>
                </a:solidFill>
              </a:rPr>
              <a:t>- </a:t>
            </a:r>
            <a:r>
              <a:rPr lang="en-SG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অক্ষ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4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51A7-6235-4E80-8805-F90DE403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02" y="212204"/>
            <a:ext cx="6645796" cy="6645796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B3AE4AE-D539-4A4B-95AB-99901486F9D0}"/>
              </a:ext>
            </a:extLst>
          </p:cNvPr>
          <p:cNvSpPr/>
          <p:nvPr/>
        </p:nvSpPr>
        <p:spPr>
          <a:xfrm>
            <a:off x="1444000" y="5634867"/>
            <a:ext cx="922400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HERE TO MORE…</a:t>
            </a:r>
          </a:p>
        </p:txBody>
      </p:sp>
    </p:spTree>
    <p:extLst>
      <p:ext uri="{BB962C8B-B14F-4D97-AF65-F5344CB8AC3E}">
        <p14:creationId xmlns:p14="http://schemas.microsoft.com/office/powerpoint/2010/main" val="8782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23" y="568087"/>
            <a:ext cx="4717008" cy="2830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7" y="568087"/>
            <a:ext cx="5004820" cy="2830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68" y="3669448"/>
            <a:ext cx="4235326" cy="3076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0795" y="4517408"/>
            <a:ext cx="31662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</a:rPr>
              <a:t>পোলার স্থানাঙ্ক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23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22" y="309562"/>
            <a:ext cx="6112848" cy="6112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1170" y="177420"/>
            <a:ext cx="316628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</a:rPr>
              <a:t>পোলার স্থানাঙ্ক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27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67" y="329606"/>
            <a:ext cx="7172396" cy="519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742" y="5867587"/>
            <a:ext cx="870727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কার্তেসীয় স্থানাঙ্ক ও পোলার  স্থানাঙ্ক এর মধ্যে সর্ম্পক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589" y="136478"/>
            <a:ext cx="227917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/>
              <a:t>পরিচিতি </a:t>
            </a:r>
            <a:endParaRPr lang="en-US" sz="4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13697" y="1078173"/>
            <a:ext cx="13648" cy="558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230" y="3255437"/>
            <a:ext cx="401926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70C0"/>
                </a:solidFill>
              </a:rPr>
              <a:t>মনির হোসেন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10" y="5187440"/>
            <a:ext cx="48313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হাজী আবেদ আলী কলেজ,নরসিংদী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9504" y="5952221"/>
            <a:ext cx="304345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০১৮৭১০২১৯৬৯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661" y="4361103"/>
            <a:ext cx="271640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</a:rPr>
              <a:t>প্রভাষক(গণিত)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47" y="408587"/>
            <a:ext cx="2756847" cy="2756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18087" y="2290693"/>
            <a:ext cx="534992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/</a:t>
            </a:r>
            <a:r>
              <a:rPr lang="en-US" sz="4000" b="1" dirty="0" err="1"/>
              <a:t>monirhossain.math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8087" y="3155210"/>
            <a:ext cx="348017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/</a:t>
            </a:r>
            <a:r>
              <a:rPr lang="en-US" sz="4000" b="1" dirty="0" err="1"/>
              <a:t>monir_math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8087" y="4019727"/>
            <a:ext cx="374775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math4coder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85" y="4091266"/>
            <a:ext cx="750189" cy="6353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2" t="5391" r="1535" b="12235"/>
          <a:stretch/>
        </p:blipFill>
        <p:spPr>
          <a:xfrm>
            <a:off x="5659285" y="2194807"/>
            <a:ext cx="791570" cy="831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85" y="3183476"/>
            <a:ext cx="750189" cy="7501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6" y="5952221"/>
            <a:ext cx="695723" cy="695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2066" r="13969" b="56057"/>
          <a:stretch/>
        </p:blipFill>
        <p:spPr>
          <a:xfrm>
            <a:off x="6402062" y="1099149"/>
            <a:ext cx="4459459" cy="858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0B5E03-54AD-4D49-AA3C-694BA6123FCB}"/>
              </a:ext>
            </a:extLst>
          </p:cNvPr>
          <p:cNvSpPr txBox="1"/>
          <p:nvPr/>
        </p:nvSpPr>
        <p:spPr>
          <a:xfrm>
            <a:off x="6718087" y="4884245"/>
            <a:ext cx="543408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remonir</a:t>
            </a:r>
            <a:r>
              <a:rPr lang="en-US" sz="3000" b="1" dirty="0">
                <a:solidFill>
                  <a:srgbClr val="7030A0"/>
                </a:solidFill>
                <a:latin typeface="Arial Black" panose="020B0A04020102020204" pitchFamily="34" charset="0"/>
              </a:rPr>
              <a:t>1985</a:t>
            </a:r>
            <a:r>
              <a:rPr lang="en-US" sz="3000" b="1" dirty="0">
                <a:solidFill>
                  <a:srgbClr val="7030A0"/>
                </a:solidFill>
              </a:rPr>
              <a:t>@gmail.com</a:t>
            </a:r>
            <a:endParaRPr lang="en-US" sz="3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7EB0D-4C47-48E3-B766-EE0A05E7C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85" y="4884246"/>
            <a:ext cx="886143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6" y="163774"/>
            <a:ext cx="4544704" cy="3289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524" y="5037593"/>
            <a:ext cx="870727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কার্তেসীয় স্থানাঙ্ক ও পোলার  স্থানাঙ্ক এর </a:t>
            </a:r>
            <a:r>
              <a:rPr lang="bn-IN" sz="4000" b="1">
                <a:solidFill>
                  <a:srgbClr val="FF0000"/>
                </a:solidFill>
              </a:rPr>
              <a:t>মধ্যে সর্ম্পক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4" y="163773"/>
            <a:ext cx="5295331" cy="32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9" y="251986"/>
            <a:ext cx="2784712" cy="2059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7517" y="251986"/>
            <a:ext cx="870727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পোলার  স্থানাঙ্ক থেকে কার্তেসীয় স্থানাঙ্ক এ নির্ণয় কর 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990386DD-4388-4CD4-80EB-3B6B11A2C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190184"/>
                  </p:ext>
                </p:extLst>
              </p:nvPr>
            </p:nvGraphicFramePr>
            <p:xfrm>
              <a:off x="135909" y="3998340"/>
              <a:ext cx="1187888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9721">
                      <a:extLst>
                        <a:ext uri="{9D8B030D-6E8A-4147-A177-3AD203B41FA5}">
                          <a16:colId xmlns:a16="http://schemas.microsoft.com/office/drawing/2014/main" val="2527708724"/>
                        </a:ext>
                      </a:extLst>
                    </a:gridCol>
                    <a:gridCol w="2832917">
                      <a:extLst>
                        <a:ext uri="{9D8B030D-6E8A-4147-A177-3AD203B41FA5}">
                          <a16:colId xmlns:a16="http://schemas.microsoft.com/office/drawing/2014/main" val="896510042"/>
                        </a:ext>
                      </a:extLst>
                    </a:gridCol>
                    <a:gridCol w="3106522">
                      <a:extLst>
                        <a:ext uri="{9D8B030D-6E8A-4147-A177-3AD203B41FA5}">
                          <a16:colId xmlns:a16="http://schemas.microsoft.com/office/drawing/2014/main" val="1081155995"/>
                        </a:ext>
                      </a:extLst>
                    </a:gridCol>
                    <a:gridCol w="2969721">
                      <a:extLst>
                        <a:ext uri="{9D8B030D-6E8A-4147-A177-3AD203B41FA5}">
                          <a16:colId xmlns:a16="http://schemas.microsoft.com/office/drawing/2014/main" val="3335027855"/>
                        </a:ext>
                      </a:extLst>
                    </a:gridCol>
                  </a:tblGrid>
                  <a:tr h="8752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bn-IN" sz="6600" smtClean="0">
                                    <a:latin typeface="Cambria Math" panose="02040503050406030204" pitchFamily="18" charset="0"/>
                                  </a:rPr>
                                  <m:t>(1,1)</m:t>
                                </m:r>
                              </m:oMath>
                            </m:oMathPara>
                          </a14:m>
                          <a:endParaRPr lang="en-US" sz="6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bn-IN" sz="6600" smtClean="0">
                                    <a:latin typeface="Cambria Math" panose="02040503050406030204" pitchFamily="18" charset="0"/>
                                  </a:rPr>
                                  <m:t>(−1,1)</m:t>
                                </m:r>
                              </m:oMath>
                            </m:oMathPara>
                          </a14:m>
                          <a:endParaRPr lang="en-US" sz="6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bn-IN" sz="6600" smtClean="0">
                                    <a:latin typeface="Cambria Math" panose="02040503050406030204" pitchFamily="18" charset="0"/>
                                  </a:rPr>
                                  <m:t>(−1,−1)</m:t>
                                </m:r>
                              </m:oMath>
                            </m:oMathPara>
                          </a14:m>
                          <a:endParaRPr lang="en-US" sz="6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bn-IN" sz="6600" smtClean="0">
                                    <a:latin typeface="Cambria Math" panose="02040503050406030204" pitchFamily="18" charset="0"/>
                                  </a:rPr>
                                  <m:t>(1,−1)</m:t>
                                </m:r>
                              </m:oMath>
                            </m:oMathPara>
                          </a14:m>
                          <a:endParaRPr lang="en-US" sz="6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484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990386DD-4388-4CD4-80EB-3B6B11A2CD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190184"/>
                  </p:ext>
                </p:extLst>
              </p:nvPr>
            </p:nvGraphicFramePr>
            <p:xfrm>
              <a:off x="135909" y="3998340"/>
              <a:ext cx="1187888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9721">
                      <a:extLst>
                        <a:ext uri="{9D8B030D-6E8A-4147-A177-3AD203B41FA5}">
                          <a16:colId xmlns:a16="http://schemas.microsoft.com/office/drawing/2014/main" val="2527708724"/>
                        </a:ext>
                      </a:extLst>
                    </a:gridCol>
                    <a:gridCol w="2832917">
                      <a:extLst>
                        <a:ext uri="{9D8B030D-6E8A-4147-A177-3AD203B41FA5}">
                          <a16:colId xmlns:a16="http://schemas.microsoft.com/office/drawing/2014/main" val="896510042"/>
                        </a:ext>
                      </a:extLst>
                    </a:gridCol>
                    <a:gridCol w="3106522">
                      <a:extLst>
                        <a:ext uri="{9D8B030D-6E8A-4147-A177-3AD203B41FA5}">
                          <a16:colId xmlns:a16="http://schemas.microsoft.com/office/drawing/2014/main" val="1081155995"/>
                        </a:ext>
                      </a:extLst>
                    </a:gridCol>
                    <a:gridCol w="2969721">
                      <a:extLst>
                        <a:ext uri="{9D8B030D-6E8A-4147-A177-3AD203B41FA5}">
                          <a16:colId xmlns:a16="http://schemas.microsoft.com/office/drawing/2014/main" val="3335027855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5" t="-552" r="-301232" b="-2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946" t="-552" r="-215484" b="-2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6863" t="-552" r="-96471" b="-2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11" t="-552" r="-1027" b="-2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484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B8F6CE8-14AC-4625-AC26-39AFB9651DD3}"/>
              </a:ext>
            </a:extLst>
          </p:cNvPr>
          <p:cNvSpPr/>
          <p:nvPr/>
        </p:nvSpPr>
        <p:spPr>
          <a:xfrm>
            <a:off x="283360" y="2397995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SG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SG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SG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B86F5-0818-42A6-A689-4590A382F260}"/>
              </a:ext>
            </a:extLst>
          </p:cNvPr>
          <p:cNvSpPr/>
          <p:nvPr/>
        </p:nvSpPr>
        <p:spPr>
          <a:xfrm>
            <a:off x="4656577" y="179163"/>
            <a:ext cx="2668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en-US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ূল্যায়ন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B5F4A-37A9-4B6E-B652-285A77A59DEB}"/>
              </a:ext>
            </a:extLst>
          </p:cNvPr>
          <p:cNvSpPr/>
          <p:nvPr/>
        </p:nvSpPr>
        <p:spPr>
          <a:xfrm>
            <a:off x="1816266" y="1633927"/>
            <a:ext cx="963622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(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-2,3)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কো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চ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ত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ু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র্ভাগে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অবস্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থ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া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ব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ে ? 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5400" cap="none" spc="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DBE919-B184-465F-8AD4-D919BF919975}"/>
              </a:ext>
            </a:extLst>
          </p:cNvPr>
          <p:cNvSpPr/>
          <p:nvPr/>
        </p:nvSpPr>
        <p:spPr>
          <a:xfrm>
            <a:off x="1832437" y="2660303"/>
            <a:ext cx="96200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(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-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3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,3)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কো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চ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ত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ু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র্ভাগে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অবস্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থ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া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ব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ে ? 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5400" cap="none" spc="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AA042-550D-4A34-B41B-13A73FB0C718}"/>
              </a:ext>
            </a:extLst>
          </p:cNvPr>
          <p:cNvSpPr/>
          <p:nvPr/>
        </p:nvSpPr>
        <p:spPr>
          <a:xfrm>
            <a:off x="1832437" y="3717375"/>
            <a:ext cx="96200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(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2,-3)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কো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চ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ত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ু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র্ভাগে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অবস্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থ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া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ন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ব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ে ? </a:t>
            </a:r>
            <a:r>
              <a:rPr lang="en-SG" sz="5400" cap="none" spc="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US" sz="5400" cap="none" spc="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C8A72-462B-42CE-A252-AF56CDF26EF3}"/>
              </a:ext>
            </a:extLst>
          </p:cNvPr>
          <p:cNvSpPr/>
          <p:nvPr/>
        </p:nvSpPr>
        <p:spPr>
          <a:xfrm>
            <a:off x="1832437" y="5117865"/>
            <a:ext cx="96200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SG" sz="5400" dirty="0" err="1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স্থানা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ঙ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্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ত 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প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্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ক</a:t>
            </a:r>
            <a:r>
              <a:rPr lang="as-IN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া</a:t>
            </a:r>
            <a:r>
              <a:rPr lang="en-SG" sz="5400" dirty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র </a:t>
            </a:r>
            <a:endParaRPr lang="en-US" sz="5400" cap="none" spc="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29814-D166-4C9A-BD00-BCB0FEC2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" y="182809"/>
            <a:ext cx="4450000" cy="25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9F9FA9-1329-417C-934F-558D0C791BD0}"/>
              </a:ext>
            </a:extLst>
          </p:cNvPr>
          <p:cNvSpPr/>
          <p:nvPr/>
        </p:nvSpPr>
        <p:spPr>
          <a:xfrm>
            <a:off x="4937100" y="973644"/>
            <a:ext cx="262603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াড়ির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06F0CB-9506-466A-9B79-03363FA565DF}"/>
                  </a:ext>
                </a:extLst>
              </p:cNvPr>
              <p:cNvSpPr txBox="1"/>
              <p:nvPr/>
            </p:nvSpPr>
            <p:spPr>
              <a:xfrm>
                <a:off x="0" y="3229870"/>
                <a:ext cx="12191999" cy="358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rgbClr val="FF0000"/>
                    </a:solidFill>
                  </a:rPr>
                  <a:t>কার্তেসীয়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স্থানাঙ্ক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হতে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পোলার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স্থানাঙ্কে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প্রকাশ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করঃ</a:t>
                </a:r>
                <a:r>
                  <a:rPr lang="en-US" sz="4000" dirty="0">
                    <a:solidFill>
                      <a:srgbClr val="FF0000"/>
                    </a:solidFill>
                  </a:rPr>
                  <a:t> 	</a:t>
                </a:r>
                <a:r>
                  <a:rPr lang="en-US" sz="4000" dirty="0"/>
                  <a:t>		</a:t>
                </a:r>
                <a14:m>
                  <m:oMath xmlns:m="http://schemas.openxmlformats.org/officeDocument/2006/math">
                    <m:r>
                      <a:rPr lang="en-US" sz="4000" i="1"/>
                      <m:t>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−</m:t>
                        </m:r>
                        <m:r>
                          <a:rPr lang="en-US" sz="4000" i="1"/>
                          <m:t>1</m:t>
                        </m:r>
                        <m:r>
                          <a:rPr lang="en-US" sz="4000" i="1"/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4000" i="1"/>
                            </m:ctrlPr>
                          </m:radPr>
                          <m:deg/>
                          <m:e>
                            <m:r>
                              <a:rPr lang="en-US" sz="4000" i="1"/>
                              <m:t>3</m:t>
                            </m:r>
                          </m:e>
                        </m:rad>
                      </m:e>
                    </m:d>
                    <m:r>
                      <a:rPr lang="en-US" sz="4000" i="1"/>
                      <m:t>, </m:t>
                    </m:r>
                    <m:r>
                      <a:rPr lang="en-US" sz="4000" i="1"/>
                      <m:t>𝑖𝑖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−</m:t>
                        </m:r>
                        <m:r>
                          <a:rPr lang="en-US" sz="4000" i="1"/>
                          <m:t>1</m:t>
                        </m:r>
                        <m:r>
                          <a:rPr lang="en-US" sz="4000" i="1"/>
                          <m:t>,−</m:t>
                        </m:r>
                        <m:rad>
                          <m:radPr>
                            <m:degHide m:val="on"/>
                            <m:ctrlPr>
                              <a:rPr lang="en-US" sz="4000" i="1"/>
                            </m:ctrlPr>
                          </m:radPr>
                          <m:deg/>
                          <m:e>
                            <m:r>
                              <a:rPr lang="en-US" sz="4000" i="1"/>
                              <m:t>3</m:t>
                            </m:r>
                          </m:e>
                        </m:rad>
                      </m:e>
                    </m:d>
                    <m:r>
                      <a:rPr lang="en-US" sz="4000" i="1"/>
                      <m:t>, </m:t>
                    </m:r>
                    <m:r>
                      <a:rPr lang="en-US" sz="4000" i="1"/>
                      <m:t>𝑖𝑖𝑖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1</m:t>
                        </m:r>
                        <m:r>
                          <a:rPr lang="en-US" sz="4000" i="1"/>
                          <m:t>,</m:t>
                        </m:r>
                        <m:r>
                          <a:rPr lang="en-US" sz="4000" i="1"/>
                          <m:t>1</m:t>
                        </m:r>
                      </m:e>
                    </m:d>
                    <m:r>
                      <a:rPr lang="en-US" sz="4000" i="1"/>
                      <m:t>  , </m:t>
                    </m:r>
                    <m:r>
                      <a:rPr lang="en-US" sz="4000" i="1"/>
                      <m:t>𝑖𝑣</m:t>
                    </m:r>
                    <m:r>
                      <a:rPr lang="en-US" sz="4000" i="1"/>
                      <m:t>.(</m:t>
                    </m:r>
                    <m:r>
                      <a:rPr lang="en-US" sz="4000" i="1"/>
                      <m:t>5</m:t>
                    </m:r>
                    <m:r>
                      <a:rPr lang="en-US" sz="4000" i="1"/>
                      <m:t>,−</m:t>
                    </m:r>
                    <m:r>
                      <a:rPr lang="en-US" sz="4000" i="1"/>
                      <m:t>5</m:t>
                    </m:r>
                    <m:r>
                      <a:rPr lang="en-US" sz="4000" i="1"/>
                      <m:t>)</m:t>
                    </m:r>
                  </m:oMath>
                </a14:m>
                <a:endParaRPr lang="en-US" sz="4000" dirty="0"/>
              </a:p>
              <a:p>
                <a:r>
                  <a:rPr lang="en-US" sz="4000" dirty="0" err="1">
                    <a:solidFill>
                      <a:srgbClr val="002060"/>
                    </a:solidFill>
                  </a:rPr>
                  <a:t>পোলার</a:t>
                </a:r>
                <a:r>
                  <a:rPr lang="en-US" sz="4000" dirty="0">
                    <a:solidFill>
                      <a:srgbClr val="002060"/>
                    </a:solidFill>
                  </a:rPr>
                  <a:t> 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স্থানাঙ্ক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হতে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কার্তেসীয়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স্থানাঙ্কে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প্রকাশ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</a:rPr>
                  <a:t>করঃ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/>
                  <a:t>				</a:t>
                </a:r>
                <a14:m>
                  <m:oMath xmlns:m="http://schemas.openxmlformats.org/officeDocument/2006/math">
                    <m:r>
                      <a:rPr lang="en-US" sz="4000" i="1"/>
                      <m:t>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2</m:t>
                        </m:r>
                        <m:r>
                          <a:rPr lang="en-US" sz="4000" i="1"/>
                          <m:t>,</m:t>
                        </m:r>
                        <m:sSup>
                          <m:sSupPr>
                            <m:ctrlPr>
                              <a:rPr lang="en-US" sz="4000" i="1"/>
                            </m:ctrlPr>
                          </m:sSupPr>
                          <m:e>
                            <m:r>
                              <a:rPr lang="en-US" sz="4000" i="1"/>
                              <m:t>90</m:t>
                            </m:r>
                          </m:e>
                          <m:sup>
                            <m:r>
                              <a:rPr lang="en-US" sz="4000" i="1"/>
                              <m:t>°</m:t>
                            </m:r>
                          </m:sup>
                        </m:sSup>
                      </m:e>
                    </m:d>
                    <m:r>
                      <a:rPr lang="en-US" sz="4000" i="1"/>
                      <m:t>, </m:t>
                    </m:r>
                    <m:r>
                      <a:rPr lang="en-US" sz="4000" i="1"/>
                      <m:t>𝑖𝑖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1</m:t>
                        </m:r>
                        <m:r>
                          <a:rPr lang="en-US" sz="4000" i="1"/>
                          <m:t>,</m:t>
                        </m:r>
                        <m:sSup>
                          <m:sSupPr>
                            <m:ctrlPr>
                              <a:rPr lang="en-US" sz="4000" i="1"/>
                            </m:ctrlPr>
                          </m:sSupPr>
                          <m:e>
                            <m:r>
                              <a:rPr lang="en-US" sz="4000" i="1"/>
                              <m:t>225</m:t>
                            </m:r>
                          </m:e>
                          <m:sup>
                            <m:r>
                              <a:rPr lang="en-US" sz="4000" i="1"/>
                              <m:t>°</m:t>
                            </m:r>
                          </m:sup>
                        </m:sSup>
                      </m:e>
                    </m:d>
                    <m:r>
                      <a:rPr lang="en-US" sz="4000" i="1"/>
                      <m:t>, </m:t>
                    </m:r>
                    <m:r>
                      <a:rPr lang="en-US" sz="4000" i="1"/>
                      <m:t>𝑖𝑖𝑖</m:t>
                    </m:r>
                    <m:r>
                      <a:rPr lang="en-US" sz="4000" i="1"/>
                      <m:t>. </m:t>
                    </m:r>
                    <m:d>
                      <m:dPr>
                        <m:ctrlPr>
                          <a:rPr lang="en-US" sz="4000" i="1"/>
                        </m:ctrlPr>
                      </m:dPr>
                      <m:e>
                        <m:r>
                          <a:rPr lang="en-US" sz="4000" i="1"/>
                          <m:t>4</m:t>
                        </m:r>
                        <m:r>
                          <a:rPr lang="en-US" sz="4000" i="1"/>
                          <m:t>,</m:t>
                        </m:r>
                        <m:f>
                          <m:fPr>
                            <m:ctrlPr>
                              <a:rPr lang="en-US" sz="4000" i="1"/>
                            </m:ctrlPr>
                          </m:fPr>
                          <m:num>
                            <m:r>
                              <a:rPr lang="en-US" sz="4000" i="1"/>
                              <m:t>𝜋</m:t>
                            </m:r>
                          </m:num>
                          <m:den>
                            <m:r>
                              <a:rPr lang="en-US" sz="4000" i="1"/>
                              <m:t>4</m:t>
                            </m:r>
                          </m:den>
                        </m:f>
                      </m:e>
                    </m:d>
                    <m:r>
                      <a:rPr lang="en-US" sz="4000" i="1"/>
                      <m:t>  , </m:t>
                    </m:r>
                    <m:r>
                      <a:rPr lang="en-US" sz="4000" i="1"/>
                      <m:t>𝑖𝑣</m:t>
                    </m:r>
                    <m:r>
                      <a:rPr lang="en-US" sz="4000" i="1"/>
                      <m:t>.(</m:t>
                    </m:r>
                    <m:rad>
                      <m:radPr>
                        <m:degHide m:val="on"/>
                        <m:ctrlPr>
                          <a:rPr lang="en-US" sz="4000" i="1"/>
                        </m:ctrlPr>
                      </m:radPr>
                      <m:deg/>
                      <m:e>
                        <m:r>
                          <a:rPr lang="en-US" sz="4000" i="1"/>
                          <m:t>2</m:t>
                        </m:r>
                      </m:e>
                    </m:rad>
                    <m:r>
                      <a:rPr lang="en-US" sz="4000" i="1"/>
                      <m:t>,</m:t>
                    </m:r>
                    <m:f>
                      <m:fPr>
                        <m:ctrlPr>
                          <a:rPr lang="en-US" sz="4000" i="1"/>
                        </m:ctrlPr>
                      </m:fPr>
                      <m:num>
                        <m:r>
                          <a:rPr lang="en-US" sz="4000" i="1"/>
                          <m:t>5</m:t>
                        </m:r>
                        <m:r>
                          <a:rPr lang="en-US" sz="4000" i="1"/>
                          <m:t>𝜋</m:t>
                        </m:r>
                      </m:num>
                      <m:den>
                        <m:r>
                          <a:rPr lang="en-US" sz="4000" i="1"/>
                          <m:t>4</m:t>
                        </m:r>
                      </m:den>
                    </m:f>
                    <m:r>
                      <a:rPr lang="en-US" sz="4000" i="1"/>
                      <m:t>)</m:t>
                    </m:r>
                  </m:oMath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06F0CB-9506-466A-9B79-03363FA56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9870"/>
                <a:ext cx="12191999" cy="3583160"/>
              </a:xfrm>
              <a:prstGeom prst="rect">
                <a:avLst/>
              </a:prstGeom>
              <a:blipFill>
                <a:blip r:embed="rId3"/>
                <a:stretch>
                  <a:fillRect l="-1750" t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9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64F67-300E-4A60-9E4B-3E11CD5C6972}"/>
              </a:ext>
            </a:extLst>
          </p:cNvPr>
          <p:cNvSpPr/>
          <p:nvPr/>
        </p:nvSpPr>
        <p:spPr>
          <a:xfrm>
            <a:off x="3104636" y="1992975"/>
            <a:ext cx="59827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20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</a:t>
            </a:r>
            <a:r>
              <a:rPr lang="as-IN" sz="2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</a:t>
            </a:r>
            <a:r>
              <a:rPr lang="en-SG" sz="2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</a:t>
            </a:r>
            <a:r>
              <a:rPr lang="as-IN" sz="2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</a:t>
            </a:r>
            <a:r>
              <a:rPr lang="en-SG" sz="20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</a:t>
            </a:r>
            <a:r>
              <a:rPr lang="as-IN" sz="20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en-SG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  <a:endParaRPr lang="en-US" sz="20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7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272" y="518615"/>
            <a:ext cx="3603007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পাঠ</a:t>
            </a:r>
            <a:r>
              <a:rPr lang="en-US" sz="5400" dirty="0"/>
              <a:t> </a:t>
            </a:r>
            <a:r>
              <a:rPr lang="en-US" sz="5400" dirty="0" err="1"/>
              <a:t>পরিচিতি</a:t>
            </a:r>
            <a:r>
              <a:rPr lang="en-US" sz="5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713595"/>
            <a:ext cx="12192000" cy="34778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উচ্চতর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গণিত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প্রথম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পত্র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একাদশ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শ্রেণি</a:t>
            </a:r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সরলরেখা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৩য়</a:t>
            </a:r>
            <a:r>
              <a:rPr lang="en-US" sz="4400" b="1" dirty="0">
                <a:solidFill>
                  <a:srgbClr val="FFFF00"/>
                </a:solidFill>
              </a:rPr>
              <a:t>  </a:t>
            </a:r>
            <a:r>
              <a:rPr lang="en-US" sz="4400" b="1" dirty="0" err="1">
                <a:solidFill>
                  <a:srgbClr val="FFFF00"/>
                </a:solidFill>
              </a:rPr>
              <a:t>অধ্যায়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endParaRPr lang="bn-IN" sz="4400" b="1" dirty="0">
              <a:solidFill>
                <a:srgbClr val="FFFF00"/>
              </a:solidFill>
            </a:endParaRPr>
          </a:p>
          <a:p>
            <a:pPr algn="ctr"/>
            <a:r>
              <a:rPr lang="bn-IN" sz="4400" b="1" dirty="0">
                <a:solidFill>
                  <a:srgbClr val="FFFF00"/>
                </a:solidFill>
              </a:rPr>
              <a:t>সময়ঃ </a:t>
            </a:r>
            <a:r>
              <a:rPr lang="en-US" sz="4400" b="1" dirty="0">
                <a:solidFill>
                  <a:srgbClr val="FFFF00"/>
                </a:solidFill>
              </a:rPr>
              <a:t>5</a:t>
            </a:r>
            <a:r>
              <a:rPr lang="bn-IN" sz="4400" b="1" dirty="0">
                <a:solidFill>
                  <a:srgbClr val="FFFF00"/>
                </a:solidFill>
              </a:rPr>
              <a:t>০ মিনিট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6406" y="5527343"/>
            <a:ext cx="529533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solidFill>
                  <a:schemeClr val="bg1"/>
                </a:solidFill>
              </a:rPr>
              <a:t>দূরত্ব</a:t>
            </a:r>
            <a:r>
              <a:rPr lang="en-SG" sz="5400" b="1" dirty="0">
                <a:solidFill>
                  <a:schemeClr val="bg1"/>
                </a:solidFill>
              </a:rPr>
              <a:t> </a:t>
            </a:r>
            <a:r>
              <a:rPr lang="en-SG" sz="5400" b="1" dirty="0" err="1">
                <a:solidFill>
                  <a:schemeClr val="bg1"/>
                </a:solidFill>
              </a:rPr>
              <a:t>নির্ণয়</a:t>
            </a:r>
            <a:r>
              <a:rPr lang="en-SG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2A553-CD78-4D21-B4EB-D9EE373C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" y="563649"/>
            <a:ext cx="5281026" cy="3657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428563-8E65-4F28-9B86-00FA77118264}"/>
              </a:ext>
            </a:extLst>
          </p:cNvPr>
          <p:cNvSpPr/>
          <p:nvPr/>
        </p:nvSpPr>
        <p:spPr>
          <a:xfrm>
            <a:off x="6729917" y="4422297"/>
            <a:ext cx="4851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Hong Kong bridge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9E2DF-A442-4B91-B8F7-720E42C96B9C}"/>
              </a:ext>
            </a:extLst>
          </p:cNvPr>
          <p:cNvSpPr/>
          <p:nvPr/>
        </p:nvSpPr>
        <p:spPr>
          <a:xfrm>
            <a:off x="49001" y="4422297"/>
            <a:ext cx="5362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dirty="0">
                <a:solidFill>
                  <a:srgbClr val="7030A0"/>
                </a:solidFill>
              </a:rPr>
              <a:t>china largest bridge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15A0A-6225-40B4-85D9-B65B939C1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92" y="606903"/>
            <a:ext cx="54790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3803" y="475956"/>
            <a:ext cx="1104537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পাঠ শেষে শিক্ষার্থীর ...............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629" y="2690034"/>
            <a:ext cx="110453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</a:rPr>
              <a:t>স্থানাঙ্ক </a:t>
            </a:r>
            <a:r>
              <a:rPr lang="en-SG" sz="4000" b="1" dirty="0" err="1">
                <a:solidFill>
                  <a:srgbClr val="7030A0"/>
                </a:solidFill>
              </a:rPr>
              <a:t>কত</a:t>
            </a:r>
            <a:r>
              <a:rPr lang="en-SG" sz="4000" b="1" dirty="0">
                <a:solidFill>
                  <a:srgbClr val="7030A0"/>
                </a:solidFill>
              </a:rPr>
              <a:t> </a:t>
            </a:r>
            <a:r>
              <a:rPr lang="en-SG" sz="4000" b="1" dirty="0" err="1">
                <a:solidFill>
                  <a:srgbClr val="7030A0"/>
                </a:solidFill>
              </a:rPr>
              <a:t>প্রকার</a:t>
            </a:r>
            <a:r>
              <a:rPr lang="bn-IN" sz="4000" b="1" dirty="0">
                <a:solidFill>
                  <a:srgbClr val="7030A0"/>
                </a:solidFill>
              </a:rPr>
              <a:t> কি বলতে পারবে।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803" y="3720269"/>
            <a:ext cx="110453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</a:rPr>
              <a:t>কার্তেসীয় স্থানাঙ্ক ও পোলার  স্থানাঙ্ক এর মধ্যে </a:t>
            </a:r>
            <a:r>
              <a:rPr lang="en-SG" sz="4000" b="1" dirty="0" err="1">
                <a:solidFill>
                  <a:srgbClr val="7030A0"/>
                </a:solidFill>
              </a:rPr>
              <a:t>ব্যাখ্যা</a:t>
            </a:r>
            <a:r>
              <a:rPr lang="bn-IN" sz="4000" b="1" dirty="0">
                <a:solidFill>
                  <a:srgbClr val="7030A0"/>
                </a:solidFill>
              </a:rPr>
              <a:t> করতে পারবে।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90435-8570-473A-A26A-C1407BBB9A6D}"/>
              </a:ext>
            </a:extLst>
          </p:cNvPr>
          <p:cNvSpPr txBox="1"/>
          <p:nvPr/>
        </p:nvSpPr>
        <p:spPr>
          <a:xfrm>
            <a:off x="1146628" y="1659798"/>
            <a:ext cx="110453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</a:rPr>
              <a:t>স্থানাঙ্ক  কি বলতে পারবে।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84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10" y="151049"/>
            <a:ext cx="1758287" cy="982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872251" y="642514"/>
            <a:ext cx="7319749" cy="1217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C51D709-2422-4ECC-B16C-7ECC4A5C62C2}"/>
              </a:ext>
            </a:extLst>
          </p:cNvPr>
          <p:cNvSpPr/>
          <p:nvPr/>
        </p:nvSpPr>
        <p:spPr>
          <a:xfrm>
            <a:off x="4040505" y="1406790"/>
            <a:ext cx="1159292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en-SG" sz="54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en-SG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1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10" y="151049"/>
            <a:ext cx="1758287" cy="982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0" y="642514"/>
            <a:ext cx="4163704" cy="8860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10" y="151049"/>
            <a:ext cx="1758287" cy="982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35522" y="818865"/>
            <a:ext cx="163774" cy="49950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EB7C8-B6B0-409E-BDFD-59831AB5C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" y="662533"/>
            <a:ext cx="5320783" cy="3358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1717D-776B-4D97-9CDC-FDE062AE6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91" y="662533"/>
            <a:ext cx="4945658" cy="33585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45A380-B318-4FD9-AF3E-4E777F3E4442}"/>
              </a:ext>
            </a:extLst>
          </p:cNvPr>
          <p:cNvSpPr/>
          <p:nvPr/>
        </p:nvSpPr>
        <p:spPr>
          <a:xfrm>
            <a:off x="1009077" y="4241499"/>
            <a:ext cx="4987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 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ু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দিকে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</a:t>
            </a:r>
            <a:r>
              <a:rPr lang="en-SG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ওয়া</a:t>
            </a:r>
            <a:r>
              <a:rPr lang="en-S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1AF1C-AE41-4518-AF79-AF9FAC6FA572}"/>
              </a:ext>
            </a:extLst>
          </p:cNvPr>
          <p:cNvSpPr/>
          <p:nvPr/>
        </p:nvSpPr>
        <p:spPr>
          <a:xfrm>
            <a:off x="8198614" y="4241499"/>
            <a:ext cx="1648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দ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ি</a:t>
            </a:r>
            <a:r>
              <a:rPr lang="en-S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3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W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349</Words>
  <Application>Microsoft Office PowerPoint</Application>
  <PresentationFormat>Widescreen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40</cp:revision>
  <dcterms:created xsi:type="dcterms:W3CDTF">2018-10-23T04:31:49Z</dcterms:created>
  <dcterms:modified xsi:type="dcterms:W3CDTF">2019-11-14T07:04:15Z</dcterms:modified>
</cp:coreProperties>
</file>