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sldIdLst>
    <p:sldId id="256" r:id="rId2"/>
    <p:sldId id="257" r:id="rId3"/>
    <p:sldId id="270" r:id="rId4"/>
    <p:sldId id="258" r:id="rId5"/>
    <p:sldId id="259" r:id="rId6"/>
    <p:sldId id="260" r:id="rId7"/>
    <p:sldId id="262" r:id="rId8"/>
    <p:sldId id="261" r:id="rId9"/>
    <p:sldId id="269" r:id="rId10"/>
    <p:sldId id="263" r:id="rId11"/>
    <p:sldId id="266" r:id="rId12"/>
    <p:sldId id="272" r:id="rId13"/>
    <p:sldId id="273" r:id="rId14"/>
    <p:sldId id="268" r:id="rId15"/>
    <p:sldId id="264" r:id="rId16"/>
    <p:sldId id="267" r:id="rId17"/>
    <p:sldId id="265" r:id="rId18"/>
  </p:sldIdLst>
  <p:sldSz cx="12192000" cy="6858000"/>
  <p:notesSz cx="6858000" cy="9144000"/>
  <p:defaultTextStyle>
    <a:defPPr>
      <a:defRPr lang="en-US"/>
    </a:defPPr>
    <a:lvl1pPr marL="0" algn="l" defTabSz="1172261" rtl="0" eaLnBrk="1" latinLnBrk="0" hangingPunct="1">
      <a:defRPr sz="2308" kern="1200">
        <a:solidFill>
          <a:schemeClr val="tx1"/>
        </a:solidFill>
        <a:latin typeface="+mn-lt"/>
        <a:ea typeface="+mn-ea"/>
        <a:cs typeface="+mn-cs"/>
      </a:defRPr>
    </a:lvl1pPr>
    <a:lvl2pPr marL="586130" algn="l" defTabSz="1172261" rtl="0" eaLnBrk="1" latinLnBrk="0" hangingPunct="1">
      <a:defRPr sz="2308" kern="1200">
        <a:solidFill>
          <a:schemeClr val="tx1"/>
        </a:solidFill>
        <a:latin typeface="+mn-lt"/>
        <a:ea typeface="+mn-ea"/>
        <a:cs typeface="+mn-cs"/>
      </a:defRPr>
    </a:lvl2pPr>
    <a:lvl3pPr marL="1172261" algn="l" defTabSz="1172261" rtl="0" eaLnBrk="1" latinLnBrk="0" hangingPunct="1">
      <a:defRPr sz="2308" kern="1200">
        <a:solidFill>
          <a:schemeClr val="tx1"/>
        </a:solidFill>
        <a:latin typeface="+mn-lt"/>
        <a:ea typeface="+mn-ea"/>
        <a:cs typeface="+mn-cs"/>
      </a:defRPr>
    </a:lvl3pPr>
    <a:lvl4pPr marL="1758391" algn="l" defTabSz="1172261" rtl="0" eaLnBrk="1" latinLnBrk="0" hangingPunct="1">
      <a:defRPr sz="2308" kern="1200">
        <a:solidFill>
          <a:schemeClr val="tx1"/>
        </a:solidFill>
        <a:latin typeface="+mn-lt"/>
        <a:ea typeface="+mn-ea"/>
        <a:cs typeface="+mn-cs"/>
      </a:defRPr>
    </a:lvl4pPr>
    <a:lvl5pPr marL="2344522" algn="l" defTabSz="1172261" rtl="0" eaLnBrk="1" latinLnBrk="0" hangingPunct="1">
      <a:defRPr sz="2308" kern="1200">
        <a:solidFill>
          <a:schemeClr val="tx1"/>
        </a:solidFill>
        <a:latin typeface="+mn-lt"/>
        <a:ea typeface="+mn-ea"/>
        <a:cs typeface="+mn-cs"/>
      </a:defRPr>
    </a:lvl5pPr>
    <a:lvl6pPr marL="2930652" algn="l" defTabSz="1172261" rtl="0" eaLnBrk="1" latinLnBrk="0" hangingPunct="1">
      <a:defRPr sz="2308" kern="1200">
        <a:solidFill>
          <a:schemeClr val="tx1"/>
        </a:solidFill>
        <a:latin typeface="+mn-lt"/>
        <a:ea typeface="+mn-ea"/>
        <a:cs typeface="+mn-cs"/>
      </a:defRPr>
    </a:lvl6pPr>
    <a:lvl7pPr marL="3516782" algn="l" defTabSz="1172261" rtl="0" eaLnBrk="1" latinLnBrk="0" hangingPunct="1">
      <a:defRPr sz="2308" kern="1200">
        <a:solidFill>
          <a:schemeClr val="tx1"/>
        </a:solidFill>
        <a:latin typeface="+mn-lt"/>
        <a:ea typeface="+mn-ea"/>
        <a:cs typeface="+mn-cs"/>
      </a:defRPr>
    </a:lvl7pPr>
    <a:lvl8pPr marL="4102913" algn="l" defTabSz="1172261" rtl="0" eaLnBrk="1" latinLnBrk="0" hangingPunct="1">
      <a:defRPr sz="2308" kern="1200">
        <a:solidFill>
          <a:schemeClr val="tx1"/>
        </a:solidFill>
        <a:latin typeface="+mn-lt"/>
        <a:ea typeface="+mn-ea"/>
        <a:cs typeface="+mn-cs"/>
      </a:defRPr>
    </a:lvl8pPr>
    <a:lvl9pPr marL="4689043" algn="l" defTabSz="1172261" rtl="0" eaLnBrk="1" latinLnBrk="0" hangingPunct="1">
      <a:defRPr sz="230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8387" autoAdjust="0"/>
  </p:normalViewPr>
  <p:slideViewPr>
    <p:cSldViewPr>
      <p:cViewPr varScale="1">
        <p:scale>
          <a:sx n="71" d="100"/>
          <a:sy n="71" d="100"/>
        </p:scale>
        <p:origin x="594" y="60"/>
      </p:cViewPr>
      <p:guideLst>
        <p:guide orient="horz" pos="2160"/>
        <p:guide pos="384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592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837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952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163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994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422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771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534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236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044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480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7501766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JTDOnYtYX6o"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tmp"/><Relationship Id="rId4" Type="http://schemas.openxmlformats.org/officeDocument/2006/relationships/image" Target="../media/image19.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World%20Heritage.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218" y="584947"/>
            <a:ext cx="2580621" cy="5892053"/>
          </a:xfrm>
          <a:prstGeom prst="rect">
            <a:avLst/>
          </a:prstGeom>
        </p:spPr>
      </p:pic>
      <p:sp>
        <p:nvSpPr>
          <p:cNvPr id="9" name="TextBox 8"/>
          <p:cNvSpPr txBox="1"/>
          <p:nvPr/>
        </p:nvSpPr>
        <p:spPr>
          <a:xfrm>
            <a:off x="3068476" y="2819400"/>
            <a:ext cx="4953000" cy="1107996"/>
          </a:xfrm>
          <a:prstGeom prst="rect">
            <a:avLst/>
          </a:prstGeom>
          <a:noFill/>
        </p:spPr>
        <p:txBody>
          <a:bodyPr wrap="square" rtlCol="0">
            <a:spAutoFit/>
          </a:bodyPr>
          <a:lstStyle/>
          <a:p>
            <a:r>
              <a:rPr lang="en-US" sz="6600" b="1" dirty="0">
                <a:solidFill>
                  <a:schemeClr val="tx2">
                    <a:lumMod val="50000"/>
                  </a:schemeClr>
                </a:solidFill>
                <a:latin typeface="Times New Roman" panose="02020603050405020304" pitchFamily="18" charset="0"/>
                <a:cs typeface="Times New Roman" panose="02020603050405020304" pitchFamily="18" charset="0"/>
              </a:rPr>
              <a:t>WELCOME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8977" y="4193272"/>
            <a:ext cx="5968623" cy="1446550"/>
          </a:xfrm>
          <a:prstGeom prst="rect">
            <a:avLst/>
          </a:prstGeom>
          <a:noFill/>
        </p:spPr>
        <p:txBody>
          <a:bodyPr wrap="square" rtlCol="0">
            <a:spAutoFit/>
          </a:bodyPr>
          <a:lstStyle/>
          <a:p>
            <a:pPr marL="400050" indent="-400050">
              <a:buFont typeface="Wingdings" pitchFamily="2" charset="2"/>
              <a:buChar char="Ø"/>
            </a:pPr>
            <a:r>
              <a:rPr lang="en-US" sz="2200" b="1" dirty="0"/>
              <a:t>What is called heritage? </a:t>
            </a:r>
          </a:p>
          <a:p>
            <a:pPr marL="342900" indent="-342900">
              <a:buFont typeface="Wingdings" pitchFamily="2" charset="2"/>
              <a:buChar char="Ø"/>
            </a:pPr>
            <a:r>
              <a:rPr lang="en-US" sz="2200" b="1" dirty="0"/>
              <a:t> Do you have a building or places like these           pictures in your town/village?</a:t>
            </a:r>
          </a:p>
          <a:p>
            <a:pPr marL="400050" indent="-400050">
              <a:buFont typeface="Wingdings" pitchFamily="2" charset="2"/>
              <a:buChar char="Ø"/>
            </a:pPr>
            <a:r>
              <a:rPr lang="en-US" sz="2200" b="1" dirty="0"/>
              <a:t>What do you know about these pictures?</a:t>
            </a:r>
          </a:p>
        </p:txBody>
      </p:sp>
      <p:pic>
        <p:nvPicPr>
          <p:cNvPr id="3" name="Picture 2" descr="buckingham-palace1.jpg"/>
          <p:cNvPicPr>
            <a:picLocks noChangeAspect="1"/>
          </p:cNvPicPr>
          <p:nvPr/>
        </p:nvPicPr>
        <p:blipFill>
          <a:blip r:embed="rId2" cstate="print"/>
          <a:stretch>
            <a:fillRect/>
          </a:stretch>
        </p:blipFill>
        <p:spPr>
          <a:xfrm>
            <a:off x="1637960" y="744724"/>
            <a:ext cx="6102068" cy="30293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4290" y="772808"/>
            <a:ext cx="2048931" cy="5473321"/>
          </a:xfrm>
          <a:prstGeom prst="rect">
            <a:avLst/>
          </a:prstGeom>
          <a:ln w="38100">
            <a:solidFill>
              <a:schemeClr val="tx2">
                <a:lumMod val="40000"/>
                <a:lumOff val="60000"/>
              </a:schemeClr>
            </a:solid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00" y="1295401"/>
            <a:ext cx="6858000" cy="447495"/>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Let’s have a look on this video …</a:t>
            </a:r>
          </a:p>
        </p:txBody>
      </p:sp>
      <p:sp>
        <p:nvSpPr>
          <p:cNvPr id="4" name="Rounded Rectangle 3">
            <a:hlinkClick r:id="rId2"/>
          </p:cNvPr>
          <p:cNvSpPr/>
          <p:nvPr/>
        </p:nvSpPr>
        <p:spPr>
          <a:xfrm>
            <a:off x="4572000" y="3048000"/>
            <a:ext cx="3429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4157" r="15060"/>
          <a:stretch/>
        </p:blipFill>
        <p:spPr>
          <a:xfrm>
            <a:off x="4567457" y="1355022"/>
            <a:ext cx="2545814" cy="1685925"/>
          </a:xfrm>
          <a:prstGeom prst="rect">
            <a:avLst/>
          </a:prstGeom>
          <a:ln>
            <a:solidFill>
              <a:schemeClr val="tx2">
                <a:lumMod val="60000"/>
                <a:lumOff val="40000"/>
              </a:schemeClr>
            </a:solidFill>
          </a:ln>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7457" y="3258262"/>
            <a:ext cx="2545814" cy="1600200"/>
          </a:xfrm>
          <a:prstGeom prst="rect">
            <a:avLst/>
          </a:prstGeom>
          <a:ln>
            <a:solidFill>
              <a:schemeClr val="tx2">
                <a:lumMod val="60000"/>
                <a:lumOff val="40000"/>
              </a:schemeClr>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6378"/>
          <a:stretch/>
        </p:blipFill>
        <p:spPr>
          <a:xfrm>
            <a:off x="7696201" y="3258262"/>
            <a:ext cx="2714624" cy="1600201"/>
          </a:xfrm>
          <a:prstGeom prst="rect">
            <a:avLst/>
          </a:prstGeom>
          <a:ln>
            <a:solidFill>
              <a:schemeClr val="tx2">
                <a:lumMod val="40000"/>
                <a:lumOff val="60000"/>
              </a:schemeClr>
            </a:solidFill>
          </a:ln>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1" y="1347971"/>
            <a:ext cx="2714625" cy="1685925"/>
          </a:xfrm>
          <a:prstGeom prst="rect">
            <a:avLst/>
          </a:prstGeom>
        </p:spPr>
      </p:pic>
      <p:sp>
        <p:nvSpPr>
          <p:cNvPr id="6" name="Rectangle 5"/>
          <p:cNvSpPr/>
          <p:nvPr/>
        </p:nvSpPr>
        <p:spPr>
          <a:xfrm>
            <a:off x="2209800" y="1717328"/>
            <a:ext cx="1828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Archaeological</a:t>
            </a:r>
          </a:p>
        </p:txBody>
      </p:sp>
      <p:sp>
        <p:nvSpPr>
          <p:cNvPr id="7" name="Rectangle 6"/>
          <p:cNvSpPr/>
          <p:nvPr/>
        </p:nvSpPr>
        <p:spPr>
          <a:xfrm>
            <a:off x="2209800" y="2500495"/>
            <a:ext cx="1828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Mangrove</a:t>
            </a:r>
            <a:endParaRPr lang="en-US" sz="2000" dirty="0">
              <a:solidFill>
                <a:schemeClr val="tx1">
                  <a:lumMod val="75000"/>
                  <a:lumOff val="25000"/>
                </a:schemeClr>
              </a:solidFill>
            </a:endParaRPr>
          </a:p>
        </p:txBody>
      </p:sp>
      <p:sp>
        <p:nvSpPr>
          <p:cNvPr id="8" name="Rectangle 7"/>
          <p:cNvSpPr/>
          <p:nvPr/>
        </p:nvSpPr>
        <p:spPr>
          <a:xfrm>
            <a:off x="2209800" y="3258262"/>
            <a:ext cx="1828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Infrastructure</a:t>
            </a:r>
            <a:endParaRPr lang="en-US" sz="2000" dirty="0">
              <a:solidFill>
                <a:schemeClr val="tx1">
                  <a:lumMod val="75000"/>
                  <a:lumOff val="25000"/>
                </a:schemeClr>
              </a:solidFill>
            </a:endParaRPr>
          </a:p>
        </p:txBody>
      </p:sp>
      <p:sp>
        <p:nvSpPr>
          <p:cNvPr id="9" name="Rectangle 8"/>
          <p:cNvSpPr/>
          <p:nvPr/>
        </p:nvSpPr>
        <p:spPr>
          <a:xfrm>
            <a:off x="2209800" y="4028729"/>
            <a:ext cx="1828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75000"/>
                    <a:lumOff val="25000"/>
                  </a:schemeClr>
                </a:solidFill>
                <a:latin typeface="Times New Roman" panose="02020603050405020304" pitchFamily="18" charset="0"/>
                <a:cs typeface="Times New Roman" panose="02020603050405020304" pitchFamily="18" charset="0"/>
              </a:rPr>
              <a:t>Plain land</a:t>
            </a:r>
            <a:endParaRPr lang="en-US" sz="2000" dirty="0">
              <a:solidFill>
                <a:schemeClr val="tx1">
                  <a:lumMod val="75000"/>
                  <a:lumOff val="25000"/>
                </a:schemeClr>
              </a:solidFill>
            </a:endParaRPr>
          </a:p>
        </p:txBody>
      </p:sp>
      <p:sp>
        <p:nvSpPr>
          <p:cNvPr id="2" name="TextBox 1"/>
          <p:cNvSpPr txBox="1"/>
          <p:nvPr/>
        </p:nvSpPr>
        <p:spPr>
          <a:xfrm>
            <a:off x="2971800" y="685801"/>
            <a:ext cx="6096000" cy="447495"/>
          </a:xfrm>
          <a:prstGeom prst="rect">
            <a:avLst/>
          </a:prstGeom>
          <a:solidFill>
            <a:schemeClr val="bg1">
              <a:lumMod val="65000"/>
            </a:schemeClr>
          </a:solidFill>
          <a:ln>
            <a:solidFill>
              <a:schemeClr val="tx2">
                <a:lumMod val="60000"/>
                <a:lumOff val="40000"/>
              </a:schemeClr>
            </a:solidFill>
          </a:ln>
        </p:spPr>
        <p:txBody>
          <a:bodyPr wrap="square" rtlCol="0">
            <a:spAutoFit/>
          </a:bodyPr>
          <a:lstStyle/>
          <a:p>
            <a:pPr algn="ctr"/>
            <a:r>
              <a:rPr lang="en-US" b="1" dirty="0"/>
              <a:t>Match the words with the pictures</a:t>
            </a:r>
          </a:p>
        </p:txBody>
      </p:sp>
    </p:spTree>
    <p:extLst>
      <p:ext uri="{BB962C8B-B14F-4D97-AF65-F5344CB8AC3E}">
        <p14:creationId xmlns:p14="http://schemas.microsoft.com/office/powerpoint/2010/main" val="262834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1.85185E-6 L 0.4875 -0.0706 " pathEditMode="relative" rAng="0" ptsTypes="AA">
                                      <p:cBhvr>
                                        <p:cTn id="6" dur="2000" fill="hold"/>
                                        <p:tgtEl>
                                          <p:spTgt spid="6"/>
                                        </p:tgtEl>
                                        <p:attrNameLst>
                                          <p:attrName>ppt_x</p:attrName>
                                          <p:attrName>ppt_y</p:attrName>
                                        </p:attrNameLst>
                                      </p:cBhvr>
                                      <p:rCtr x="24375" y="-3542"/>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 -2.22222E-6 L 0.4875 0.26181 " pathEditMode="relative" rAng="0" ptsTypes="AA">
                                      <p:cBhvr>
                                        <p:cTn id="10" dur="2000" fill="hold"/>
                                        <p:tgtEl>
                                          <p:spTgt spid="7"/>
                                        </p:tgtEl>
                                        <p:attrNameLst>
                                          <p:attrName>ppt_x</p:attrName>
                                          <p:attrName>ppt_y</p:attrName>
                                        </p:attrNameLst>
                                      </p:cBhvr>
                                      <p:rCtr x="24375" y="13079"/>
                                    </p:animMotion>
                                  </p:childTnLst>
                                </p:cTn>
                              </p:par>
                            </p:childTnLst>
                          </p:cTn>
                        </p:par>
                      </p:childTnLst>
                    </p:cTn>
                  </p:par>
                  <p:par>
                    <p:cTn id="11" fill="hold">
                      <p:stCondLst>
                        <p:cond delay="indefinite"/>
                      </p:stCondLst>
                      <p:childTnLst>
                        <p:par>
                          <p:cTn id="12" fill="hold">
                            <p:stCondLst>
                              <p:cond delay="0"/>
                            </p:stCondLst>
                            <p:childTnLst>
                              <p:par>
                                <p:cTn id="13" presetID="56" presetClass="path" presetSubtype="0" accel="50000" decel="50000" fill="hold" grpId="0" nodeType="clickEffect">
                                  <p:stCondLst>
                                    <p:cond delay="0"/>
                                  </p:stCondLst>
                                  <p:childTnLst>
                                    <p:animMotion origin="layout" path="M 0 1.11111E-6 L 0.225 -0.29167 " pathEditMode="relative" rAng="0" ptsTypes="AA">
                                      <p:cBhvr>
                                        <p:cTn id="14" dur="2000" fill="hold"/>
                                        <p:tgtEl>
                                          <p:spTgt spid="8"/>
                                        </p:tgtEl>
                                        <p:attrNameLst>
                                          <p:attrName>ppt_x</p:attrName>
                                          <p:attrName>ppt_y</p:attrName>
                                        </p:attrNameLst>
                                      </p:cBhvr>
                                      <p:rCtr x="11250" y="-14583"/>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0 1.11111E-6 L 0.23125 -0.12639 " pathEditMode="relative" rAng="0" ptsTypes="AA">
                                      <p:cBhvr>
                                        <p:cTn id="18" dur="2000" fill="hold"/>
                                        <p:tgtEl>
                                          <p:spTgt spid="9"/>
                                        </p:tgtEl>
                                        <p:attrNameLst>
                                          <p:attrName>ppt_x</p:attrName>
                                          <p:attrName>ppt_y</p:attrName>
                                        </p:attrNameLst>
                                      </p:cBhvr>
                                      <p:rCtr x="11563" y="-63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650022061"/>
              </p:ext>
            </p:extLst>
          </p:nvPr>
        </p:nvGraphicFramePr>
        <p:xfrm>
          <a:off x="5410200" y="2895601"/>
          <a:ext cx="914400" cy="771525"/>
        </p:xfrm>
        <a:graphic>
          <a:graphicData uri="http://schemas.openxmlformats.org/presentationml/2006/ole">
            <mc:AlternateContent xmlns:mc="http://schemas.openxmlformats.org/markup-compatibility/2006">
              <mc:Choice xmlns:v="urn:schemas-microsoft-com:vml" Requires="v">
                <p:oleObj spid="_x0000_s106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410200" y="2895601"/>
                        <a:ext cx="914400" cy="771525"/>
                      </a:xfrm>
                      <a:prstGeom prst="rect">
                        <a:avLst/>
                      </a:prstGeom>
                    </p:spPr>
                  </p:pic>
                </p:oleObj>
              </mc:Fallback>
            </mc:AlternateContent>
          </a:graphicData>
        </a:graphic>
      </p:graphicFrame>
      <p:sp>
        <p:nvSpPr>
          <p:cNvPr id="2" name="TextBox 1"/>
          <p:cNvSpPr txBox="1"/>
          <p:nvPr/>
        </p:nvSpPr>
        <p:spPr>
          <a:xfrm>
            <a:off x="1972234" y="1039904"/>
            <a:ext cx="8458200" cy="447495"/>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Let’s do the quiz here….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2160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 1.jpg"/>
          <p:cNvPicPr>
            <a:picLocks noChangeAspect="1"/>
          </p:cNvPicPr>
          <p:nvPr/>
        </p:nvPicPr>
        <p:blipFill rotWithShape="1">
          <a:blip r:embed="rId2"/>
          <a:srcRect l="15365" r="8931"/>
          <a:stretch/>
        </p:blipFill>
        <p:spPr>
          <a:xfrm>
            <a:off x="1524245" y="707402"/>
            <a:ext cx="4486902" cy="2279175"/>
          </a:xfrm>
          <a:prstGeom prst="rect">
            <a:avLst/>
          </a:prstGeom>
        </p:spPr>
      </p:pic>
      <p:pic>
        <p:nvPicPr>
          <p:cNvPr id="3" name="Picture 2" descr="Sunderban 3.jpg"/>
          <p:cNvPicPr>
            <a:picLocks noChangeAspect="1"/>
          </p:cNvPicPr>
          <p:nvPr/>
        </p:nvPicPr>
        <p:blipFill>
          <a:blip r:embed="rId3"/>
          <a:stretch>
            <a:fillRect/>
          </a:stretch>
        </p:blipFill>
        <p:spPr>
          <a:xfrm>
            <a:off x="6047698" y="707402"/>
            <a:ext cx="4646011" cy="2279175"/>
          </a:xfrm>
          <a:prstGeom prst="rect">
            <a:avLst/>
          </a:prstGeom>
        </p:spPr>
      </p:pic>
      <p:sp>
        <p:nvSpPr>
          <p:cNvPr id="4" name="TextBox 3"/>
          <p:cNvSpPr txBox="1"/>
          <p:nvPr/>
        </p:nvSpPr>
        <p:spPr>
          <a:xfrm>
            <a:off x="1902728" y="3107075"/>
            <a:ext cx="8686800" cy="802656"/>
          </a:xfrm>
          <a:prstGeom prst="rect">
            <a:avLst/>
          </a:prstGeom>
          <a:noFill/>
        </p:spPr>
        <p:txBody>
          <a:bodyPr wrap="square" rtlCol="0">
            <a:spAutoFit/>
          </a:bodyPr>
          <a:lstStyle/>
          <a:p>
            <a:pPr marL="285750" indent="-285750">
              <a:buFont typeface="Wingdings" pitchFamily="2" charset="2"/>
              <a:buChar char="Ø"/>
            </a:pPr>
            <a:r>
              <a:rPr lang="en-US" b="1" dirty="0"/>
              <a:t>Write down the name of some places of world heritage sites in Bangladesh.</a:t>
            </a: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0331" y="3880826"/>
            <a:ext cx="4550631" cy="2287770"/>
          </a:xfrm>
          <a:prstGeom prst="rect">
            <a:avLst/>
          </a:prstGeom>
        </p:spPr>
      </p:pic>
      <p:pic>
        <p:nvPicPr>
          <p:cNvPr id="6" name="Picture 5" descr="Screen Clipping"/>
          <p:cNvPicPr>
            <a:picLocks noChangeAspect="1"/>
          </p:cNvPicPr>
          <p:nvPr/>
        </p:nvPicPr>
        <p:blipFill rotWithShape="1">
          <a:blip r:embed="rId5">
            <a:extLst>
              <a:ext uri="{28A0092B-C50C-407E-A947-70E740481C1C}">
                <a14:useLocalDpi xmlns:a14="http://schemas.microsoft.com/office/drawing/2010/main" val="0"/>
              </a:ext>
            </a:extLst>
          </a:blip>
          <a:srcRect b="25610"/>
          <a:stretch/>
        </p:blipFill>
        <p:spPr>
          <a:xfrm>
            <a:off x="1565188" y="3867178"/>
            <a:ext cx="4486902" cy="2287771"/>
          </a:xfrm>
          <a:prstGeom prst="rect">
            <a:avLst/>
          </a:prstGeom>
        </p:spPr>
      </p:pic>
    </p:spTree>
    <p:extLst>
      <p:ext uri="{BB962C8B-B14F-4D97-AF65-F5344CB8AC3E}">
        <p14:creationId xmlns:p14="http://schemas.microsoft.com/office/powerpoint/2010/main" val="68078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0" y="1032511"/>
            <a:ext cx="31242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434840" y="1032511"/>
            <a:ext cx="2743200"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Evaluation</a:t>
            </a:r>
          </a:p>
        </p:txBody>
      </p:sp>
      <p:sp>
        <p:nvSpPr>
          <p:cNvPr id="5" name="TextBox 4"/>
          <p:cNvSpPr txBox="1"/>
          <p:nvPr/>
        </p:nvSpPr>
        <p:spPr>
          <a:xfrm>
            <a:off x="2008496" y="2835305"/>
            <a:ext cx="8153400" cy="1692771"/>
          </a:xfrm>
          <a:prstGeom prst="rect">
            <a:avLst/>
          </a:prstGeom>
          <a:noFill/>
        </p:spPr>
        <p:txBody>
          <a:bodyPr wrap="square" rtlCol="0">
            <a:spAutoFit/>
          </a:bodyPr>
          <a:lstStyle/>
          <a:p>
            <a:pPr marL="342900" indent="-342900" algn="just"/>
            <a:r>
              <a:rPr lang="en-US" sz="2800" b="1" dirty="0">
                <a:latin typeface="Times New Roman" panose="02020603050405020304" pitchFamily="18" charset="0"/>
                <a:cs typeface="Times New Roman" panose="02020603050405020304" pitchFamily="18" charset="0"/>
              </a:rPr>
              <a:t>***Write down the meaning and make sentences 	with these words: </a:t>
            </a:r>
            <a:endParaRPr lang="en-US" sz="2400" b="1" dirty="0">
              <a:latin typeface="Times New Roman" panose="02020603050405020304" pitchFamily="18" charset="0"/>
              <a:cs typeface="Times New Roman" panose="02020603050405020304" pitchFamily="18" charset="0"/>
            </a:endParaRPr>
          </a:p>
          <a:p>
            <a:pPr marL="342900" indent="-342900"/>
            <a:r>
              <a:rPr lang="en-US" sz="2400" b="1" dirty="0">
                <a:latin typeface="Times New Roman" panose="02020603050405020304" pitchFamily="18" charset="0"/>
                <a:cs typeface="Times New Roman" panose="02020603050405020304" pitchFamily="18" charset="0"/>
              </a:rPr>
              <a:t>     Heritage, mangrove forest, monuments, infrastructure, archaeological, plain land.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48200" y="1295401"/>
            <a:ext cx="2971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133600" y="2743200"/>
            <a:ext cx="8001000" cy="523220"/>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t>Write a short </a:t>
            </a:r>
            <a:r>
              <a:rPr lang="en-US" sz="2800" b="1" dirty="0">
                <a:latin typeface="Times New Roman" panose="02020603050405020304" pitchFamily="18" charset="0"/>
                <a:cs typeface="Times New Roman" panose="02020603050405020304" pitchFamily="18" charset="0"/>
              </a:rPr>
              <a:t>paragraph</a:t>
            </a:r>
            <a:r>
              <a:rPr lang="en-US" sz="2800" b="1" dirty="0"/>
              <a:t> about World heritage.</a:t>
            </a:r>
          </a:p>
        </p:txBody>
      </p:sp>
      <p:sp>
        <p:nvSpPr>
          <p:cNvPr id="3" name="TextBox 2"/>
          <p:cNvSpPr txBox="1"/>
          <p:nvPr/>
        </p:nvSpPr>
        <p:spPr>
          <a:xfrm>
            <a:off x="4648200" y="1295401"/>
            <a:ext cx="2971800"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Home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590801"/>
            <a:ext cx="4800600" cy="830997"/>
          </a:xfrm>
          <a:prstGeom prst="rect">
            <a:avLst/>
          </a:prstGeom>
          <a:noFill/>
        </p:spPr>
        <p:txBody>
          <a:bodyPr wrap="square" rtlCol="0">
            <a:spAutoFit/>
          </a:bodyPr>
          <a:lstStyle/>
          <a:p>
            <a:r>
              <a:rPr lang="en-US" sz="4800" b="1" dirty="0"/>
              <a:t>Thank you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xit" presetSubtype="0" fill="hold" nodeType="clickEffect">
                                  <p:stCondLst>
                                    <p:cond delay="0"/>
                                  </p:stCondLst>
                                  <p:iterate type="lt">
                                    <p:tmPct val="10000"/>
                                  </p:iterate>
                                  <p:childTnLst>
                                    <p:animEffect transition="out" filter="fade">
                                      <p:cBhvr>
                                        <p:cTn id="6" dur="1000"/>
                                        <p:tgtEl>
                                          <p:spTgt spid="2">
                                            <p:txEl>
                                              <p:pRg st="0" end="0"/>
                                            </p:txEl>
                                          </p:spTgt>
                                        </p:tgtEl>
                                      </p:cBhvr>
                                    </p:animEffect>
                                    <p:anim calcmode="lin" valueType="num">
                                      <p:cBhvr>
                                        <p:cTn id="7" dur="1000"/>
                                        <p:tgtEl>
                                          <p:spTgt spid="2">
                                            <p:txEl>
                                              <p:pRg st="0" end="0"/>
                                            </p:txEl>
                                          </p:spTgt>
                                        </p:tgtEl>
                                        <p:attrNameLst>
                                          <p:attrName>ppt_x</p:attrName>
                                        </p:attrNameLst>
                                      </p:cBhvr>
                                      <p:tavLst>
                                        <p:tav tm="0">
                                          <p:val>
                                            <p:strVal val="ppt_x"/>
                                          </p:val>
                                        </p:tav>
                                        <p:tav tm="100000">
                                          <p:val>
                                            <p:strVal val="ppt_x-.1"/>
                                          </p:val>
                                        </p:tav>
                                      </p:tavLst>
                                    </p:anim>
                                    <p:anim calcmode="lin" valueType="num">
                                      <p:cBhvr>
                                        <p:cTn id="8" dur="1000"/>
                                        <p:tgtEl>
                                          <p:spTgt spid="2">
                                            <p:txEl>
                                              <p:pRg st="0" end="0"/>
                                            </p:txEl>
                                          </p:spTgt>
                                        </p:tgtEl>
                                        <p:attrNameLst>
                                          <p:attrName>ppt_y</p:attrName>
                                        </p:attrNameLst>
                                      </p:cBhvr>
                                      <p:tavLst>
                                        <p:tav tm="0">
                                          <p:val>
                                            <p:strVal val="ppt_y"/>
                                          </p:val>
                                        </p:tav>
                                        <p:tav tm="100000">
                                          <p:val>
                                            <p:strVal val="ppt_y"/>
                                          </p:val>
                                        </p:tav>
                                      </p:tavLst>
                                    </p:anim>
                                    <p:set>
                                      <p:cBhvr>
                                        <p:cTn id="9" dur="1" fill="hold">
                                          <p:stCondLst>
                                            <p:cond delay="999"/>
                                          </p:stCondLst>
                                        </p:cTn>
                                        <p:tgtEl>
                                          <p:spTgt spid="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52600" y="1881819"/>
            <a:ext cx="6096000" cy="2339102"/>
          </a:xfrm>
          <a:prstGeom prst="rect">
            <a:avLst/>
          </a:prstGeom>
          <a:noFill/>
          <a:ln w="63500" cmpd="dbl">
            <a:solidFill>
              <a:schemeClr val="tx2">
                <a:lumMod val="60000"/>
                <a:lumOff val="40000"/>
              </a:schemeClr>
            </a:solidFill>
          </a:ln>
        </p:spPr>
        <p:txBody>
          <a:bodyPr wrap="square" rtlCol="0">
            <a:spAutoFit/>
          </a:bodyPr>
          <a:lstStyle/>
          <a:p>
            <a:r>
              <a:rPr lang="en-US" sz="3600" b="1" dirty="0"/>
              <a:t>MD. Abu </a:t>
            </a:r>
            <a:r>
              <a:rPr lang="en-US" sz="3600" b="1" dirty="0" err="1"/>
              <a:t>Sayed</a:t>
            </a:r>
            <a:endParaRPr lang="en-US" sz="3600" b="1" dirty="0"/>
          </a:p>
          <a:p>
            <a:r>
              <a:rPr lang="en-US" sz="2200" b="1" dirty="0"/>
              <a:t>Lecturer (English)</a:t>
            </a:r>
          </a:p>
          <a:p>
            <a:r>
              <a:rPr lang="en-US" sz="2200" b="1" dirty="0" err="1" smtClean="0"/>
              <a:t>Indrakul</a:t>
            </a:r>
            <a:r>
              <a:rPr lang="en-US" sz="2200" b="1" dirty="0" smtClean="0"/>
              <a:t> </a:t>
            </a:r>
            <a:r>
              <a:rPr lang="en-US" sz="2200" b="1" dirty="0" err="1"/>
              <a:t>Akbaria</a:t>
            </a:r>
            <a:r>
              <a:rPr lang="en-US" sz="2200" b="1" dirty="0"/>
              <a:t> Senior </a:t>
            </a:r>
            <a:r>
              <a:rPr lang="en-US" sz="2200" b="1" dirty="0" err="1"/>
              <a:t>Madrsah</a:t>
            </a:r>
            <a:r>
              <a:rPr lang="en-US" sz="2200" b="1" dirty="0"/>
              <a:t>,</a:t>
            </a:r>
          </a:p>
          <a:p>
            <a:r>
              <a:rPr lang="en-US" sz="2200" b="1" dirty="0" err="1" smtClean="0"/>
              <a:t>Bauphal</a:t>
            </a:r>
            <a:r>
              <a:rPr lang="en-US" sz="2200" b="1" dirty="0"/>
              <a:t>, </a:t>
            </a:r>
            <a:r>
              <a:rPr lang="en-US" sz="2200" b="1" dirty="0" err="1"/>
              <a:t>Patuakhali</a:t>
            </a:r>
            <a:r>
              <a:rPr lang="en-US" sz="2200" b="1" dirty="0"/>
              <a:t>.</a:t>
            </a:r>
          </a:p>
          <a:p>
            <a:r>
              <a:rPr lang="en-US" sz="2200" b="1" dirty="0"/>
              <a:t>BTT ID</a:t>
            </a:r>
            <a:r>
              <a:rPr lang="en-US" sz="2200" b="1" dirty="0" smtClean="0"/>
              <a:t>: 111020043 (Batch-2), TTC, Barisal</a:t>
            </a:r>
          </a:p>
          <a:p>
            <a:r>
              <a:rPr lang="en-US" sz="2200" b="1" dirty="0" smtClean="0"/>
              <a:t>Email</a:t>
            </a:r>
            <a:r>
              <a:rPr lang="en-US" sz="2200" b="1" dirty="0"/>
              <a:t>: abusayed8625@gmail.com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4880" y="1909115"/>
            <a:ext cx="2205760" cy="2311807"/>
          </a:xfrm>
          <a:prstGeom prst="rect">
            <a:avLst/>
          </a:prstGeom>
          <a:ln w="57150">
            <a:solidFill>
              <a:schemeClr val="tx2">
                <a:lumMod val="60000"/>
                <a:lumOff val="40000"/>
              </a:schemeClr>
            </a:solidFill>
          </a:ln>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1" y="1371600"/>
            <a:ext cx="2233069" cy="2894456"/>
          </a:xfrm>
          <a:prstGeom prst="rect">
            <a:avLst/>
          </a:prstGeom>
          <a:ln w="69850" cmpd="dbl">
            <a:solidFill>
              <a:schemeClr val="bg1"/>
            </a:solidFill>
          </a:ln>
          <a:effectLst>
            <a:outerShdw blurRad="50800" dist="50800" dir="5400000" algn="ctr" rotWithShape="0">
              <a:schemeClr val="bg1"/>
            </a:outerShdw>
          </a:effectLst>
        </p:spPr>
      </p:pic>
      <p:sp>
        <p:nvSpPr>
          <p:cNvPr id="3" name="TextBox 2"/>
          <p:cNvSpPr txBox="1"/>
          <p:nvPr/>
        </p:nvSpPr>
        <p:spPr>
          <a:xfrm>
            <a:off x="4800600" y="1403734"/>
            <a:ext cx="5715000" cy="2862322"/>
          </a:xfrm>
          <a:prstGeom prst="rect">
            <a:avLst/>
          </a:prstGeom>
          <a:noFill/>
          <a:ln w="82550" cmpd="dbl">
            <a:solidFill>
              <a:schemeClr val="tx2">
                <a:lumMod val="60000"/>
                <a:lumOff val="40000"/>
              </a:schemeClr>
            </a:solidFill>
          </a:ln>
        </p:spPr>
        <p:txBody>
          <a:bodyPr wrap="square" rtlCol="0">
            <a:spAutoFit/>
          </a:bodyPr>
          <a:lstStyle/>
          <a:p>
            <a:r>
              <a:rPr lang="en-US" sz="3600" b="1" dirty="0"/>
              <a:t>Date: 14</a:t>
            </a:r>
            <a:r>
              <a:rPr lang="en-US" sz="3600" b="1" baseline="30000" dirty="0"/>
              <a:t>th</a:t>
            </a:r>
            <a:r>
              <a:rPr lang="en-US" sz="3600" b="1" dirty="0"/>
              <a:t> March, 2019</a:t>
            </a:r>
          </a:p>
          <a:p>
            <a:r>
              <a:rPr lang="en-US" sz="3600" b="1" dirty="0"/>
              <a:t>Class: 9-10</a:t>
            </a:r>
          </a:p>
          <a:p>
            <a:r>
              <a:rPr lang="en-US" sz="3600" b="1" dirty="0"/>
              <a:t>Subject: English 1</a:t>
            </a:r>
            <a:r>
              <a:rPr lang="en-US" sz="3600" b="1" baseline="30000" dirty="0"/>
              <a:t>st</a:t>
            </a:r>
            <a:r>
              <a:rPr lang="en-US" sz="3600" b="1" dirty="0"/>
              <a:t> Paper</a:t>
            </a:r>
          </a:p>
          <a:p>
            <a:r>
              <a:rPr lang="en-US" sz="3600" b="1" dirty="0"/>
              <a:t>Unit: 08</a:t>
            </a:r>
          </a:p>
          <a:p>
            <a:r>
              <a:rPr lang="en-US" sz="3600" b="1" dirty="0"/>
              <a:t>Duration: 45 min. </a:t>
            </a:r>
          </a:p>
        </p:txBody>
      </p:sp>
    </p:spTree>
    <p:extLst>
      <p:ext uri="{BB962C8B-B14F-4D97-AF65-F5344CB8AC3E}">
        <p14:creationId xmlns:p14="http://schemas.microsoft.com/office/powerpoint/2010/main" val="292745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ritage 1.PNG"/>
          <p:cNvPicPr>
            <a:picLocks noChangeAspect="1"/>
          </p:cNvPicPr>
          <p:nvPr/>
        </p:nvPicPr>
        <p:blipFill>
          <a:blip r:embed="rId2"/>
          <a:stretch>
            <a:fillRect/>
          </a:stretch>
        </p:blipFill>
        <p:spPr>
          <a:xfrm>
            <a:off x="1295400" y="189359"/>
            <a:ext cx="9601200" cy="5715000"/>
          </a:xfrm>
          <a:prstGeom prst="rect">
            <a:avLst/>
          </a:prstGeom>
        </p:spPr>
      </p:pic>
      <p:sp>
        <p:nvSpPr>
          <p:cNvPr id="3" name="TextBox 2"/>
          <p:cNvSpPr txBox="1"/>
          <p:nvPr/>
        </p:nvSpPr>
        <p:spPr>
          <a:xfrm>
            <a:off x="1524000" y="2396312"/>
            <a:ext cx="3657600" cy="80265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effectLst>
                  <a:outerShdw blurRad="76200" dist="50800" dir="5400000" algn="tl" rotWithShape="0">
                    <a:srgbClr val="000000">
                      <a:alpha val="65000"/>
                    </a:srgbClr>
                  </a:outerShdw>
                </a:effectLst>
              </a:rPr>
              <a:t>Shat </a:t>
            </a:r>
            <a:r>
              <a:rPr lang="en-US" b="1" spc="50" dirty="0" err="1">
                <a:ln w="11430"/>
                <a:effectLst>
                  <a:outerShdw blurRad="76200" dist="50800" dir="5400000" algn="tl" rotWithShape="0">
                    <a:srgbClr val="000000">
                      <a:alpha val="65000"/>
                    </a:srgbClr>
                  </a:outerShdw>
                </a:effectLst>
              </a:rPr>
              <a:t>Gambuj</a:t>
            </a:r>
            <a:r>
              <a:rPr lang="en-US" b="1" spc="50" dirty="0">
                <a:ln w="11430"/>
                <a:effectLst>
                  <a:outerShdw blurRad="76200" dist="50800" dir="5400000" algn="tl" rotWithShape="0">
                    <a:srgbClr val="000000">
                      <a:alpha val="65000"/>
                    </a:srgbClr>
                  </a:outerShdw>
                </a:effectLst>
              </a:rPr>
              <a:t> </a:t>
            </a:r>
            <a:r>
              <a:rPr lang="en-US" b="1" spc="50" dirty="0" err="1">
                <a:ln w="11430"/>
                <a:effectLst>
                  <a:outerShdw blurRad="76200" dist="50800" dir="5400000" algn="tl" rotWithShape="0">
                    <a:srgbClr val="000000">
                      <a:alpha val="65000"/>
                    </a:srgbClr>
                  </a:outerShdw>
                </a:effectLst>
              </a:rPr>
              <a:t>Mousqe</a:t>
            </a:r>
            <a:r>
              <a:rPr lang="en-US" b="1" spc="50" dirty="0">
                <a:ln w="11430"/>
                <a:effectLst>
                  <a:outerShdw blurRad="76200" dist="50800" dir="5400000" algn="tl" rotWithShape="0">
                    <a:srgbClr val="000000">
                      <a:alpha val="65000"/>
                    </a:srgbClr>
                  </a:outerShdw>
                </a:effectLst>
              </a:rPr>
              <a:t>, </a:t>
            </a:r>
            <a:r>
              <a:rPr lang="en-US" b="1" spc="50" dirty="0" err="1">
                <a:ln w="11430"/>
                <a:effectLst>
                  <a:outerShdw blurRad="76200" dist="50800" dir="5400000" algn="tl" rotWithShape="0">
                    <a:srgbClr val="000000">
                      <a:alpha val="65000"/>
                    </a:srgbClr>
                  </a:outerShdw>
                </a:effectLst>
              </a:rPr>
              <a:t>Bagherhat</a:t>
            </a:r>
            <a:endParaRPr lang="en-US" b="1" spc="50" dirty="0">
              <a:ln w="11430"/>
              <a:effectLst>
                <a:outerShdw blurRad="76200" dist="50800" dir="5400000" algn="tl" rotWithShape="0">
                  <a:srgbClr val="000000">
                    <a:alpha val="65000"/>
                  </a:srgbClr>
                </a:outerShdw>
              </a:effectLst>
            </a:endParaRPr>
          </a:p>
        </p:txBody>
      </p:sp>
      <p:sp>
        <p:nvSpPr>
          <p:cNvPr id="4" name="TextBox 3"/>
          <p:cNvSpPr txBox="1"/>
          <p:nvPr/>
        </p:nvSpPr>
        <p:spPr>
          <a:xfrm>
            <a:off x="4900689" y="5701352"/>
            <a:ext cx="3581400" cy="80265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a:ln w="11430"/>
                <a:effectLst>
                  <a:outerShdw blurRad="76200" dist="50800" dir="5400000" algn="tl" rotWithShape="0">
                    <a:srgbClr val="000000">
                      <a:alpha val="65000"/>
                    </a:srgbClr>
                  </a:outerShdw>
                </a:effectLst>
              </a:rPr>
              <a:t>Lake Baikal, Eastern </a:t>
            </a:r>
            <a:r>
              <a:rPr lang="en-US" b="1" spc="50" dirty="0" err="1">
                <a:ln w="11430"/>
                <a:effectLst>
                  <a:outerShdw blurRad="76200" dist="50800" dir="5400000" algn="tl" rotWithShape="0">
                    <a:srgbClr val="000000">
                      <a:alpha val="65000"/>
                    </a:srgbClr>
                  </a:outerShdw>
                </a:effectLst>
              </a:rPr>
              <a:t>Syberia</a:t>
            </a:r>
            <a:endParaRPr lang="en-US" b="1" spc="50" dirty="0">
              <a:ln w="11430"/>
              <a:effectLst>
                <a:outerShdw blurRad="76200" dist="50800" dir="5400000" algn="tl" rotWithShape="0">
                  <a:srgbClr val="000000">
                    <a:alpha val="65000"/>
                  </a:srgbClr>
                </a:outerShdw>
              </a:effectLst>
            </a:endParaRPr>
          </a:p>
        </p:txBody>
      </p:sp>
      <p:sp>
        <p:nvSpPr>
          <p:cNvPr id="5" name="TextBox 4"/>
          <p:cNvSpPr txBox="1"/>
          <p:nvPr/>
        </p:nvSpPr>
        <p:spPr>
          <a:xfrm>
            <a:off x="1524000" y="5660409"/>
            <a:ext cx="3429000" cy="44749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a:ln w="11430"/>
                <a:effectLst>
                  <a:outerShdw blurRad="76200" dist="50800" dir="5400000" algn="tl" rotWithShape="0">
                    <a:srgbClr val="000000">
                      <a:alpha val="65000"/>
                    </a:srgbClr>
                  </a:outerShdw>
                </a:effectLst>
              </a:rPr>
              <a:t>Shompur</a:t>
            </a:r>
            <a:r>
              <a:rPr lang="en-US" b="1" spc="50" dirty="0">
                <a:ln w="11430"/>
                <a:effectLst>
                  <a:outerShdw blurRad="76200" dist="50800" dir="5400000" algn="tl" rotWithShape="0">
                    <a:srgbClr val="000000">
                      <a:alpha val="65000"/>
                    </a:srgbClr>
                  </a:outerShdw>
                </a:effectLst>
              </a:rPr>
              <a:t> Bihar, </a:t>
            </a:r>
            <a:r>
              <a:rPr lang="en-US" b="1" spc="50" dirty="0" err="1">
                <a:ln w="11430"/>
                <a:effectLst>
                  <a:outerShdw blurRad="76200" dist="50800" dir="5400000" algn="tl" rotWithShape="0">
                    <a:srgbClr val="000000">
                      <a:alpha val="65000"/>
                    </a:srgbClr>
                  </a:outerShdw>
                </a:effectLst>
              </a:rPr>
              <a:t>Paharpur</a:t>
            </a:r>
            <a:endParaRPr lang="en-US" b="1" spc="50" dirty="0">
              <a:ln w="11430"/>
              <a:effectLst>
                <a:outerShdw blurRad="76200" dist="50800" dir="5400000" algn="tl" rotWithShape="0">
                  <a:srgbClr val="000000">
                    <a:alpha val="65000"/>
                  </a:srgbClr>
                </a:outerShdw>
              </a:effectLst>
            </a:endParaRPr>
          </a:p>
        </p:txBody>
      </p:sp>
      <p:sp>
        <p:nvSpPr>
          <p:cNvPr id="6" name="TextBox 5"/>
          <p:cNvSpPr txBox="1"/>
          <p:nvPr/>
        </p:nvSpPr>
        <p:spPr>
          <a:xfrm>
            <a:off x="5298744" y="2780728"/>
            <a:ext cx="2743200" cy="80265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effectLst>
                  <a:outerShdw blurRad="76200" dist="50800" dir="5400000" algn="tl" rotWithShape="0">
                    <a:srgbClr val="000000">
                      <a:alpha val="65000"/>
                    </a:srgbClr>
                  </a:outerShdw>
                </a:effectLst>
              </a:rPr>
              <a:t>Star </a:t>
            </a:r>
            <a:r>
              <a:rPr lang="en-US" b="1" spc="50" dirty="0" err="1">
                <a:ln w="11430"/>
                <a:effectLst>
                  <a:outerShdw blurRad="76200" dist="50800" dir="5400000" algn="tl" rotWithShape="0">
                    <a:srgbClr val="000000">
                      <a:alpha val="65000"/>
                    </a:srgbClr>
                  </a:outerShdw>
                </a:effectLst>
              </a:rPr>
              <a:t>Mousque</a:t>
            </a:r>
            <a:r>
              <a:rPr lang="en-US" b="1" spc="50" dirty="0">
                <a:ln w="11430"/>
                <a:effectLst>
                  <a:outerShdw blurRad="76200" dist="50800" dir="5400000" algn="tl" rotWithShape="0">
                    <a:srgbClr val="000000">
                      <a:alpha val="65000"/>
                    </a:srgbClr>
                  </a:outerShdw>
                </a:effectLst>
              </a:rPr>
              <a:t>, Dhaka</a:t>
            </a:r>
          </a:p>
        </p:txBody>
      </p:sp>
      <p:sp>
        <p:nvSpPr>
          <p:cNvPr id="7" name="TextBox 6"/>
          <p:cNvSpPr txBox="1"/>
          <p:nvPr/>
        </p:nvSpPr>
        <p:spPr>
          <a:xfrm>
            <a:off x="8229600" y="5715000"/>
            <a:ext cx="2590800" cy="80265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a:ln w="11430"/>
                <a:effectLst>
                  <a:outerShdw blurRad="76200" dist="50800" dir="5400000" algn="tl" rotWithShape="0">
                    <a:srgbClr val="000000">
                      <a:alpha val="65000"/>
                    </a:srgbClr>
                  </a:outerShdw>
                </a:effectLst>
              </a:rPr>
              <a:t>Statue of Liberty, USA</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590800"/>
            <a:ext cx="8305800" cy="1107996"/>
          </a:xfrm>
          <a:prstGeom prst="rect">
            <a:avLst/>
          </a:prstGeom>
          <a:noFill/>
        </p:spPr>
        <p:txBody>
          <a:bodyPr wrap="square" rtlCol="0">
            <a:spAutoFit/>
          </a:bodyPr>
          <a:lstStyle/>
          <a:p>
            <a:pPr algn="ctr"/>
            <a:r>
              <a:rPr lang="en-US" sz="6600" b="1" u="sng" dirty="0">
                <a:latin typeface="Times New Roman" panose="02020603050405020304" pitchFamily="18" charset="0"/>
                <a:cs typeface="Times New Roman" panose="02020603050405020304" pitchFamily="18" charset="0"/>
                <a:hlinkClick r:id="rId2" action="ppaction://hlinkfile"/>
              </a:rPr>
              <a:t>World Heritage </a:t>
            </a:r>
            <a:endParaRPr lang="en-US" sz="6600" b="1" u="sng" dirty="0">
              <a:latin typeface="Times New Roman" panose="02020603050405020304" pitchFamily="18" charset="0"/>
              <a:cs typeface="Times New Roman" panose="02020603050405020304"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3700" y="2416004"/>
            <a:ext cx="6324600" cy="2756204"/>
          </a:xfrm>
          <a:prstGeom prst="rect">
            <a:avLst/>
          </a:prstGeom>
          <a:noFill/>
          <a:ln w="38100">
            <a:solidFill>
              <a:schemeClr val="tx2">
                <a:lumMod val="60000"/>
                <a:lumOff val="40000"/>
              </a:schemeClr>
            </a:solidFill>
          </a:ln>
        </p:spPr>
        <p:txBody>
          <a:bodyPr wrap="square" rtlCol="0">
            <a:spAutoFit/>
          </a:bodyPr>
          <a:lstStyle/>
          <a:p>
            <a:pPr>
              <a:lnSpc>
                <a:spcPct val="150000"/>
              </a:lnSpc>
            </a:pPr>
            <a:r>
              <a:rPr lang="en-US" sz="2000" b="1" dirty="0"/>
              <a:t>After we have studied this unit, we will be able to…</a:t>
            </a:r>
            <a:r>
              <a:rPr lang="en-US" b="1" dirty="0"/>
              <a:t>  </a:t>
            </a:r>
          </a:p>
          <a:p>
            <a:pPr>
              <a:lnSpc>
                <a:spcPct val="150000"/>
              </a:lnSpc>
              <a:buFont typeface="Wingdings" pitchFamily="2" charset="2"/>
              <a:buChar char="Ø"/>
            </a:pPr>
            <a:r>
              <a:rPr lang="en-US" b="1" dirty="0"/>
              <a:t> </a:t>
            </a:r>
            <a:r>
              <a:rPr lang="en-US" b="1" dirty="0" smtClean="0"/>
              <a:t>talk about </a:t>
            </a:r>
            <a:r>
              <a:rPr lang="en-US" b="1" dirty="0"/>
              <a:t>world heritage.</a:t>
            </a:r>
          </a:p>
          <a:p>
            <a:pPr>
              <a:lnSpc>
                <a:spcPct val="150000"/>
              </a:lnSpc>
              <a:buFont typeface="Wingdings" pitchFamily="2" charset="2"/>
              <a:buChar char="Ø"/>
            </a:pPr>
            <a:r>
              <a:rPr lang="en-US" b="1" dirty="0"/>
              <a:t> </a:t>
            </a:r>
            <a:r>
              <a:rPr lang="en-US" b="1" dirty="0" smtClean="0"/>
              <a:t>identify </a:t>
            </a:r>
            <a:r>
              <a:rPr lang="en-US" b="1" dirty="0"/>
              <a:t>some new vocabularies. </a:t>
            </a:r>
          </a:p>
          <a:p>
            <a:pPr>
              <a:lnSpc>
                <a:spcPct val="150000"/>
              </a:lnSpc>
              <a:buFont typeface="Wingdings" pitchFamily="2" charset="2"/>
              <a:buChar char="Ø"/>
            </a:pPr>
            <a:r>
              <a:rPr lang="en-US" b="1" dirty="0"/>
              <a:t> </a:t>
            </a:r>
            <a:r>
              <a:rPr lang="en-US" b="1" dirty="0" smtClean="0"/>
              <a:t>gather </a:t>
            </a:r>
            <a:r>
              <a:rPr lang="en-US" b="1" dirty="0"/>
              <a:t>information about heritage sites.</a:t>
            </a:r>
          </a:p>
          <a:p>
            <a:pPr>
              <a:lnSpc>
                <a:spcPct val="150000"/>
              </a:lnSpc>
              <a:buFont typeface="Wingdings" pitchFamily="2" charset="2"/>
              <a:buChar char="Ø"/>
            </a:pPr>
            <a:r>
              <a:rPr lang="en-US" b="1" dirty="0"/>
              <a:t> describe a place.</a:t>
            </a:r>
          </a:p>
        </p:txBody>
      </p:sp>
      <p:sp>
        <p:nvSpPr>
          <p:cNvPr id="5" name="Rectangle 4"/>
          <p:cNvSpPr/>
          <p:nvPr/>
        </p:nvSpPr>
        <p:spPr>
          <a:xfrm>
            <a:off x="2933700" y="914400"/>
            <a:ext cx="6324600" cy="609600"/>
          </a:xfrm>
          <a:prstGeom prst="rect">
            <a:avLst/>
          </a:prstGeom>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Learning outcomes</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hara 1.jpg"/>
          <p:cNvPicPr>
            <a:picLocks noChangeAspect="1"/>
          </p:cNvPicPr>
          <p:nvPr/>
        </p:nvPicPr>
        <p:blipFill>
          <a:blip r:embed="rId2"/>
          <a:stretch>
            <a:fillRect/>
          </a:stretch>
        </p:blipFill>
        <p:spPr>
          <a:xfrm>
            <a:off x="1493073" y="1065010"/>
            <a:ext cx="4344557" cy="2466975"/>
          </a:xfrm>
          <a:prstGeom prst="rect">
            <a:avLst/>
          </a:prstGeom>
        </p:spPr>
      </p:pic>
      <p:pic>
        <p:nvPicPr>
          <p:cNvPr id="3" name="Picture 2" descr="som bihar 1.jpg"/>
          <p:cNvPicPr>
            <a:picLocks noChangeAspect="1"/>
          </p:cNvPicPr>
          <p:nvPr/>
        </p:nvPicPr>
        <p:blipFill>
          <a:blip r:embed="rId3"/>
          <a:stretch>
            <a:fillRect/>
          </a:stretch>
        </p:blipFill>
        <p:spPr>
          <a:xfrm>
            <a:off x="5969182" y="1057389"/>
            <a:ext cx="4664529" cy="2487930"/>
          </a:xfrm>
          <a:prstGeom prst="rect">
            <a:avLst/>
          </a:prstGeom>
        </p:spPr>
      </p:pic>
      <p:pic>
        <p:nvPicPr>
          <p:cNvPr id="6" name="Picture 5" descr="sundarban 2.jpg"/>
          <p:cNvPicPr>
            <a:picLocks noChangeAspect="1"/>
          </p:cNvPicPr>
          <p:nvPr/>
        </p:nvPicPr>
        <p:blipFill>
          <a:blip r:embed="rId4"/>
          <a:stretch>
            <a:fillRect/>
          </a:stretch>
        </p:blipFill>
        <p:spPr>
          <a:xfrm>
            <a:off x="3802380" y="3767419"/>
            <a:ext cx="4267200" cy="2133600"/>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ikal 1.jpeg"/>
          <p:cNvPicPr>
            <a:picLocks noChangeAspect="1"/>
          </p:cNvPicPr>
          <p:nvPr/>
        </p:nvPicPr>
        <p:blipFill>
          <a:blip r:embed="rId2"/>
          <a:stretch>
            <a:fillRect/>
          </a:stretch>
        </p:blipFill>
        <p:spPr>
          <a:xfrm>
            <a:off x="1924337" y="961017"/>
            <a:ext cx="4186609" cy="2483339"/>
          </a:xfrm>
          <a:prstGeom prst="rect">
            <a:avLst/>
          </a:prstGeom>
        </p:spPr>
      </p:pic>
      <p:pic>
        <p:nvPicPr>
          <p:cNvPr id="4" name="Picture 3" descr="sat-gambuj-mosque 1.jpg"/>
          <p:cNvPicPr>
            <a:picLocks noChangeAspect="1"/>
          </p:cNvPicPr>
          <p:nvPr/>
        </p:nvPicPr>
        <p:blipFill>
          <a:blip r:embed="rId3"/>
          <a:stretch>
            <a:fillRect/>
          </a:stretch>
        </p:blipFill>
        <p:spPr>
          <a:xfrm>
            <a:off x="6324601" y="961017"/>
            <a:ext cx="4114799" cy="2476361"/>
          </a:xfrm>
          <a:prstGeom prst="rect">
            <a:avLst/>
          </a:prstGeom>
        </p:spPr>
      </p:pic>
      <p:sp>
        <p:nvSpPr>
          <p:cNvPr id="5" name="TextBox 4"/>
          <p:cNvSpPr txBox="1"/>
          <p:nvPr/>
        </p:nvSpPr>
        <p:spPr>
          <a:xfrm>
            <a:off x="1815153" y="4227386"/>
            <a:ext cx="4186609" cy="1157817"/>
          </a:xfrm>
          <a:prstGeom prst="rect">
            <a:avLst/>
          </a:prstGeom>
          <a:noFill/>
        </p:spPr>
        <p:txBody>
          <a:bodyPr wrap="square" rtlCol="0">
            <a:spAutoFit/>
          </a:bodyPr>
          <a:lstStyle/>
          <a:p>
            <a:r>
              <a:rPr lang="en-US" b="1" dirty="0"/>
              <a:t>1 What are these picture about?</a:t>
            </a:r>
          </a:p>
          <a:p>
            <a:r>
              <a:rPr lang="en-US" b="1" dirty="0"/>
              <a:t>2 What do we call these?</a:t>
            </a:r>
          </a:p>
          <a:p>
            <a:r>
              <a:rPr lang="en-US" b="1" dirty="0"/>
              <a:t>3 What are these for?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1" y="3628859"/>
            <a:ext cx="4114799" cy="2493445"/>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1700" y="2209800"/>
            <a:ext cx="7772400" cy="2677656"/>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‘Heritage’ is what we inherit from the past, live with them in the present and then pass on to our children or future generation. Our unique source of life and inspiration is our cultural and natural heritage. When we speak of ‘World Heritage’, it indicates places and sites that we got from the past and pass on to the future generation of the entire world.</a:t>
            </a:r>
          </a:p>
        </p:txBody>
      </p:sp>
      <p:sp>
        <p:nvSpPr>
          <p:cNvPr id="3" name="TextBox 2"/>
          <p:cNvSpPr txBox="1"/>
          <p:nvPr/>
        </p:nvSpPr>
        <p:spPr>
          <a:xfrm>
            <a:off x="2743200" y="906440"/>
            <a:ext cx="6629400" cy="461665"/>
          </a:xfrm>
          <a:prstGeom prst="rect">
            <a:avLst/>
          </a:prstGeom>
          <a:solidFill>
            <a:srgbClr val="00B0F0"/>
          </a:solidFill>
        </p:spPr>
        <p:txBody>
          <a:bodyPr wrap="square" rtlCol="0">
            <a:spAutoFit/>
          </a:bodyPr>
          <a:lstStyle/>
          <a:p>
            <a:pPr algn="ctr"/>
            <a:r>
              <a:rPr lang="en-US" sz="2400" b="1" dirty="0"/>
              <a:t>Let’s read the text attentively </a:t>
            </a:r>
          </a:p>
        </p:txBody>
      </p:sp>
    </p:spTree>
    <p:extLst>
      <p:ext uri="{BB962C8B-B14F-4D97-AF65-F5344CB8AC3E}">
        <p14:creationId xmlns:p14="http://schemas.microsoft.com/office/powerpoint/2010/main" val="240652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1048</TotalTime>
  <Words>305</Words>
  <Application>Microsoft Office PowerPoint</Application>
  <PresentationFormat>Widescreen</PresentationFormat>
  <Paragraphs>47</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Times New Roman</vt:lpstr>
      <vt:lpstr>Wingdings</vt:lpstr>
      <vt:lpstr>Office Theme</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saad</dc:creator>
  <cp:lastModifiedBy>saad</cp:lastModifiedBy>
  <cp:revision>110</cp:revision>
  <dcterms:created xsi:type="dcterms:W3CDTF">2006-08-16T00:00:00Z</dcterms:created>
  <dcterms:modified xsi:type="dcterms:W3CDTF">2019-03-19T07:10:52Z</dcterms:modified>
</cp:coreProperties>
</file>