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0" r:id="rId2"/>
    <p:sldId id="261" r:id="rId3"/>
    <p:sldId id="263" r:id="rId4"/>
    <p:sldId id="264" r:id="rId5"/>
    <p:sldId id="265" r:id="rId6"/>
    <p:sldId id="256" r:id="rId7"/>
    <p:sldId id="273" r:id="rId8"/>
    <p:sldId id="262" r:id="rId9"/>
    <p:sldId id="275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1"/>
            <a:ext cx="8229600" cy="624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7188" y="990600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674625" y="696780"/>
            <a:ext cx="4250120" cy="144200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C000"/>
                </a:solidFill>
              </a:rPr>
              <a:t>জোড়ায়</a:t>
            </a:r>
            <a:r>
              <a:rPr lang="bn-BD" sz="4000" b="1" dirty="0" smtClean="0">
                <a:solidFill>
                  <a:srgbClr val="FFC000"/>
                </a:solidFill>
              </a:rPr>
              <a:t> </a:t>
            </a:r>
            <a:r>
              <a:rPr lang="bn-BD" sz="4000" b="1" dirty="0" smtClean="0">
                <a:solidFill>
                  <a:srgbClr val="FFC000"/>
                </a:solidFill>
              </a:rPr>
              <a:t>কাজ 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৭ 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83932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ঊপপাদ্য -৩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সামান্তরিকের কর্ণদ্বয় পরস্পরকে সমদ্বিখন্ডিত করে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3400" y="2438400"/>
            <a:ext cx="8139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চতুর্ভূজের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চারটি কোণের সমষ্টি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কত সমকোন </a:t>
            </a:r>
            <a:r>
              <a:rPr lang="bn-IN" sz="4400" dirty="0" smtClean="0">
                <a:latin typeface="NikoshBAN" pitchFamily="2" charset="0"/>
                <a:ea typeface="Cambria Math"/>
                <a:cs typeface="NikoshBAN" pitchFamily="2" charset="0"/>
              </a:rPr>
              <a:t>?</a:t>
            </a:r>
          </a:p>
          <a:p>
            <a:pPr marL="742950" indent="-742950">
              <a:buFontTx/>
              <a:buAutoNum type="arabicPeriod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সামান্তরিকের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চারটি কোণের সমষ্টি কত সমকোন </a:t>
            </a:r>
            <a:r>
              <a:rPr lang="bn-IN" sz="4400" dirty="0">
                <a:latin typeface="NikoshBAN" pitchFamily="2" charset="0"/>
                <a:ea typeface="Cambria Math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ea typeface="Cambria Math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ea typeface="Cambria Math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384410" y="228600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16306" y="1632178"/>
            <a:ext cx="4313094" cy="1904583"/>
            <a:chOff x="4594514" y="989507"/>
            <a:chExt cx="3988377" cy="2316547"/>
          </a:xfrm>
        </p:grpSpPr>
        <p:grpSp>
          <p:nvGrpSpPr>
            <p:cNvPr id="5" name="Group 4"/>
            <p:cNvGrpSpPr/>
            <p:nvPr/>
          </p:nvGrpSpPr>
          <p:grpSpPr>
            <a:xfrm>
              <a:off x="4888923" y="1219200"/>
              <a:ext cx="3200400" cy="1600200"/>
              <a:chOff x="4876800" y="1219200"/>
              <a:chExt cx="3200400" cy="1600200"/>
            </a:xfrm>
          </p:grpSpPr>
          <p:sp>
            <p:nvSpPr>
              <p:cNvPr id="11" name="Parallelogram 10"/>
              <p:cNvSpPr/>
              <p:nvPr/>
            </p:nvSpPr>
            <p:spPr>
              <a:xfrm>
                <a:off x="4876800" y="1219200"/>
                <a:ext cx="3200400" cy="1600200"/>
              </a:xfrm>
              <a:prstGeom prst="parallelogram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4876800" y="1219200"/>
                <a:ext cx="3200400" cy="16002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257800" y="1219200"/>
                <a:ext cx="2438400" cy="160020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743450" y="989507"/>
              <a:ext cx="419100" cy="48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94514" y="2819400"/>
              <a:ext cx="419100" cy="48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A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63791" y="1034534"/>
              <a:ext cx="419100" cy="48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C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70223" y="2787809"/>
              <a:ext cx="419100" cy="48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B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7450" y="1563561"/>
              <a:ext cx="419100" cy="48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O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57200" y="3810000"/>
                <a:ext cx="8058616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সামান্তরিকের সংজ্ঞা 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লিখ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প্রমাণ কর যে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A +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B +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C +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D =</a:t>
                </a:r>
                <a:r>
                  <a:rPr lang="en-US" sz="3200" dirty="0"/>
                  <a:t>4 </a:t>
                </a:r>
                <a:r>
                  <a:rPr lang="bn-IN" sz="3600" dirty="0">
                    <a:latin typeface="Algerian"/>
                    <a:cs typeface="NikoshBAN" pitchFamily="2" charset="0"/>
                  </a:rPr>
                  <a:t>স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মকোণ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.</a:t>
                </a:r>
                <a:endParaRPr lang="bn-IN" sz="36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দেখাও যে,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OA=OC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ও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OB=OD.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0"/>
                <a:ext cx="8058616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2269" t="-5208" r="-2572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3804241"/>
            <a:ext cx="3333668" cy="298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অষ্টম</a:t>
              </a: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০৮/১১/১৯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219200" y="609600"/>
            <a:ext cx="7239000" cy="990600"/>
            <a:chOff x="1219200" y="609600"/>
            <a:chExt cx="7239000" cy="990600"/>
          </a:xfrm>
        </p:grpSpPr>
        <p:sp>
          <p:nvSpPr>
            <p:cNvPr id="4" name="Rounded Rectangle 3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524000" y="720179"/>
              <a:ext cx="66294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4400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তোমরা কিসের ছবি দেখছ</a:t>
              </a:r>
              <a:endParaRPr lang="en-US" sz="4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Parallelogram 11"/>
          <p:cNvSpPr/>
          <p:nvPr/>
        </p:nvSpPr>
        <p:spPr>
          <a:xfrm>
            <a:off x="2819400" y="2222212"/>
            <a:ext cx="4038600" cy="2209800"/>
          </a:xfrm>
          <a:prstGeom prst="parallelogram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/>
          </a:p>
        </p:txBody>
      </p:sp>
      <p:sp>
        <p:nvSpPr>
          <p:cNvPr id="16" name="TextBox 15"/>
          <p:cNvSpPr txBox="1"/>
          <p:nvPr/>
        </p:nvSpPr>
        <p:spPr>
          <a:xfrm>
            <a:off x="3810000" y="3327112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5087034"/>
            <a:ext cx="4599709" cy="646331"/>
            <a:chOff x="609600" y="5087034"/>
            <a:chExt cx="4599709" cy="646331"/>
          </a:xfrm>
        </p:grpSpPr>
        <p:sp>
          <p:nvSpPr>
            <p:cNvPr id="17" name="Rounded Rectangle 16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7309" y="5087034"/>
              <a:ext cx="457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সামান্তরিক এর সংজ্ঞা বল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57200" y="4745504"/>
            <a:ext cx="838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যে চতুর্ভুজের বিপরীত বাহু গুলো পরস্পর সমান ও সমান্তরাল, তা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সামান্তরিক 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2098964" y="3429000"/>
            <a:ext cx="5029200" cy="1676400"/>
            <a:chOff x="2098964" y="3429000"/>
            <a:chExt cx="50292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2098964" y="3429000"/>
              <a:ext cx="50292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1073" y="3628072"/>
              <a:ext cx="35073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7200" dirty="0">
                  <a:latin typeface="NikoshBAN" pitchFamily="2" charset="0"/>
                  <a:cs typeface="NikoshBAN" pitchFamily="2" charset="0"/>
                </a:rPr>
                <a:t>সামান্তরিক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 সামান্তরিক এর ধর্মাবলি যাচাই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করতে পারবে 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  সামান্তরিক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ধর্মাবলির  যুক্তিমূলক        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প্রমান করতে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7200" y="347617"/>
            <a:ext cx="8263370" cy="1438364"/>
            <a:chOff x="271896" y="228600"/>
            <a:chExt cx="8872104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271896" y="228600"/>
              <a:ext cx="8872104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1896" y="347617"/>
              <a:ext cx="88721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উপপাদ্য ০১- সামান্তরিকের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(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চতুর্ভূজের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) চারটি কোণের সমষ্টি চার সমকোন ।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35657" y="2188525"/>
            <a:ext cx="3939886" cy="2230003"/>
            <a:chOff x="4780684" y="1890477"/>
            <a:chExt cx="3939886" cy="2230003"/>
          </a:xfrm>
        </p:grpSpPr>
        <p:sp>
          <p:nvSpPr>
            <p:cNvPr id="17" name="TextBox 16"/>
            <p:cNvSpPr txBox="1"/>
            <p:nvPr/>
          </p:nvSpPr>
          <p:spPr>
            <a:xfrm>
              <a:off x="4929620" y="1890477"/>
              <a:ext cx="419100" cy="46166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80684" y="3720370"/>
              <a:ext cx="419100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56393" y="3688779"/>
              <a:ext cx="419100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  <p:sp>
          <p:nvSpPr>
            <p:cNvPr id="24" name="Parallelogram 23"/>
            <p:cNvSpPr/>
            <p:nvPr/>
          </p:nvSpPr>
          <p:spPr>
            <a:xfrm>
              <a:off x="5101070" y="2120170"/>
              <a:ext cx="3200400" cy="1600200"/>
            </a:xfrm>
            <a:prstGeom prst="parallelogram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01470" y="1952752"/>
              <a:ext cx="419100" cy="46166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7200" y="1976977"/>
            <a:ext cx="2776104" cy="750330"/>
            <a:chOff x="271896" y="1905000"/>
            <a:chExt cx="2776104" cy="750330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271896" y="1905000"/>
              <a:ext cx="2776104" cy="75033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1896" y="2008999"/>
              <a:ext cx="277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বিশেষ 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নির্বচন 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</a:t>
              </a:r>
              <a:endParaRPr lang="en-US" sz="36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57200" y="3024899"/>
            <a:ext cx="4250748" cy="1318501"/>
            <a:chOff x="271895" y="2819400"/>
            <a:chExt cx="4558146" cy="1444915"/>
          </a:xfrm>
        </p:grpSpPr>
        <p:sp>
          <p:nvSpPr>
            <p:cNvPr id="45" name="Rectangle 44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2285" y="2851666"/>
              <a:ext cx="454775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মনে করি,  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ABCD 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একটি সামান্তরিক।</a:t>
              </a:r>
              <a:endParaRPr lang="en-US" sz="3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66889" y="4724400"/>
            <a:ext cx="8208654" cy="1368277"/>
            <a:chOff x="271895" y="2819400"/>
            <a:chExt cx="4558146" cy="1526203"/>
          </a:xfrm>
        </p:grpSpPr>
        <p:sp>
          <p:nvSpPr>
            <p:cNvPr id="50" name="Rectangle 49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282285" y="3144053"/>
                  <a:ext cx="4547756" cy="1201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প্রমাণ করতে হবে যে,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 +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B +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C 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+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D 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=</a:t>
                  </a:r>
                  <a:r>
                    <a:rPr lang="en-US" sz="3200" dirty="0" smtClean="0"/>
                    <a:t>4 </a:t>
                  </a:r>
                  <a:r>
                    <a:rPr lang="bn-IN" sz="3200" dirty="0" smtClean="0">
                      <a:latin typeface="Algerian"/>
                      <a:cs typeface="NikoshBAN" pitchFamily="2" charset="0"/>
                    </a:rPr>
                    <a:t>স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মকোণ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.</a:t>
                  </a:r>
                  <a:endParaRPr lang="bn-IN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285" y="3144053"/>
                  <a:ext cx="4547756" cy="120155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936" t="-10227" b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4820599" y="2093818"/>
            <a:ext cx="3764437" cy="2392221"/>
            <a:chOff x="4820599" y="2093818"/>
            <a:chExt cx="3764437" cy="2392221"/>
          </a:xfrm>
        </p:grpSpPr>
        <p:sp>
          <p:nvSpPr>
            <p:cNvPr id="25" name="Arc 24"/>
            <p:cNvSpPr/>
            <p:nvPr/>
          </p:nvSpPr>
          <p:spPr>
            <a:xfrm rot="11749934">
              <a:off x="7875895" y="2093818"/>
              <a:ext cx="709141" cy="869300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6591472">
              <a:off x="7475354" y="3516257"/>
              <a:ext cx="867046" cy="1038587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21189546">
              <a:off x="4859583" y="3616739"/>
              <a:ext cx="709141" cy="869300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4076286">
              <a:off x="4994771" y="2132947"/>
              <a:ext cx="564912" cy="913255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0" y="967533"/>
            <a:ext cx="3939886" cy="2230003"/>
            <a:chOff x="4780684" y="1890477"/>
            <a:chExt cx="3939886" cy="2230003"/>
          </a:xfrm>
        </p:grpSpPr>
        <p:sp>
          <p:nvSpPr>
            <p:cNvPr id="3" name="TextBox 2"/>
            <p:cNvSpPr txBox="1"/>
            <p:nvPr/>
          </p:nvSpPr>
          <p:spPr>
            <a:xfrm>
              <a:off x="4929620" y="1890477"/>
              <a:ext cx="419100" cy="46166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80684" y="3720370"/>
              <a:ext cx="419100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A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56393" y="3688779"/>
              <a:ext cx="419100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ikoshBAN" pitchFamily="2" charset="0"/>
                  <a:cs typeface="NikoshBAN" pitchFamily="2" charset="0"/>
                </a:rPr>
                <a:t>B</a:t>
              </a:r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5101070" y="2120170"/>
              <a:ext cx="3200400" cy="1600200"/>
            </a:xfrm>
            <a:prstGeom prst="parallelogram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01470" y="1952752"/>
              <a:ext cx="419100" cy="46166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40963" y="3514655"/>
            <a:ext cx="7715056" cy="2533252"/>
            <a:chOff x="401782" y="54045"/>
            <a:chExt cx="4191000" cy="3094357"/>
          </a:xfrm>
        </p:grpSpPr>
        <p:sp>
          <p:nvSpPr>
            <p:cNvPr id="9" name="Round Diagonal Corner Rectangle 8"/>
            <p:cNvSpPr/>
            <p:nvPr/>
          </p:nvSpPr>
          <p:spPr>
            <a:xfrm>
              <a:off x="401782" y="54045"/>
              <a:ext cx="4191000" cy="309435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7982" y="600964"/>
              <a:ext cx="4038600" cy="2142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অঙ্কন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A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ও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C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যোগ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করি ।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AC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কর্নটি সামান্তরিকটিকে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∆ABC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ও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∆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ADC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দুইটি ত্রিভুজে বিভক্ত করেছে 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2616777" y="1198365"/>
            <a:ext cx="3200400" cy="16002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124200" y="1429198"/>
            <a:ext cx="2007177" cy="961937"/>
            <a:chOff x="3124200" y="1429198"/>
            <a:chExt cx="2007177" cy="961937"/>
          </a:xfrm>
        </p:grpSpPr>
        <p:sp>
          <p:nvSpPr>
            <p:cNvPr id="12" name="Isosceles Triangle 11"/>
            <p:cNvSpPr/>
            <p:nvPr/>
          </p:nvSpPr>
          <p:spPr>
            <a:xfrm>
              <a:off x="4216977" y="1998465"/>
              <a:ext cx="914400" cy="39267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3124200" y="1429198"/>
              <a:ext cx="914400" cy="39267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43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11513" y="2916536"/>
            <a:ext cx="7822504" cy="1625731"/>
            <a:chOff x="332509" y="1591667"/>
            <a:chExt cx="5915891" cy="1804877"/>
          </a:xfrm>
        </p:grpSpPr>
        <p:sp>
          <p:nvSpPr>
            <p:cNvPr id="2" name="Rounded Rectangle 1"/>
            <p:cNvSpPr/>
            <p:nvPr/>
          </p:nvSpPr>
          <p:spPr>
            <a:xfrm>
              <a:off x="332509" y="1591667"/>
              <a:ext cx="5915891" cy="17611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91836" y="1653917"/>
                  <a:ext cx="5527964" cy="17426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b="1" dirty="0">
                      <a:latin typeface="NikoshBAN" pitchFamily="2" charset="0"/>
                      <a:cs typeface="NikoshBAN" pitchFamily="2" charset="0"/>
                    </a:rPr>
                    <a:t>প্রমাণ </a:t>
                  </a:r>
                  <a:r>
                    <a:rPr lang="en-US" sz="32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</a:p>
                <a:p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১</a:t>
                  </a:r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.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∆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ABC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এ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</a:p>
                <a:p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BAC +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ACB + 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B = </a:t>
                  </a:r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2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সমকোন      </a:t>
                  </a:r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36" y="1653917"/>
                  <a:ext cx="5527964" cy="174262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083" t="-5058" b="-124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2525106" y="642711"/>
            <a:ext cx="3939886" cy="2230003"/>
            <a:chOff x="2525106" y="642711"/>
            <a:chExt cx="3939886" cy="2230003"/>
          </a:xfrm>
        </p:grpSpPr>
        <p:grpSp>
          <p:nvGrpSpPr>
            <p:cNvPr id="25" name="Group 24"/>
            <p:cNvGrpSpPr/>
            <p:nvPr/>
          </p:nvGrpSpPr>
          <p:grpSpPr>
            <a:xfrm>
              <a:off x="2525106" y="642711"/>
              <a:ext cx="3939886" cy="2230003"/>
              <a:chOff x="4780684" y="1890477"/>
              <a:chExt cx="3939886" cy="223000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929620" y="1890477"/>
                <a:ext cx="419100" cy="46166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80684" y="3720370"/>
                <a:ext cx="419100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A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856393" y="3688779"/>
                <a:ext cx="419100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B</a:t>
                </a:r>
              </a:p>
            </p:txBody>
          </p:sp>
          <p:sp>
            <p:nvSpPr>
              <p:cNvPr id="30" name="Parallelogram 29"/>
              <p:cNvSpPr/>
              <p:nvPr/>
            </p:nvSpPr>
            <p:spPr>
              <a:xfrm>
                <a:off x="5101070" y="2120170"/>
                <a:ext cx="3200400" cy="1600200"/>
              </a:xfrm>
              <a:prstGeom prst="parallelogram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301470" y="1952752"/>
                <a:ext cx="419100" cy="46166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 flipV="1">
              <a:off x="2845492" y="875449"/>
              <a:ext cx="3200400" cy="160020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632746" y="491970"/>
            <a:ext cx="2892408" cy="2149098"/>
            <a:chOff x="2632746" y="491970"/>
            <a:chExt cx="2892408" cy="2149098"/>
          </a:xfrm>
        </p:grpSpPr>
        <p:sp>
          <p:nvSpPr>
            <p:cNvPr id="35" name="Arc 34"/>
            <p:cNvSpPr/>
            <p:nvPr/>
          </p:nvSpPr>
          <p:spPr>
            <a:xfrm rot="11268541">
              <a:off x="5270397" y="491970"/>
              <a:ext cx="254757" cy="766956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>
              <a:off x="2734656" y="1954641"/>
              <a:ext cx="525015" cy="686427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rot="4967689">
              <a:off x="2824363" y="480338"/>
              <a:ext cx="596800" cy="980033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1513" y="4517272"/>
            <a:ext cx="8106900" cy="1676400"/>
            <a:chOff x="275826" y="417996"/>
            <a:chExt cx="6117626" cy="2095894"/>
          </a:xfrm>
        </p:grpSpPr>
        <p:sp>
          <p:nvSpPr>
            <p:cNvPr id="40" name="Rounded Rectangle 39"/>
            <p:cNvSpPr/>
            <p:nvPr/>
          </p:nvSpPr>
          <p:spPr>
            <a:xfrm>
              <a:off x="275826" y="752757"/>
              <a:ext cx="5915891" cy="17611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75807" y="417996"/>
                  <a:ext cx="5917645" cy="1637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32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.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∆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ADC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এ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</a:p>
                <a:p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D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AC +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ACD + 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D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= </a:t>
                  </a:r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2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সমকোন      </a:t>
                  </a:r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807" y="417996"/>
                  <a:ext cx="5917645" cy="163773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943" t="-6047" b="-344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 rot="10569079">
            <a:off x="3370499" y="725262"/>
            <a:ext cx="3036910" cy="2091515"/>
            <a:chOff x="2610907" y="650874"/>
            <a:chExt cx="2901014" cy="1637497"/>
          </a:xfrm>
        </p:grpSpPr>
        <p:sp>
          <p:nvSpPr>
            <p:cNvPr id="21" name="Arc 20"/>
            <p:cNvSpPr/>
            <p:nvPr/>
          </p:nvSpPr>
          <p:spPr>
            <a:xfrm rot="11268541">
              <a:off x="5267675" y="650874"/>
              <a:ext cx="244246" cy="607900"/>
            </a:xfrm>
            <a:prstGeom prst="arc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>
              <a:off x="2853030" y="1601944"/>
              <a:ext cx="525015" cy="686427"/>
            </a:xfrm>
            <a:prstGeom prst="arc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4967689">
              <a:off x="2990099" y="320579"/>
              <a:ext cx="486067" cy="1244451"/>
            </a:xfrm>
            <a:prstGeom prst="arc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61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8063" y="2595712"/>
            <a:ext cx="8240890" cy="1586329"/>
            <a:chOff x="332509" y="1591667"/>
            <a:chExt cx="5915891" cy="1761133"/>
          </a:xfrm>
        </p:grpSpPr>
        <p:sp>
          <p:nvSpPr>
            <p:cNvPr id="11" name="Rounded Rectangle 10"/>
            <p:cNvSpPr/>
            <p:nvPr/>
          </p:nvSpPr>
          <p:spPr>
            <a:xfrm>
              <a:off x="332509" y="1591667"/>
              <a:ext cx="5915891" cy="17611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91836" y="1874272"/>
                  <a:ext cx="5527964" cy="11959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3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.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অতএব,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/>
                          <a:ea typeface="Cambria Math"/>
                          <a:cs typeface="NikoshBAN" pitchFamily="2" charset="0"/>
                        </a:rPr>
                        <m:t>D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AC +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ACD + 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/>
                          <a:ea typeface="Cambria Math"/>
                          <a:cs typeface="NikoshBAN" pitchFamily="2" charset="0"/>
                        </a:rPr>
                        <m:t>D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+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BAC +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ACB + 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B =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( </a:t>
                  </a:r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2</m:t>
                      </m:r>
                    </m:oMath>
                  </a14:m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+ </a:t>
                  </a:r>
                  <a14:m>
                    <m:oMath xmlns:m="http://schemas.openxmlformats.org/officeDocument/2006/math">
                      <m:r>
                        <a:rPr lang="en-US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2</m:t>
                      </m:r>
                    </m:oMath>
                  </a14:m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) 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সমকোন      </a:t>
                  </a:r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836" y="1874272"/>
                  <a:ext cx="5527964" cy="119592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059" t="-6818" r="-5859" b="-18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683084" y="321886"/>
            <a:ext cx="3939886" cy="2230003"/>
            <a:chOff x="2525106" y="642711"/>
            <a:chExt cx="3939886" cy="2230003"/>
          </a:xfrm>
        </p:grpSpPr>
        <p:grpSp>
          <p:nvGrpSpPr>
            <p:cNvPr id="14" name="Group 13"/>
            <p:cNvGrpSpPr/>
            <p:nvPr/>
          </p:nvGrpSpPr>
          <p:grpSpPr>
            <a:xfrm>
              <a:off x="2525106" y="642711"/>
              <a:ext cx="3939886" cy="2230003"/>
              <a:chOff x="4780684" y="1890477"/>
              <a:chExt cx="3939886" cy="223000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929620" y="1890477"/>
                <a:ext cx="419100" cy="46166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780684" y="3720370"/>
                <a:ext cx="419100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56393" y="3688779"/>
                <a:ext cx="419100" cy="40011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B</a:t>
                </a:r>
              </a:p>
            </p:txBody>
          </p:sp>
          <p:sp>
            <p:nvSpPr>
              <p:cNvPr id="19" name="Parallelogram 18"/>
              <p:cNvSpPr/>
              <p:nvPr/>
            </p:nvSpPr>
            <p:spPr>
              <a:xfrm>
                <a:off x="5101070" y="2120170"/>
                <a:ext cx="3200400" cy="1600200"/>
              </a:xfrm>
              <a:prstGeom prst="parallelogram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301470" y="1952752"/>
                <a:ext cx="419100" cy="46166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V="1">
              <a:off x="2845492" y="875449"/>
              <a:ext cx="3200400" cy="160020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90724" y="171145"/>
            <a:ext cx="2892408" cy="2149098"/>
            <a:chOff x="2632746" y="491970"/>
            <a:chExt cx="2892408" cy="2149098"/>
          </a:xfrm>
        </p:grpSpPr>
        <p:sp>
          <p:nvSpPr>
            <p:cNvPr id="22" name="Arc 21"/>
            <p:cNvSpPr/>
            <p:nvPr/>
          </p:nvSpPr>
          <p:spPr>
            <a:xfrm rot="11268541">
              <a:off x="5270397" y="491970"/>
              <a:ext cx="254757" cy="766956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2734656" y="1954641"/>
              <a:ext cx="525015" cy="686427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4967689">
              <a:off x="2824363" y="480338"/>
              <a:ext cx="596800" cy="980033"/>
            </a:xfrm>
            <a:prstGeom prst="arc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rot="10569079">
            <a:off x="1528477" y="404437"/>
            <a:ext cx="3036910" cy="2091515"/>
            <a:chOff x="2610907" y="650874"/>
            <a:chExt cx="2901014" cy="1637497"/>
          </a:xfrm>
        </p:grpSpPr>
        <p:sp>
          <p:nvSpPr>
            <p:cNvPr id="26" name="Arc 25"/>
            <p:cNvSpPr/>
            <p:nvPr/>
          </p:nvSpPr>
          <p:spPr>
            <a:xfrm rot="11268541">
              <a:off x="5267675" y="650874"/>
              <a:ext cx="244246" cy="607900"/>
            </a:xfrm>
            <a:prstGeom prst="arc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>
              <a:off x="2853030" y="1601944"/>
              <a:ext cx="525015" cy="686427"/>
            </a:xfrm>
            <a:prstGeom prst="arc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4967689">
              <a:off x="2990099" y="320579"/>
              <a:ext cx="486067" cy="1244451"/>
            </a:xfrm>
            <a:prstGeom prst="arc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8062" y="4375350"/>
            <a:ext cx="9005442" cy="2177849"/>
            <a:chOff x="359461" y="1507069"/>
            <a:chExt cx="6464741" cy="1810966"/>
          </a:xfrm>
        </p:grpSpPr>
        <p:sp>
          <p:nvSpPr>
            <p:cNvPr id="30" name="Rounded Rectangle 29"/>
            <p:cNvSpPr/>
            <p:nvPr/>
          </p:nvSpPr>
          <p:spPr>
            <a:xfrm>
              <a:off x="359462" y="1507069"/>
              <a:ext cx="5915891" cy="167653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59461" y="1507069"/>
                  <a:ext cx="6464741" cy="18109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৪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.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/>
                          <a:ea typeface="Cambria Math"/>
                          <a:cs typeface="NikoshBAN" pitchFamily="2" charset="0"/>
                        </a:rPr>
                        <m:t>D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AC +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BAC </a:t>
                  </a:r>
                  <a14:m>
                    <m:oMath xmlns:m="http://schemas.openxmlformats.org/officeDocument/2006/math">
                      <m:r>
                        <a:rPr lang="bn-IN" sz="32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=</m:t>
                      </m:r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ACD 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+</a:t>
                  </a:r>
                  <a:r>
                    <a:rPr lang="bn-IN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ACB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=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2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C</m:t>
                      </m:r>
                    </m:oMath>
                  </a14:m>
                  <a:endParaRPr lang="en-US" sz="32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200" dirty="0" smtClean="0">
                      <a:latin typeface="NikoshBAN" pitchFamily="2" charset="0"/>
                      <a:cs typeface="NikoshBAN" pitchFamily="2" charset="0"/>
                    </a:rPr>
                    <a:t>সুতারাং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,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600" b="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</m:oMath>
                  </a14:m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A </a:t>
                  </a:r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+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600" b="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B</m:t>
                      </m:r>
                    </m:oMath>
                  </a14:m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+ 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bn-IN" sz="3600" b="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C</m:t>
                      </m:r>
                    </m:oMath>
                  </a14:m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+</a:t>
                  </a:r>
                  <a14:m>
                    <m:oMath xmlns:m="http://schemas.openxmlformats.org/officeDocument/2006/math">
                      <m:r>
                        <a:rPr lang="bn-IN" sz="3600" b="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D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 </m:t>
                      </m:r>
                    </m:oMath>
                  </a14:m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=  </a:t>
                  </a:r>
                  <a14:m>
                    <m:oMath xmlns:m="http://schemas.openxmlformats.org/officeDocument/2006/math">
                      <m:r>
                        <a:rPr lang="en-US" sz="3600" b="0" i="1" dirty="0">
                          <a:latin typeface="Cambria Math"/>
                          <a:ea typeface="Cambria Math"/>
                          <a:cs typeface="NikoshBAN" pitchFamily="2" charset="0"/>
                        </a:rPr>
                        <m:t>4</m:t>
                      </m:r>
                    </m:oMath>
                  </a14:m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সমকোন</a:t>
                  </a:r>
                  <a:endParaRPr lang="en-US" sz="3600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	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>					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	(প্রমানিত)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461" y="1507069"/>
                  <a:ext cx="6464741" cy="181096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031" t="-3361" b="-100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0290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334</Words>
  <Application>Microsoft Office PowerPoint</Application>
  <PresentationFormat>On-screen Show (4:3)</PresentationFormat>
  <Paragraphs>76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71</cp:revision>
  <dcterms:created xsi:type="dcterms:W3CDTF">2006-08-16T00:00:00Z</dcterms:created>
  <dcterms:modified xsi:type="dcterms:W3CDTF">2019-11-11T12:46:24Z</dcterms:modified>
</cp:coreProperties>
</file>